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3" r:id="rId6"/>
    <p:sldId id="260" r:id="rId7"/>
    <p:sldId id="265" r:id="rId8"/>
    <p:sldId id="262" r:id="rId9"/>
    <p:sldId id="257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E45"/>
    <a:srgbClr val="8C1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4" autoAdjust="0"/>
    <p:restoredTop sz="94660"/>
  </p:normalViewPr>
  <p:slideViewPr>
    <p:cSldViewPr snapToGrid="0" snapToObjects="1" showGuides="1">
      <p:cViewPr>
        <p:scale>
          <a:sx n="50" d="100"/>
          <a:sy n="50" d="100"/>
        </p:scale>
        <p:origin x="-1626" y="-1242"/>
      </p:cViewPr>
      <p:guideLst>
        <p:guide orient="horz" pos="21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3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60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8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9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62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6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94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43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12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48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1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4E9E-3C63-0541-BA4C-E42B52461B5C}" type="datetimeFigureOut">
              <a:rPr lang="es-ES" smtClean="0"/>
              <a:t>22/02/2016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D57F-0311-6743-A58F-A68D3A305F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7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12" Type="http://schemas.openxmlformats.org/officeDocument/2006/relationships/image" Target="../media/image11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jpg"/><Relationship Id="rId11" Type="http://schemas.openxmlformats.org/officeDocument/2006/relationships/image" Target="../media/image10.jpg"/><Relationship Id="rId5" Type="http://schemas.openxmlformats.org/officeDocument/2006/relationships/image" Target="../media/image3.jpg"/><Relationship Id="rId10" Type="http://schemas.openxmlformats.org/officeDocument/2006/relationships/image" Target="../media/image9.jpg"/><Relationship Id="rId4" Type="http://schemas.openxmlformats.org/officeDocument/2006/relationships/image" Target="../media/image2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hyperlink" Target="http://bit.ly/DeclaracionROG" TargetMode="External"/><Relationship Id="rId4" Type="http://schemas.openxmlformats.org/officeDocument/2006/relationships/hyperlink" Target="http://bit.ly/1MQojt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hyperlink" Target="http://bit.ly/DeclaracionRO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0" y="307505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8C1A83"/>
                </a:solidFill>
                <a:latin typeface="Museo 300"/>
                <a:cs typeface="Museo 300"/>
              </a:rPr>
              <a:t>Una apreciación: </a:t>
            </a:r>
            <a:r>
              <a:rPr lang="es-ES" sz="3600" dirty="0">
                <a:latin typeface="Museo 300"/>
                <a:cs typeface="Museo 300"/>
              </a:rPr>
              <a:t>/</a:t>
            </a:r>
            <a:r>
              <a:rPr lang="es-ES" sz="3600" dirty="0" smtClean="0">
                <a:solidFill>
                  <a:srgbClr val="8C1A83"/>
                </a:solidFill>
                <a:latin typeface="Museo 300"/>
                <a:cs typeface="Museo 300"/>
              </a:rPr>
              <a:t> </a:t>
            </a:r>
            <a:r>
              <a:rPr lang="en-CA" sz="3600" dirty="0" smtClean="0">
                <a:solidFill>
                  <a:srgbClr val="414E45"/>
                </a:solidFill>
                <a:latin typeface="Museo 300"/>
                <a:cs typeface="Museo 300"/>
              </a:rPr>
              <a:t>An assessment:</a:t>
            </a:r>
            <a:endParaRPr lang="en-CA" sz="3600" dirty="0">
              <a:solidFill>
                <a:srgbClr val="414E45"/>
              </a:solidFill>
              <a:latin typeface="Museo 300"/>
              <a:cs typeface="Museo 300"/>
            </a:endParaRPr>
          </a:p>
        </p:txBody>
      </p:sp>
      <p:pic>
        <p:nvPicPr>
          <p:cNvPr id="3" name="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498" y="17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5"/>
    </mc:Choice>
    <mc:Fallback xmlns="">
      <p:transition spd="slow" advTm="3805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44" objId="3"/>
        <p14:stopEvt time="37988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og_campesinos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03" y="785126"/>
            <a:ext cx="1714500" cy="3429000"/>
          </a:xfrm>
          <a:prstGeom prst="rect">
            <a:avLst/>
          </a:prstGeom>
        </p:spPr>
      </p:pic>
      <p:pic>
        <p:nvPicPr>
          <p:cNvPr id="10" name="Imagen 9" descr="rog_discapacidad2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6" y="832751"/>
            <a:ext cx="1714500" cy="3429000"/>
          </a:xfrm>
          <a:prstGeom prst="rect">
            <a:avLst/>
          </a:prstGeom>
        </p:spPr>
      </p:pic>
      <p:pic>
        <p:nvPicPr>
          <p:cNvPr id="12" name="Imagen 11" descr="rog_gruposindigenas2.jp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6" y="785126"/>
            <a:ext cx="1714500" cy="3429000"/>
          </a:xfrm>
          <a:prstGeom prst="rect">
            <a:avLst/>
          </a:prstGeom>
        </p:spPr>
      </p:pic>
      <p:pic>
        <p:nvPicPr>
          <p:cNvPr id="13" name="Imagen 12" descr="rog_adultosmayores2.jp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54" y="785126"/>
            <a:ext cx="1714500" cy="3429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464958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dirty="0">
                <a:solidFill>
                  <a:srgbClr val="8C1A83"/>
                </a:solidFill>
                <a:latin typeface="Museo 300"/>
                <a:cs typeface="Museo 300"/>
              </a:rPr>
              <a:t>¿Qué voces </a:t>
            </a:r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>y rostros NO </a:t>
            </a:r>
            <a:r>
              <a:rPr lang="es-PY" sz="2400" dirty="0">
                <a:solidFill>
                  <a:srgbClr val="8C1A83"/>
                </a:solidFill>
                <a:latin typeface="Museo 300"/>
                <a:cs typeface="Museo 300"/>
              </a:rPr>
              <a:t>vemos participando </a:t>
            </a:r>
            <a:endParaRPr lang="es-PY" sz="2400" dirty="0" smtClean="0">
              <a:solidFill>
                <a:srgbClr val="8C1A83"/>
              </a:solidFill>
              <a:latin typeface="Museo 300"/>
              <a:cs typeface="Museo 300"/>
            </a:endParaRPr>
          </a:p>
          <a:p>
            <a:pPr algn="ctr"/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>con </a:t>
            </a:r>
            <a:r>
              <a:rPr lang="es-PY" sz="2400" dirty="0">
                <a:solidFill>
                  <a:srgbClr val="8C1A83"/>
                </a:solidFill>
                <a:latin typeface="Museo 300"/>
                <a:cs typeface="Museo 300"/>
              </a:rPr>
              <a:t>suficiente fuerza en esta Cumbre</a:t>
            </a:r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>?</a:t>
            </a:r>
          </a:p>
          <a:p>
            <a:pPr algn="ctr"/>
            <a:endParaRPr lang="es-PY" sz="2400" dirty="0" smtClean="0">
              <a:solidFill>
                <a:srgbClr val="8C1A83"/>
              </a:solidFill>
              <a:latin typeface="Museo 300"/>
              <a:cs typeface="Museo 300"/>
            </a:endParaRPr>
          </a:p>
          <a:p>
            <a:pPr algn="ctr"/>
            <a:r>
              <a:rPr lang="es-PY" sz="2400" dirty="0" smtClean="0">
                <a:solidFill>
                  <a:srgbClr val="414E45"/>
                </a:solidFill>
                <a:latin typeface="Museo 300"/>
                <a:cs typeface="Museo 300"/>
              </a:rPr>
              <a:t>What voices and faces are NOT present </a:t>
            </a:r>
          </a:p>
          <a:p>
            <a:pPr algn="ctr"/>
            <a:r>
              <a:rPr lang="es-PY" sz="2400" dirty="0" smtClean="0">
                <a:solidFill>
                  <a:srgbClr val="414E45"/>
                </a:solidFill>
                <a:latin typeface="Museo 300"/>
                <a:cs typeface="Museo 300"/>
              </a:rPr>
              <a:t>with enough strength in this Summit?</a:t>
            </a:r>
            <a:endParaRPr lang="en-US" sz="2400" dirty="0">
              <a:solidFill>
                <a:srgbClr val="414E45"/>
              </a:solidFill>
              <a:latin typeface="Museo 300"/>
              <a:cs typeface="Museo 300"/>
            </a:endParaRPr>
          </a:p>
        </p:txBody>
      </p:sp>
      <p:pic>
        <p:nvPicPr>
          <p:cNvPr id="2" name="Imagen 1" descr="mapuche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6" y="785126"/>
            <a:ext cx="1738313" cy="3476625"/>
          </a:xfrm>
          <a:prstGeom prst="rect">
            <a:avLst/>
          </a:prstGeom>
        </p:spPr>
      </p:pic>
      <p:pic>
        <p:nvPicPr>
          <p:cNvPr id="4" name="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3736" y="204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45"/>
    </mc:Choice>
    <mc:Fallback xmlns="">
      <p:transition spd="slow" advTm="461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16" objId="4"/>
        <p14:stopEvt time="4607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og_campesinos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03" y="785126"/>
            <a:ext cx="1714500" cy="3429000"/>
          </a:xfrm>
          <a:prstGeom prst="rect">
            <a:avLst/>
          </a:prstGeom>
        </p:spPr>
      </p:pic>
      <p:pic>
        <p:nvPicPr>
          <p:cNvPr id="10" name="Imagen 9" descr="rog_discapacidad2.jpg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6" y="785126"/>
            <a:ext cx="1714500" cy="3429000"/>
          </a:xfrm>
          <a:prstGeom prst="rect">
            <a:avLst/>
          </a:prstGeom>
        </p:spPr>
      </p:pic>
      <p:pic>
        <p:nvPicPr>
          <p:cNvPr id="12" name="Imagen 11" descr="rog_gruposindigenas2.jp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6" y="785126"/>
            <a:ext cx="1714500" cy="3429000"/>
          </a:xfrm>
          <a:prstGeom prst="rect">
            <a:avLst/>
          </a:prstGeom>
        </p:spPr>
      </p:pic>
      <p:pic>
        <p:nvPicPr>
          <p:cNvPr id="13" name="Imagen 12" descr="rog_adultosmayores2.jpg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54" y="785126"/>
            <a:ext cx="1714500" cy="3429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464958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>Debemos reducir las </a:t>
            </a:r>
            <a:r>
              <a:rPr lang="es-PY" sz="2400" dirty="0" smtClean="0">
                <a:solidFill>
                  <a:srgbClr val="8C1A83"/>
                </a:solidFill>
                <a:latin typeface="Museo 700"/>
                <a:cs typeface="Museo 700"/>
              </a:rPr>
              <a:t>barreras previas</a:t>
            </a:r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> que </a:t>
            </a:r>
          </a:p>
          <a:p>
            <a:pPr algn="ctr"/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>limitan la participación ciudadana en el gobierno abierto</a:t>
            </a:r>
          </a:p>
          <a:p>
            <a:pPr algn="ctr"/>
            <a:endParaRPr lang="es-PY" sz="2400" dirty="0">
              <a:solidFill>
                <a:srgbClr val="8C1A83"/>
              </a:solidFill>
              <a:latin typeface="Museo 300"/>
              <a:cs typeface="Museo 300"/>
            </a:endParaRPr>
          </a:p>
          <a:p>
            <a:pPr algn="ctr"/>
            <a:r>
              <a:rPr lang="es-PY" sz="2400" dirty="0" smtClean="0">
                <a:solidFill>
                  <a:srgbClr val="414E45"/>
                </a:solidFill>
                <a:latin typeface="Museo 300"/>
                <a:cs typeface="Museo 300"/>
              </a:rPr>
              <a:t>We should reduce the </a:t>
            </a:r>
            <a:r>
              <a:rPr lang="es-PY" sz="2400" dirty="0" smtClean="0">
                <a:solidFill>
                  <a:srgbClr val="414E45"/>
                </a:solidFill>
                <a:latin typeface="Museo 700"/>
                <a:cs typeface="Museo 700"/>
              </a:rPr>
              <a:t>preliminary barriers </a:t>
            </a:r>
          </a:p>
          <a:p>
            <a:pPr algn="ctr"/>
            <a:r>
              <a:rPr lang="es-ES" sz="2400" dirty="0">
                <a:solidFill>
                  <a:srgbClr val="414E45"/>
                </a:solidFill>
                <a:latin typeface="Museo 300"/>
                <a:cs typeface="Museo 300"/>
              </a:rPr>
              <a:t>t</a:t>
            </a:r>
            <a:r>
              <a:rPr lang="es-PY" sz="2400" dirty="0" smtClean="0">
                <a:solidFill>
                  <a:srgbClr val="414E45"/>
                </a:solidFill>
                <a:latin typeface="Museo 300"/>
                <a:cs typeface="Museo 300"/>
              </a:rPr>
              <a:t>hat limit civic engagement in open government</a:t>
            </a:r>
            <a:endParaRPr lang="en-US" sz="2400" dirty="0">
              <a:solidFill>
                <a:srgbClr val="414E45"/>
              </a:solidFill>
              <a:latin typeface="Museo 300"/>
              <a:cs typeface="Museo 300"/>
            </a:endParaRPr>
          </a:p>
        </p:txBody>
      </p:sp>
      <p:pic>
        <p:nvPicPr>
          <p:cNvPr id="2" name="Imagen 1" descr="lenguaje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03" y="785126"/>
            <a:ext cx="1738313" cy="3476625"/>
          </a:xfrm>
          <a:prstGeom prst="rect">
            <a:avLst/>
          </a:prstGeom>
        </p:spPr>
      </p:pic>
      <p:pic>
        <p:nvPicPr>
          <p:cNvPr id="6" name="Imagen 5" descr="senas01.jpg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6" y="737501"/>
            <a:ext cx="1738313" cy="3476625"/>
          </a:xfrm>
          <a:prstGeom prst="rect">
            <a:avLst/>
          </a:prstGeom>
        </p:spPr>
      </p:pic>
      <p:pic>
        <p:nvPicPr>
          <p:cNvPr id="7" name="Imagen 6" descr="barreras_movilidad.jp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56" y="785126"/>
            <a:ext cx="1714500" cy="3429000"/>
          </a:xfrm>
          <a:prstGeom prst="rect">
            <a:avLst/>
          </a:prstGeom>
        </p:spPr>
      </p:pic>
      <p:pic>
        <p:nvPicPr>
          <p:cNvPr id="8" name="Imagen 7" descr="sexualidad.jpg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41" y="785126"/>
            <a:ext cx="1738313" cy="3476625"/>
          </a:xfrm>
          <a:prstGeom prst="rect">
            <a:avLst/>
          </a:prstGeom>
        </p:spPr>
      </p:pic>
      <p:pic>
        <p:nvPicPr>
          <p:cNvPr id="4" name="Imagen 3" descr="senas.jpg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6" y="785126"/>
            <a:ext cx="1738313" cy="3476625"/>
          </a:xfrm>
          <a:prstGeom prst="rect">
            <a:avLst/>
          </a:prstGeom>
        </p:spPr>
      </p:pic>
      <p:pic>
        <p:nvPicPr>
          <p:cNvPr id="9" name="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3736" y="175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5"/>
    </mc:Choice>
    <mc:Fallback xmlns="">
      <p:transition spd="slow" advTm="3923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31" objId="9"/>
        <p14:stopEvt time="38757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OG_logo_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13" y="2425603"/>
            <a:ext cx="5721050" cy="1863223"/>
          </a:xfrm>
          <a:prstGeom prst="rect">
            <a:avLst/>
          </a:prstGeom>
        </p:spPr>
      </p:pic>
      <p:pic>
        <p:nvPicPr>
          <p:cNvPr id="3" name="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209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28"/>
    </mc:Choice>
    <mc:Fallback xmlns="">
      <p:transition spd="slow" advTm="4442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84" objId="3"/>
        <p14:stopEvt time="43581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8C1A83"/>
                </a:solidFill>
                <a:latin typeface="Museo 500"/>
                <a:cs typeface="Museo 500"/>
              </a:rPr>
              <a:t>IMPACTO ESPERADO</a:t>
            </a:r>
            <a:endParaRPr lang="es-ES" sz="4000" dirty="0">
              <a:solidFill>
                <a:srgbClr val="8C1A83"/>
              </a:solidFill>
              <a:latin typeface="Museo 500"/>
              <a:cs typeface="Museo 50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3600"/>
              </a:spcBef>
            </a:pPr>
            <a:r>
              <a:rPr lang="es-PY" sz="2000" dirty="0">
                <a:latin typeface="Museo 700"/>
                <a:cs typeface="Museo 700"/>
              </a:rPr>
              <a:t>M</a:t>
            </a:r>
            <a:r>
              <a:rPr lang="es-PY" sz="2000" dirty="0" smtClean="0">
                <a:latin typeface="Museo 700"/>
                <a:cs typeface="Museo 700"/>
              </a:rPr>
              <a:t>ayor </a:t>
            </a:r>
            <a:r>
              <a:rPr lang="es-PY" sz="2000" dirty="0">
                <a:latin typeface="Museo 700"/>
                <a:cs typeface="Museo 700"/>
              </a:rPr>
              <a:t>visibilidad y </a:t>
            </a:r>
            <a:r>
              <a:rPr lang="es-PY" sz="2000" dirty="0" smtClean="0">
                <a:latin typeface="Museo 700"/>
                <a:cs typeface="Museo 700"/>
              </a:rPr>
              <a:t>diversificación de agendas </a:t>
            </a:r>
            <a:r>
              <a:rPr lang="es-PY" sz="2000" dirty="0" smtClean="0">
                <a:latin typeface="Museo 300"/>
                <a:cs typeface="Museo 300"/>
              </a:rPr>
              <a:t>de </a:t>
            </a:r>
            <a:r>
              <a:rPr lang="es-PY" sz="2000" dirty="0">
                <a:latin typeface="Museo 300"/>
                <a:cs typeface="Museo 300"/>
              </a:rPr>
              <a:t>incidencia desde la sociedad </a:t>
            </a:r>
            <a:r>
              <a:rPr lang="es-PY" sz="2000" dirty="0" smtClean="0">
                <a:latin typeface="Museo 300"/>
                <a:cs typeface="Museo 300"/>
              </a:rPr>
              <a:t>civil, en el marco del gobierno </a:t>
            </a:r>
            <a:r>
              <a:rPr lang="es-PY" sz="2000" dirty="0" smtClean="0">
                <a:latin typeface="Museo 300"/>
                <a:cs typeface="Museo 300"/>
              </a:rPr>
              <a:t>abierto</a:t>
            </a:r>
            <a:endParaRPr lang="es-PY" sz="2000" dirty="0" smtClean="0">
              <a:latin typeface="Museo 300"/>
              <a:cs typeface="Museo 300"/>
            </a:endParaRPr>
          </a:p>
          <a:p>
            <a:pPr lvl="0">
              <a:spcBef>
                <a:spcPts val="3600"/>
              </a:spcBef>
            </a:pPr>
            <a:r>
              <a:rPr lang="es-PY" sz="2000" dirty="0" smtClean="0">
                <a:latin typeface="Museo 700"/>
                <a:cs typeface="Museo 700"/>
              </a:rPr>
              <a:t>Mayores posibilidades de aprender </a:t>
            </a:r>
            <a:r>
              <a:rPr lang="es-PY" sz="2000" dirty="0" smtClean="0">
                <a:latin typeface="Museo 300"/>
                <a:cs typeface="Museo 300"/>
              </a:rPr>
              <a:t>de estos agentes y </a:t>
            </a:r>
            <a:r>
              <a:rPr lang="es-PY" sz="2000" dirty="0" smtClean="0">
                <a:latin typeface="Museo 300"/>
                <a:cs typeface="Museo 300"/>
              </a:rPr>
              <a:t>agendas</a:t>
            </a:r>
            <a:endParaRPr lang="en-US" sz="2000" dirty="0">
              <a:latin typeface="Museo 300"/>
              <a:cs typeface="Museo 300"/>
            </a:endParaRPr>
          </a:p>
          <a:p>
            <a:pPr lvl="0">
              <a:spcBef>
                <a:spcPts val="3600"/>
              </a:spcBef>
            </a:pPr>
            <a:r>
              <a:rPr lang="es-PY" sz="2000" dirty="0" smtClean="0">
                <a:latin typeface="Museo 700"/>
                <a:cs typeface="Museo 700"/>
              </a:rPr>
              <a:t>Expandir perspectivas de impacto</a:t>
            </a:r>
            <a:r>
              <a:rPr lang="es-PY" sz="2000" dirty="0" smtClean="0">
                <a:latin typeface="Museo 300"/>
                <a:cs typeface="Museo 300"/>
              </a:rPr>
              <a:t>, sobre cómo </a:t>
            </a:r>
            <a:r>
              <a:rPr lang="es-PY" sz="2000" dirty="0">
                <a:latin typeface="Museo 300"/>
                <a:cs typeface="Museo 300"/>
              </a:rPr>
              <a:t>el gobierno abierto </a:t>
            </a:r>
            <a:r>
              <a:rPr lang="es-PY" sz="2000" dirty="0" smtClean="0">
                <a:latin typeface="Museo 300"/>
                <a:cs typeface="Museo 300"/>
              </a:rPr>
              <a:t>contribuye </a:t>
            </a:r>
            <a:r>
              <a:rPr lang="es-PY" sz="2000" dirty="0">
                <a:latin typeface="Museo 300"/>
                <a:cs typeface="Museo 300"/>
              </a:rPr>
              <a:t>a la transformación de nuestras </a:t>
            </a:r>
            <a:r>
              <a:rPr lang="es-PY" sz="2000" dirty="0" smtClean="0">
                <a:latin typeface="Museo 300"/>
                <a:cs typeface="Museo 300"/>
              </a:rPr>
              <a:t>sociedades</a:t>
            </a:r>
            <a:endParaRPr lang="en-US" sz="2000" dirty="0">
              <a:latin typeface="Museo 300"/>
              <a:cs typeface="Museo 300"/>
            </a:endParaRPr>
          </a:p>
          <a:p>
            <a:pPr lvl="0">
              <a:spcBef>
                <a:spcPts val="3600"/>
              </a:spcBef>
            </a:pPr>
            <a:r>
              <a:rPr lang="es-PY" sz="2000" dirty="0" smtClean="0">
                <a:latin typeface="Museo 700"/>
                <a:cs typeface="Museo 700"/>
              </a:rPr>
              <a:t>Ampliar nuestras </a:t>
            </a:r>
            <a:r>
              <a:rPr lang="es-PY" sz="2000" dirty="0">
                <a:latin typeface="Museo 700"/>
                <a:cs typeface="Museo 700"/>
              </a:rPr>
              <a:t>formas de incidencia </a:t>
            </a:r>
            <a:r>
              <a:rPr lang="es-PY" sz="2000" dirty="0">
                <a:latin typeface="Museo 300"/>
                <a:cs typeface="Museo 300"/>
              </a:rPr>
              <a:t>y maneras de explicar la relevancia del gobierno abierto en la agenda del desarrollo </a:t>
            </a:r>
            <a:r>
              <a:rPr lang="es-PY" sz="2000" dirty="0" smtClean="0">
                <a:latin typeface="Museo 300"/>
                <a:cs typeface="Museo 300"/>
              </a:rPr>
              <a:t>sostenible</a:t>
            </a:r>
            <a:endParaRPr lang="en-US" sz="2000" dirty="0">
              <a:latin typeface="Museo 300"/>
              <a:cs typeface="Museo 300"/>
            </a:endParaRPr>
          </a:p>
        </p:txBody>
      </p:sp>
      <p:pic>
        <p:nvPicPr>
          <p:cNvPr id="2" name="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550" y="217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88"/>
    </mc:Choice>
    <mc:Fallback xmlns="">
      <p:transition spd="slow" advTm="405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69" objId="2"/>
        <p14:stopEvt time="3969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75125" y="645408"/>
            <a:ext cx="46672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8C1A83"/>
              </a:solidFill>
              <a:latin typeface="Museo 500"/>
              <a:cs typeface="Museo 500"/>
            </a:endParaRPr>
          </a:p>
          <a:p>
            <a:endParaRPr lang="en-US" sz="2400" dirty="0">
              <a:solidFill>
                <a:srgbClr val="8C1A83"/>
              </a:solidFill>
              <a:latin typeface="Museo 500"/>
              <a:cs typeface="Museo 500"/>
            </a:endParaRPr>
          </a:p>
          <a:p>
            <a:r>
              <a:rPr lang="en-US" sz="2400" dirty="0" smtClean="0">
                <a:solidFill>
                  <a:srgbClr val="8C1A83"/>
                </a:solidFill>
                <a:latin typeface="Museo 500"/>
                <a:cs typeface="Museo 500"/>
              </a:rPr>
              <a:t>DECLARACIÓN</a:t>
            </a:r>
            <a:r>
              <a:rPr lang="en-US" sz="2400" dirty="0">
                <a:solidFill>
                  <a:srgbClr val="8C1A83"/>
                </a:solidFill>
                <a:latin typeface="Museo 500"/>
                <a:cs typeface="Museo 500"/>
              </a:rPr>
              <a:t>/DECLARATION</a:t>
            </a:r>
          </a:p>
          <a:p>
            <a:endParaRPr lang="en-US" sz="2800" dirty="0">
              <a:solidFill>
                <a:srgbClr val="8C1A83"/>
              </a:solidFill>
              <a:latin typeface="Museo 500"/>
              <a:cs typeface="Museo 500"/>
            </a:endParaRPr>
          </a:p>
          <a:p>
            <a:r>
              <a:rPr lang="es-ES_tradnl" sz="2000" dirty="0">
                <a:solidFill>
                  <a:srgbClr val="414E45"/>
                </a:solidFill>
                <a:latin typeface="Museo 300"/>
                <a:cs typeface="Museo 300"/>
              </a:rPr>
              <a:t>“No hay gobierno verdaderamente abierto sin equidad, diversidad e inclusión”.</a:t>
            </a:r>
          </a:p>
          <a:p>
            <a:endParaRPr lang="fr-FR" sz="2000" dirty="0">
              <a:solidFill>
                <a:srgbClr val="414E45"/>
              </a:solidFill>
              <a:latin typeface="Museo 300"/>
              <a:cs typeface="Museo 300"/>
            </a:endParaRPr>
          </a:p>
          <a:p>
            <a:r>
              <a:rPr lang="en-CA" sz="2000" dirty="0">
                <a:solidFill>
                  <a:srgbClr val="414E45"/>
                </a:solidFill>
                <a:latin typeface="Museo 300"/>
                <a:cs typeface="Museo 300"/>
              </a:rPr>
              <a:t>“It’s not really open government without equity, diversity and inclusion“</a:t>
            </a:r>
          </a:p>
          <a:p>
            <a:endParaRPr lang="en-CA" sz="2000" b="1" dirty="0">
              <a:solidFill>
                <a:srgbClr val="414E45"/>
              </a:solidFill>
              <a:latin typeface="Museo 300"/>
              <a:cs typeface="Museo 300"/>
            </a:endParaRPr>
          </a:p>
          <a:p>
            <a:r>
              <a:rPr lang="en-CA" sz="2000" b="1" dirty="0">
                <a:solidFill>
                  <a:srgbClr val="414E45"/>
                </a:solidFill>
                <a:latin typeface="Museo 300"/>
                <a:cs typeface="Museo 300"/>
              </a:rPr>
              <a:t>FIRMA AQUÍ / SIGN HERE</a:t>
            </a:r>
            <a:r>
              <a:rPr lang="en-CA" sz="2000" b="1" dirty="0" smtClean="0">
                <a:solidFill>
                  <a:srgbClr val="414E45"/>
                </a:solidFill>
                <a:latin typeface="Museo 300"/>
                <a:cs typeface="Museo 300"/>
              </a:rPr>
              <a:t>:</a:t>
            </a:r>
          </a:p>
          <a:p>
            <a:endParaRPr lang="sk-SK" sz="2000" b="1" dirty="0">
              <a:solidFill>
                <a:srgbClr val="414E45"/>
              </a:solidFill>
              <a:latin typeface="Museo 300"/>
              <a:cs typeface="Museo 300"/>
              <a:hlinkClick r:id="rId4"/>
            </a:endParaRPr>
          </a:p>
          <a:p>
            <a:r>
              <a:rPr lang="es-ES_tradnl" sz="2400" dirty="0">
                <a:solidFill>
                  <a:srgbClr val="414E45"/>
                </a:solidFill>
                <a:latin typeface="Museo 300"/>
                <a:cs typeface="Museo 300"/>
                <a:hlinkClick r:id="rId5"/>
              </a:rPr>
              <a:t>http://bit.ly/</a:t>
            </a:r>
            <a:r>
              <a:rPr lang="es-ES_tradnl" sz="2400" dirty="0" smtClean="0">
                <a:solidFill>
                  <a:srgbClr val="414E45"/>
                </a:solidFill>
                <a:latin typeface="Museo 300"/>
                <a:cs typeface="Museo 300"/>
                <a:hlinkClick r:id="rId5"/>
              </a:rPr>
              <a:t>DeclaracionROG</a:t>
            </a:r>
            <a:r>
              <a:rPr lang="es-ES_tradnl" sz="2400" dirty="0" smtClean="0">
                <a:solidFill>
                  <a:srgbClr val="414E45"/>
                </a:solidFill>
                <a:latin typeface="Museo 300"/>
                <a:cs typeface="Museo 300"/>
              </a:rPr>
              <a:t> </a:t>
            </a:r>
            <a:endParaRPr lang="en-CA" sz="2000" dirty="0">
              <a:solidFill>
                <a:srgbClr val="414E45"/>
              </a:solidFill>
              <a:latin typeface="Museo 300"/>
              <a:cs typeface="Museo 300"/>
            </a:endParaRPr>
          </a:p>
        </p:txBody>
      </p:sp>
      <p:pic>
        <p:nvPicPr>
          <p:cNvPr id="4" name="Imagen 3" descr="Declaracion_ROG_pagina_IM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2" y="1103312"/>
            <a:ext cx="3682868" cy="4556125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332" y="207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9"/>
    </mc:Choice>
    <mc:Fallback xmlns="">
      <p:transition spd="slow" advTm="3737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61" objId="2"/>
        <p14:stopEvt time="35598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75125" y="645408"/>
            <a:ext cx="466725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rgbClr val="8C1A83"/>
                </a:solidFill>
                <a:latin typeface="Museo 700"/>
                <a:cs typeface="Museo 700"/>
              </a:rPr>
              <a:t>Pedimos </a:t>
            </a:r>
            <a:r>
              <a:rPr lang="es-ES_tradnl" dirty="0">
                <a:solidFill>
                  <a:srgbClr val="8C1A83"/>
                </a:solidFill>
                <a:latin typeface="Museo 700"/>
                <a:cs typeface="Museo 700"/>
              </a:rPr>
              <a:t>que los gobiernos nacionales:</a:t>
            </a:r>
          </a:p>
          <a:p>
            <a:endParaRPr lang="es-ES_tradnl" dirty="0">
              <a:solidFill>
                <a:srgbClr val="414E45"/>
              </a:solidFill>
              <a:latin typeface="Museo 300"/>
              <a:cs typeface="Museo 300"/>
            </a:endParaRPr>
          </a:p>
          <a:p>
            <a:r>
              <a:rPr lang="es-ES_tradnl" dirty="0">
                <a:solidFill>
                  <a:srgbClr val="414E45"/>
                </a:solidFill>
                <a:latin typeface="Museo 300"/>
                <a:cs typeface="Museo 300"/>
              </a:rPr>
              <a:t>a. Construyan y adopten, en coordinación con la sociedad civil, criterios para un gobierno verdaderamente abierto o “Criterios ROG” </a:t>
            </a:r>
            <a:r>
              <a:rPr lang="es-ES_tradnl" dirty="0" smtClean="0">
                <a:solidFill>
                  <a:srgbClr val="414E45"/>
                </a:solidFill>
                <a:latin typeface="Museo 300"/>
                <a:cs typeface="Museo 300"/>
              </a:rPr>
              <a:t>para </a:t>
            </a:r>
            <a:r>
              <a:rPr lang="es-ES_tradnl" dirty="0">
                <a:solidFill>
                  <a:srgbClr val="414E45"/>
                </a:solidFill>
                <a:latin typeface="Museo 300"/>
                <a:cs typeface="Museo 300"/>
              </a:rPr>
              <a:t>la eliminación de barreras previas (…)</a:t>
            </a:r>
          </a:p>
          <a:p>
            <a:endParaRPr lang="es-ES_tradnl" dirty="0">
              <a:solidFill>
                <a:srgbClr val="414E45"/>
              </a:solidFill>
              <a:latin typeface="Museo 300"/>
              <a:cs typeface="Museo 300"/>
            </a:endParaRPr>
          </a:p>
          <a:p>
            <a:r>
              <a:rPr lang="es-ES_tradnl" dirty="0">
                <a:solidFill>
                  <a:srgbClr val="414E45"/>
                </a:solidFill>
                <a:latin typeface="Museo 300"/>
                <a:cs typeface="Museo 300"/>
              </a:rPr>
              <a:t>b. Definan, en coordinación con la sociedad civil, “Orientaciones ROG</a:t>
            </a:r>
            <a:r>
              <a:rPr lang="es-ES_tradnl" dirty="0" smtClean="0">
                <a:solidFill>
                  <a:srgbClr val="414E45"/>
                </a:solidFill>
                <a:latin typeface="Museo 300"/>
                <a:cs typeface="Museo 300"/>
              </a:rPr>
              <a:t>” para </a:t>
            </a:r>
            <a:r>
              <a:rPr lang="es-ES_tradnl" dirty="0">
                <a:solidFill>
                  <a:srgbClr val="414E45"/>
                </a:solidFill>
                <a:latin typeface="Museo 300"/>
                <a:cs typeface="Museo 300"/>
              </a:rPr>
              <a:t>la Unidad de Apoyo (</a:t>
            </a:r>
            <a:r>
              <a:rPr lang="es-ES_tradnl" dirty="0" err="1">
                <a:solidFill>
                  <a:srgbClr val="414E45"/>
                </a:solidFill>
                <a:latin typeface="Museo 300"/>
                <a:cs typeface="Museo 300"/>
              </a:rPr>
              <a:t>Support</a:t>
            </a:r>
            <a:r>
              <a:rPr lang="es-ES_tradnl" dirty="0">
                <a:solidFill>
                  <a:srgbClr val="414E45"/>
                </a:solidFill>
                <a:latin typeface="Museo 300"/>
                <a:cs typeface="Museo 300"/>
              </a:rPr>
              <a:t> </a:t>
            </a:r>
            <a:r>
              <a:rPr lang="es-ES_tradnl" dirty="0" err="1">
                <a:solidFill>
                  <a:srgbClr val="414E45"/>
                </a:solidFill>
                <a:latin typeface="Museo 300"/>
                <a:cs typeface="Museo 300"/>
              </a:rPr>
              <a:t>Unit</a:t>
            </a:r>
            <a:r>
              <a:rPr lang="es-ES_tradnl" dirty="0">
                <a:solidFill>
                  <a:srgbClr val="414E45"/>
                </a:solidFill>
                <a:latin typeface="Museo 300"/>
                <a:cs typeface="Museo 300"/>
              </a:rPr>
              <a:t>) de AGA</a:t>
            </a:r>
          </a:p>
          <a:p>
            <a:endParaRPr lang="es-ES_tradnl" dirty="0">
              <a:solidFill>
                <a:srgbClr val="414E45"/>
              </a:solidFill>
              <a:latin typeface="Museo 300"/>
              <a:cs typeface="Museo 300"/>
            </a:endParaRPr>
          </a:p>
          <a:p>
            <a:r>
              <a:rPr lang="es-ES_tradnl" dirty="0">
                <a:solidFill>
                  <a:srgbClr val="8C1A83"/>
                </a:solidFill>
                <a:latin typeface="Museo 700"/>
                <a:cs typeface="Museo 700"/>
              </a:rPr>
              <a:t>Pedimos que las organizaciones de la sociedad civil:</a:t>
            </a:r>
          </a:p>
          <a:p>
            <a:endParaRPr lang="es-ES_tradnl" dirty="0">
              <a:solidFill>
                <a:srgbClr val="414E45"/>
              </a:solidFill>
              <a:latin typeface="Museo 300"/>
              <a:cs typeface="Museo 300"/>
            </a:endParaRPr>
          </a:p>
          <a:p>
            <a:r>
              <a:rPr lang="es-ES_tradnl" dirty="0">
                <a:solidFill>
                  <a:srgbClr val="414E45"/>
                </a:solidFill>
                <a:latin typeface="Museo 300"/>
                <a:cs typeface="Museo 300"/>
              </a:rPr>
              <a:t>a. Construyan y adopten “Criterios ROG” para la eliminación de barreras previas (…) y que esto se vea reflejado en los Compromisos asumidos en los Planes de Acción </a:t>
            </a:r>
            <a:endParaRPr lang="en-CA" dirty="0">
              <a:solidFill>
                <a:srgbClr val="414E45"/>
              </a:solidFill>
              <a:latin typeface="Museo 300"/>
              <a:cs typeface="Museo 300"/>
            </a:endParaRPr>
          </a:p>
        </p:txBody>
      </p:sp>
      <p:pic>
        <p:nvPicPr>
          <p:cNvPr id="2" name="Imagen 1" descr="Declaracion_ROG_pagina_IM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2" y="1103312"/>
            <a:ext cx="3682868" cy="4556125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382" y="226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9"/>
    </mc:Choice>
    <mc:Fallback xmlns="">
      <p:transition spd="slow" advTm="2686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80" objId="3"/>
        <p14:stopEvt time="26607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8C1A83"/>
                </a:solidFill>
                <a:latin typeface="Museo 500"/>
                <a:cs typeface="Museo 500"/>
              </a:rPr>
              <a:t>NUESTRAS PROPUESTAS</a:t>
            </a:r>
            <a:endParaRPr lang="es-ES" sz="4000" dirty="0">
              <a:solidFill>
                <a:srgbClr val="8C1A83"/>
              </a:solidFill>
              <a:latin typeface="Museo 500"/>
              <a:cs typeface="Museo 50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ts val="2400"/>
              </a:lnSpc>
              <a:spcBef>
                <a:spcPts val="3600"/>
              </a:spcBef>
            </a:pPr>
            <a:r>
              <a:rPr lang="es-ES_tradnl" sz="2000" dirty="0" smtClean="0">
                <a:latin typeface="Museo 700"/>
                <a:cs typeface="Museo 700"/>
              </a:rPr>
              <a:t>Generar </a:t>
            </a:r>
            <a:r>
              <a:rPr lang="es-ES_tradnl" sz="2000" dirty="0">
                <a:latin typeface="Museo 700"/>
                <a:cs typeface="Museo 700"/>
              </a:rPr>
              <a:t>un </a:t>
            </a:r>
            <a:r>
              <a:rPr lang="es-ES_tradnl" sz="2000" dirty="0" smtClean="0">
                <a:latin typeface="Museo 700"/>
                <a:cs typeface="Museo 700"/>
              </a:rPr>
              <a:t>“</a:t>
            </a:r>
            <a:r>
              <a:rPr lang="es-ES_tradnl" sz="2000" dirty="0" err="1" smtClean="0">
                <a:latin typeface="Museo 700"/>
                <a:cs typeface="Museo 700"/>
              </a:rPr>
              <a:t>Working</a:t>
            </a:r>
            <a:r>
              <a:rPr lang="es-ES_tradnl" sz="2000" dirty="0" smtClean="0">
                <a:latin typeface="Museo 700"/>
                <a:cs typeface="Museo 700"/>
              </a:rPr>
              <a:t> </a:t>
            </a:r>
            <a:r>
              <a:rPr lang="es-ES_tradnl" sz="2000" dirty="0" err="1" smtClean="0">
                <a:latin typeface="Museo 700"/>
                <a:cs typeface="Museo 700"/>
              </a:rPr>
              <a:t>Group</a:t>
            </a:r>
            <a:r>
              <a:rPr lang="es-ES_tradnl" sz="2000" dirty="0" smtClean="0">
                <a:latin typeface="Museo 700"/>
                <a:cs typeface="Museo 700"/>
              </a:rPr>
              <a:t>” y un mecanismo ejecutivo permanente</a:t>
            </a:r>
            <a:r>
              <a:rPr lang="es-ES_tradnl" sz="2000" dirty="0" smtClean="0">
                <a:latin typeface="Museo 500"/>
                <a:cs typeface="Museo 500"/>
              </a:rPr>
              <a:t> </a:t>
            </a:r>
            <a:r>
              <a:rPr lang="es-ES_tradnl" sz="2000" dirty="0" smtClean="0">
                <a:latin typeface="Museo 300"/>
                <a:cs typeface="Museo 300"/>
              </a:rPr>
              <a:t>dentro de la </a:t>
            </a:r>
            <a:r>
              <a:rPr lang="es-ES_tradnl" sz="2000" dirty="0" smtClean="0">
                <a:latin typeface="Museo 300"/>
                <a:cs typeface="Museo 300"/>
              </a:rPr>
              <a:t>Alianza para el Gobierno Abierto (AGA), </a:t>
            </a:r>
            <a:r>
              <a:rPr lang="es-ES_tradnl" sz="2000" dirty="0" smtClean="0">
                <a:latin typeface="Museo 300"/>
                <a:cs typeface="Museo 300"/>
              </a:rPr>
              <a:t>responsable de desarrollar  Criterios y Orientaciones Really </a:t>
            </a:r>
            <a:r>
              <a:rPr lang="es-ES_tradnl" sz="2000" dirty="0" err="1" smtClean="0">
                <a:latin typeface="Museo 300"/>
                <a:cs typeface="Museo 300"/>
              </a:rPr>
              <a:t>OpenGov</a:t>
            </a:r>
            <a:endParaRPr lang="es-ES_tradnl" sz="2000" dirty="0" smtClean="0">
              <a:latin typeface="Museo 300"/>
              <a:cs typeface="Museo 300"/>
            </a:endParaRPr>
          </a:p>
          <a:p>
            <a:pPr lvl="0">
              <a:lnSpc>
                <a:spcPts val="2400"/>
              </a:lnSpc>
              <a:spcBef>
                <a:spcPts val="3600"/>
              </a:spcBef>
            </a:pPr>
            <a:r>
              <a:rPr lang="es-ES_tradnl" sz="2000" dirty="0" smtClean="0">
                <a:latin typeface="Museo 700"/>
                <a:cs typeface="Museo 700"/>
              </a:rPr>
              <a:t>Generar conocimiento </a:t>
            </a:r>
            <a:r>
              <a:rPr lang="es-ES_tradnl" sz="2000" dirty="0" smtClean="0">
                <a:latin typeface="Museo 300"/>
                <a:cs typeface="Museo 300"/>
              </a:rPr>
              <a:t>— encuestas y estudios que permitan visibilizar y comprender las dimensiones del </a:t>
            </a:r>
            <a:r>
              <a:rPr lang="es-ES_tradnl" sz="2000" dirty="0" smtClean="0">
                <a:latin typeface="Museo 300"/>
                <a:cs typeface="Museo 300"/>
              </a:rPr>
              <a:t>problema</a:t>
            </a:r>
            <a:endParaRPr lang="es-ES_tradnl" sz="2000" dirty="0" smtClean="0">
              <a:latin typeface="Museo 500"/>
              <a:cs typeface="Museo 500"/>
            </a:endParaRPr>
          </a:p>
          <a:p>
            <a:pPr lvl="0">
              <a:lnSpc>
                <a:spcPts val="2400"/>
              </a:lnSpc>
              <a:spcBef>
                <a:spcPts val="3600"/>
              </a:spcBef>
            </a:pPr>
            <a:r>
              <a:rPr lang="es-ES_tradnl" sz="2000" dirty="0" smtClean="0">
                <a:latin typeface="Museo 700"/>
                <a:cs typeface="Museo 700"/>
              </a:rPr>
              <a:t>Promover un diálogo global sobre este tema </a:t>
            </a:r>
            <a:r>
              <a:rPr lang="es-ES_tradnl" sz="2000" dirty="0" smtClean="0">
                <a:latin typeface="Museo 300"/>
                <a:cs typeface="Museo 300"/>
              </a:rPr>
              <a:t>— realización de espacios de intercambio y diálogo a nivel global, regional y </a:t>
            </a:r>
            <a:r>
              <a:rPr lang="es-ES_tradnl" sz="2000" dirty="0" smtClean="0">
                <a:latin typeface="Museo 300"/>
                <a:cs typeface="Museo 300"/>
              </a:rPr>
              <a:t>nacional</a:t>
            </a:r>
            <a:endParaRPr lang="es-ES_tradnl" sz="2000" dirty="0" smtClean="0">
              <a:latin typeface="Museo 500"/>
              <a:cs typeface="Museo 500"/>
            </a:endParaRPr>
          </a:p>
          <a:p>
            <a:pPr lvl="0">
              <a:lnSpc>
                <a:spcPts val="2400"/>
              </a:lnSpc>
              <a:spcBef>
                <a:spcPts val="3600"/>
              </a:spcBef>
            </a:pPr>
            <a:r>
              <a:rPr lang="es-ES_tradnl" sz="2000" dirty="0" smtClean="0">
                <a:latin typeface="Museo 300"/>
                <a:cs typeface="Museo 300"/>
              </a:rPr>
              <a:t>Situar el tema de la equidad, diversidad e inclusión en el gobierno abierto </a:t>
            </a:r>
            <a:r>
              <a:rPr lang="es-ES_tradnl" sz="2000" dirty="0" smtClean="0">
                <a:latin typeface="Museo 700"/>
                <a:cs typeface="Museo 700"/>
              </a:rPr>
              <a:t>como tema central de la siguiente Cumbre Global de la </a:t>
            </a:r>
            <a:r>
              <a:rPr lang="es-ES_tradnl" sz="2000" dirty="0" smtClean="0">
                <a:latin typeface="Museo 700"/>
                <a:cs typeface="Museo 700"/>
              </a:rPr>
              <a:t>AGA</a:t>
            </a:r>
            <a:endParaRPr lang="es-ES_tradnl" sz="2000" dirty="0">
              <a:latin typeface="Museo 700"/>
              <a:cs typeface="Museo 700"/>
            </a:endParaRPr>
          </a:p>
        </p:txBody>
      </p:sp>
      <p:pic>
        <p:nvPicPr>
          <p:cNvPr id="2" name="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60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7"/>
    </mc:Choice>
    <mc:Fallback xmlns="">
      <p:transition spd="slow" advTm="5189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607" objId="2"/>
        <p14:stopEvt time="51897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8341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 smtClean="0">
                <a:solidFill>
                  <a:srgbClr val="8C1A83"/>
                </a:solidFill>
                <a:latin typeface="Museo 300"/>
                <a:cs typeface="Museo 300"/>
              </a:rPr>
              <a:t>reallyopengov.com</a:t>
            </a:r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/>
            </a:r>
            <a:b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</a:br>
            <a:r>
              <a:rPr lang="es-PY" sz="2400" dirty="0" smtClean="0">
                <a:solidFill>
                  <a:srgbClr val="8C1A83"/>
                </a:solidFill>
                <a:latin typeface="Museo 300"/>
                <a:cs typeface="Museo 300"/>
              </a:rPr>
              <a:t>info@reallyopengov.com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1119" y="4934651"/>
            <a:ext cx="14453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8C1A83"/>
                </a:solidFill>
                <a:latin typeface="Museo 700"/>
                <a:cs typeface="Museo 700"/>
              </a:rPr>
              <a:t>Equipo ROG:</a:t>
            </a:r>
            <a:br>
              <a:rPr lang="es-ES" sz="1600" dirty="0" smtClean="0">
                <a:solidFill>
                  <a:srgbClr val="8C1A83"/>
                </a:solidFill>
                <a:latin typeface="Museo 700"/>
                <a:cs typeface="Museo 700"/>
              </a:rPr>
            </a:br>
            <a:r>
              <a:rPr lang="es-ES" sz="1600" dirty="0" smtClean="0">
                <a:solidFill>
                  <a:srgbClr val="8C1A83"/>
                </a:solidFill>
                <a:latin typeface="Museo 300"/>
                <a:cs typeface="Museo 300"/>
              </a:rPr>
              <a:t>Chile</a:t>
            </a:r>
          </a:p>
          <a:p>
            <a:r>
              <a:rPr lang="es-ES" sz="1600" dirty="0" smtClean="0">
                <a:solidFill>
                  <a:srgbClr val="8C1A83"/>
                </a:solidFill>
                <a:latin typeface="Museo 300"/>
                <a:cs typeface="Museo 300"/>
              </a:rPr>
              <a:t>Paraguay</a:t>
            </a:r>
          </a:p>
          <a:p>
            <a:r>
              <a:rPr lang="es-ES" sz="1600" dirty="0" smtClean="0">
                <a:solidFill>
                  <a:srgbClr val="8C1A83"/>
                </a:solidFill>
                <a:latin typeface="Museo 300"/>
                <a:cs typeface="Museo 300"/>
              </a:rPr>
              <a:t>Perú</a:t>
            </a:r>
          </a:p>
          <a:p>
            <a:r>
              <a:rPr lang="es-ES" sz="1600" dirty="0" smtClean="0">
                <a:solidFill>
                  <a:srgbClr val="8C1A83"/>
                </a:solidFill>
                <a:latin typeface="Museo 300"/>
                <a:cs typeface="Museo 300"/>
              </a:rPr>
              <a:t>Bolivia</a:t>
            </a:r>
          </a:p>
          <a:p>
            <a:r>
              <a:rPr lang="es-ES" sz="1600" dirty="0" smtClean="0">
                <a:solidFill>
                  <a:srgbClr val="8C1A83"/>
                </a:solidFill>
                <a:latin typeface="Museo 300"/>
                <a:cs typeface="Museo 300"/>
              </a:rPr>
              <a:t>Brasil</a:t>
            </a:r>
            <a:endParaRPr lang="es-ES" sz="1600" dirty="0">
              <a:solidFill>
                <a:srgbClr val="8C1A83"/>
              </a:solidFill>
              <a:latin typeface="Museo 300"/>
              <a:cs typeface="Museo 300"/>
            </a:endParaRPr>
          </a:p>
        </p:txBody>
      </p:sp>
      <p:pic>
        <p:nvPicPr>
          <p:cNvPr id="4" name="Imagen 3" descr="twitter-bird-in-a-rounded-square_318-410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5" y="1973226"/>
            <a:ext cx="346352" cy="346352"/>
          </a:xfrm>
          <a:prstGeom prst="rect">
            <a:avLst/>
          </a:prstGeom>
        </p:spPr>
      </p:pic>
      <p:pic>
        <p:nvPicPr>
          <p:cNvPr id="6" name="Imagen 5" descr="facebook-logo-black-and-white-png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36" y="2387358"/>
            <a:ext cx="561303" cy="56130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76542" y="1927046"/>
            <a:ext cx="384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 smtClean="0">
                <a:latin typeface="Museo 300"/>
                <a:cs typeface="Museo 300"/>
              </a:rPr>
              <a:t>@reallyopengov | #ReallyOpenGov</a:t>
            </a:r>
          </a:p>
          <a:p>
            <a:endParaRPr lang="es-PY" dirty="0" smtClean="0">
              <a:latin typeface="Museo 300"/>
              <a:cs typeface="Museo 300"/>
            </a:endParaRPr>
          </a:p>
          <a:p>
            <a:r>
              <a:rPr lang="es-PY" dirty="0" smtClean="0">
                <a:latin typeface="Museo 300"/>
                <a:cs typeface="Museo 300"/>
              </a:rPr>
              <a:t>/reallyopengov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29236" y="3423165"/>
            <a:ext cx="691727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414E45"/>
                </a:solidFill>
                <a:latin typeface="Museo 300"/>
                <a:cs typeface="Museo 300"/>
              </a:rPr>
              <a:t>SUSCRIBE NUESTRA DECLARACIÓN / SIGN OUR DECLARATION</a:t>
            </a:r>
          </a:p>
          <a:p>
            <a:pPr algn="ctr"/>
            <a:endParaRPr lang="es-PY" sz="1000" b="1" dirty="0">
              <a:solidFill>
                <a:srgbClr val="414E45"/>
              </a:solidFill>
              <a:latin typeface="Museo 300"/>
              <a:cs typeface="Museo 300"/>
              <a:hlinkClick r:id="rId6"/>
            </a:endParaRPr>
          </a:p>
          <a:p>
            <a:pPr algn="ctr"/>
            <a:r>
              <a:rPr lang="es-ES_tradnl" sz="2400" dirty="0" smtClean="0">
                <a:solidFill>
                  <a:srgbClr val="414E45"/>
                </a:solidFill>
                <a:latin typeface="Museo 500"/>
                <a:cs typeface="Museo 500"/>
                <a:hlinkClick r:id="rId6"/>
              </a:rPr>
              <a:t>http</a:t>
            </a:r>
            <a:r>
              <a:rPr lang="es-ES_tradnl" sz="2400" dirty="0">
                <a:solidFill>
                  <a:srgbClr val="414E45"/>
                </a:solidFill>
                <a:latin typeface="Museo 500"/>
                <a:cs typeface="Museo 500"/>
                <a:hlinkClick r:id="rId6"/>
              </a:rPr>
              <a:t>://bit.ly/</a:t>
            </a:r>
            <a:r>
              <a:rPr lang="es-ES_tradnl" sz="2400" dirty="0" smtClean="0">
                <a:solidFill>
                  <a:srgbClr val="414E45"/>
                </a:solidFill>
                <a:latin typeface="Museo 500"/>
                <a:cs typeface="Museo 500"/>
                <a:hlinkClick r:id="rId6"/>
              </a:rPr>
              <a:t>DeclaracionROG</a:t>
            </a:r>
            <a:r>
              <a:rPr lang="es-ES_tradnl" sz="2400" dirty="0" smtClean="0">
                <a:solidFill>
                  <a:srgbClr val="414E45"/>
                </a:solidFill>
                <a:latin typeface="Museo 500"/>
                <a:cs typeface="Museo 500"/>
              </a:rPr>
              <a:t> </a:t>
            </a:r>
            <a:endParaRPr lang="es-ES" dirty="0">
              <a:latin typeface="Museo 500"/>
              <a:cs typeface="Museo 500"/>
            </a:endParaRPr>
          </a:p>
        </p:txBody>
      </p:sp>
      <p:pic>
        <p:nvPicPr>
          <p:cNvPr id="5" name="Imagen 4" descr="equip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5" y="5263098"/>
            <a:ext cx="5921375" cy="954822"/>
          </a:xfrm>
          <a:prstGeom prst="rect">
            <a:avLst/>
          </a:prstGeom>
        </p:spPr>
      </p:pic>
      <p:pic>
        <p:nvPicPr>
          <p:cNvPr id="2" name="D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219" y="174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2"/>
    </mc:Choice>
    <mc:Fallback xmlns="">
      <p:transition spd="slow" advTm="2146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14" objId="2"/>
        <p14:stopEvt time="20663" objId="2"/>
      </p14:showEvtLst>
    </p:ext>
  </p:extLs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385</Words>
  <Application>Microsoft Office PowerPoint</Application>
  <PresentationFormat>On-screen Show (4:3)</PresentationFormat>
  <Paragraphs>53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IMPACTO ESPERADO</vt:lpstr>
      <vt:lpstr>PowerPoint Presentation</vt:lpstr>
      <vt:lpstr>PowerPoint Presentation</vt:lpstr>
      <vt:lpstr>NUESTRAS PROPUESTAS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Delfin</dc:creator>
  <cp:lastModifiedBy>Alvarez, Veronica</cp:lastModifiedBy>
  <cp:revision>58</cp:revision>
  <cp:lastPrinted>2015-10-27T21:45:45Z</cp:lastPrinted>
  <dcterms:created xsi:type="dcterms:W3CDTF">2015-10-26T18:59:01Z</dcterms:created>
  <dcterms:modified xsi:type="dcterms:W3CDTF">2016-02-22T16:39:34Z</dcterms:modified>
</cp:coreProperties>
</file>