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9" r:id="rId4"/>
    <p:sldId id="277" r:id="rId5"/>
    <p:sldId id="334" r:id="rId6"/>
    <p:sldId id="330" r:id="rId7"/>
    <p:sldId id="331" r:id="rId8"/>
    <p:sldId id="332" r:id="rId9"/>
    <p:sldId id="333" r:id="rId10"/>
    <p:sldId id="342" r:id="rId11"/>
    <p:sldId id="347" r:id="rId12"/>
    <p:sldId id="344" r:id="rId13"/>
    <p:sldId id="346" r:id="rId14"/>
    <p:sldId id="345" r:id="rId15"/>
    <p:sldId id="336" r:id="rId16"/>
    <p:sldId id="335" r:id="rId17"/>
    <p:sldId id="348" r:id="rId18"/>
    <p:sldId id="338" r:id="rId19"/>
    <p:sldId id="339" r:id="rId20"/>
    <p:sldId id="340" r:id="rId21"/>
    <p:sldId id="341" r:id="rId22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C9C"/>
    <a:srgbClr val="1A4190"/>
    <a:srgbClr val="FF6600"/>
    <a:srgbClr val="E0873F"/>
    <a:srgbClr val="1B4291"/>
    <a:srgbClr val="0B4C9C"/>
    <a:srgbClr val="FFCC66"/>
    <a:srgbClr val="0E4D9B"/>
    <a:srgbClr val="1D4B98"/>
    <a:srgbClr val="02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8"/>
  </p:normalViewPr>
  <p:slideViewPr>
    <p:cSldViewPr snapToObjects="1">
      <p:cViewPr varScale="1">
        <p:scale>
          <a:sx n="106" d="100"/>
          <a:sy n="106" d="100"/>
        </p:scale>
        <p:origin x="18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Contribuciones anuales
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500000000000003E-3"/>
                  <c:y val="6.5625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9400322405998E-17"/>
                  <c:y val="7.18749999999999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33E-3"/>
                  <c:y val="8.1250000000000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500000000000003E-3"/>
                  <c:y val="7.18749999999998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5.93749999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5903E-3"/>
                  <c:y val="5.93749999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833333333333333E-3"/>
                  <c:y val="6.875000000000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277601289623992E-16"/>
                  <c:y val="7.49999999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74680</c:v>
                </c:pt>
                <c:pt idx="1">
                  <c:v>34940</c:v>
                </c:pt>
                <c:pt idx="2">
                  <c:v>95555</c:v>
                </c:pt>
                <c:pt idx="3">
                  <c:v>34970</c:v>
                </c:pt>
                <c:pt idx="4">
                  <c:v>57588</c:v>
                </c:pt>
                <c:pt idx="5">
                  <c:v>55011</c:v>
                </c:pt>
                <c:pt idx="6">
                  <c:v>96023</c:v>
                </c:pt>
                <c:pt idx="7">
                  <c:v>45155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27"/>
        <c:axId val="502947456"/>
        <c:axId val="491625192"/>
      </c:barChart>
      <c:catAx>
        <c:axId val="5029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625192"/>
        <c:crosses val="autoZero"/>
        <c:auto val="1"/>
        <c:lblAlgn val="ctr"/>
        <c:lblOffset val="100"/>
        <c:noMultiLvlLbl val="0"/>
      </c:catAx>
      <c:valAx>
        <c:axId val="49162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9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142076E5-29F5-4A92-A7DB-A129A514DBE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B9046DD-83F0-4C8B-8A67-12C8803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B6ED8-CAB6-4586-AEDD-B3374490E778}" type="datetimeFigureOut">
              <a:rPr lang="es-ES_tradnl" altLang="en-US"/>
              <a:pPr>
                <a:defRPr/>
              </a:pPr>
              <a:t>25/01/2019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9C93025-81E6-4B4C-BC8B-4D4EF0BAE229}" type="slidenum">
              <a:rPr lang="es-ES_tradnl" altLang="en-US"/>
              <a:pPr>
                <a:defRPr/>
              </a:pPr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974111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2433" indent="-220348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3128" indent="-220348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C69BD73-2E4F-4CA0-AF2B-FA2A6AFEA56B}" type="slidenum">
              <a:rPr lang="en-US" altLang="en-US" sz="1200" b="0">
                <a:latin typeface="Arial" panose="020B0604020202020204" pitchFamily="34" charset="0"/>
              </a:rPr>
              <a:pPr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8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2433" indent="-220348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3128" indent="-220348"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2382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6451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05213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45908" indent="-220348" defTabSz="44069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ED23067-92CF-4BA1-9533-97D559B6A057}" type="slidenum">
              <a:rPr lang="en-US" altLang="en-US" sz="1200" b="0"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2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A2DA-D9BC-40C8-AA7A-2A34DC4F0234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7DD3-92CC-44FE-AD49-ED3949442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10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FB76-2B80-4AFB-8DDD-BB1A3AFF63E0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2BEF-2985-4F47-81B9-D670C792B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2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3240-619A-4F45-8454-334749DA962C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B67A-00FE-4F4C-BD70-1EEA2DB33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2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BC04-B019-414B-9415-604C62D670F8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7D5-4092-47A2-A204-7D4484AFF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8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C854-506B-41E4-BE7B-3CD7F68F7C86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491F-CCB0-4B5B-9BF0-B6DE1EBB1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8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F44E-51C0-4E45-A20A-7473F9F258AC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A345-DCB8-42D9-BC81-54BF4CF94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6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D25B-88C0-41E6-88F2-C00E912C6ABD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310C-6193-497E-B4AE-E3C34481A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4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1053-2FDA-4FA4-B1EC-70E40AC66215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0F82-7A95-4851-AF23-D7AC59688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1DB2-D9CE-495A-999E-136355401590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B7C3-08E3-406A-850C-3B38E61DD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59C5-9CAD-4E7F-8B30-C25B0CBA7502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1319-00E6-4D4D-85C5-48277222B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8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B24E-FFD4-465E-BAB2-81484EE83080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562C-6682-4345-888E-3698BDB0F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1C0CAB-2A3F-4BA1-BEDD-9F00C5F67721}" type="datetime1">
              <a:rPr lang="en-US" altLang="en-US"/>
              <a:pPr>
                <a:defRPr/>
              </a:pPr>
              <a:t>1/25/2019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3ECC47-E97E-46E8-B8B7-178C31DC8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err="1"/>
              <a:t>Click</a:t>
            </a:r>
            <a:r>
              <a:rPr lang="es-ES_tradnl" sz="2400" dirty="0"/>
              <a:t> para agregar nombre del expositor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</a:t>
            </a:r>
            <a:r>
              <a:rPr lang="es-ES_tradnl"/>
              <a:t>para ingresar cargo</a:t>
            </a:r>
            <a:endParaRPr lang="es-ES_tradnl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786D2C-0003-4F1B-AD70-80B9E8A39EBC}" type="datetime1">
              <a:rPr lang="es-ES_tradnl" altLang="en-US"/>
              <a:pPr>
                <a:defRPr/>
              </a:pPr>
              <a:t>25/01/2019</a:t>
            </a:fld>
            <a:endParaRPr lang="es-ES_tradnl" altLang="en-US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s-ES_tradnl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n-US" sz="1600"/>
              <a:t>Haga clic para ingresar direcci</a:t>
            </a:r>
            <a:r>
              <a:rPr lang="es-ES" altLang="en-US" sz="1600"/>
              <a:t>ón</a:t>
            </a:r>
            <a:endParaRPr lang="es-ES_tradnl" altLang="en-US" sz="160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n-US" sz="1600"/>
              <a:t>Haga clic para ingresar </a:t>
            </a:r>
            <a:r>
              <a:rPr lang="es-ES" altLang="en-US" sz="1600"/>
              <a:t>e-mail</a:t>
            </a:r>
            <a:endParaRPr lang="es-ES_tradnl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4.jpe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9180513" cy="6853238"/>
          </a:xfrm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263650" y="6467604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Enero</a:t>
            </a: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25, 2019 / January 25</a:t>
            </a:r>
            <a:r>
              <a:rPr lang="en-US" altLang="en-US" sz="12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, 2019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410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73688"/>
            <a:ext cx="27384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1"/>
          <p:cNvSpPr>
            <a:spLocks noGrp="1"/>
          </p:cNvSpPr>
          <p:nvPr>
            <p:ph type="ctrTitle"/>
          </p:nvPr>
        </p:nvSpPr>
        <p:spPr>
          <a:xfrm>
            <a:off x="315097" y="2133600"/>
            <a:ext cx="8492353" cy="2057400"/>
          </a:xfrm>
          <a:noFill/>
        </p:spPr>
        <p:txBody>
          <a:bodyPr/>
          <a:lstStyle/>
          <a:p>
            <a:pPr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VIRTUAL DE</a:t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AUTORIDADES DE LA CONFERENCIA INTERAMERICANA DE MINISTROS DE TRABAJO (CIMT) DE LA OEA</a:t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MEETING OF </a:t>
            </a:r>
            <a:b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AUTHORITIES OF THE OAS INTER-AMERICAN CONFERENCE OF MINISTERS OF LABOR (IACML)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>
            <a:fillRect/>
          </a:stretch>
        </p:blipFill>
        <p:spPr>
          <a:xfrm>
            <a:off x="0" y="4763"/>
            <a:ext cx="9139238" cy="6853237"/>
          </a:xfrm>
        </p:spPr>
      </p:pic>
      <p:pic>
        <p:nvPicPr>
          <p:cNvPr id="7171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600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817019" y="478890"/>
            <a:ext cx="350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 b="1" dirty="0">
                <a:solidFill>
                  <a:schemeClr val="bg1"/>
                </a:solidFill>
              </a:rPr>
              <a:t>Co</a:t>
            </a:r>
            <a:r>
              <a:rPr lang="en-US" altLang="en-US" sz="2400" b="1" dirty="0" err="1">
                <a:solidFill>
                  <a:schemeClr val="bg1"/>
                </a:solidFill>
              </a:rPr>
              <a:t>ntribuciones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anuales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/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Yearly Contributions</a:t>
            </a:r>
            <a:endParaRPr lang="en-US" altLang="en-US" sz="2400" b="1" i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2011 – </a:t>
            </a:r>
            <a:r>
              <a:rPr lang="en-US" altLang="en-US" sz="2400" dirty="0" smtClean="0">
                <a:solidFill>
                  <a:schemeClr val="bg1"/>
                </a:solidFill>
              </a:rPr>
              <a:t>2018 (US</a:t>
            </a:r>
            <a:r>
              <a:rPr lang="en-US" altLang="en-US" sz="2400" dirty="0">
                <a:solidFill>
                  <a:schemeClr val="bg1"/>
                </a:solidFill>
              </a:rPr>
              <a:t>$)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521619" y="206769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11100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>
            <a:fillRect/>
          </a:stretch>
        </p:blipFill>
        <p:spPr>
          <a:xfrm>
            <a:off x="0" y="4763"/>
            <a:ext cx="9139238" cy="6853237"/>
          </a:xfrm>
        </p:spPr>
      </p:pic>
      <p:pic>
        <p:nvPicPr>
          <p:cNvPr id="8195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600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4763"/>
            <a:ext cx="8229600" cy="1143000"/>
          </a:xfrm>
          <a:noFill/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GASTOS 2011-Enero 2019 </a:t>
            </a:r>
            <a:b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EXPENDITURES 2011 – Jan. 2019</a:t>
            </a:r>
          </a:p>
        </p:txBody>
      </p:sp>
      <p:sp>
        <p:nvSpPr>
          <p:cNvPr id="8198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990600"/>
            <a:ext cx="8229600" cy="1143000"/>
          </a:xfrm>
          <a:noFill/>
        </p:spPr>
        <p:txBody>
          <a:bodyPr/>
          <a:lstStyle/>
          <a:p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Total 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 US$ 926,003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DBE6213-5143-4DB3-AD5D-95A3320F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286000"/>
            <a:ext cx="5646737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6826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>
            <a:fillRect/>
          </a:stretch>
        </p:blipFill>
        <p:spPr>
          <a:xfrm>
            <a:off x="0" y="4763"/>
            <a:ext cx="9139238" cy="6853237"/>
          </a:xfrm>
        </p:spPr>
      </p:pic>
      <p:pic>
        <p:nvPicPr>
          <p:cNvPr id="8195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600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229600" cy="1143000"/>
          </a:xfrm>
          <a:noFill/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RECURSOS PRESUPUESTADOS</a:t>
            </a:r>
            <a:b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BUDGET – COMMITTED RESOURCES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026B1FE-2FD9-4A3F-9352-D1D7EDD67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40743"/>
              </p:ext>
            </p:extLst>
          </p:nvPr>
        </p:nvGraphicFramePr>
        <p:xfrm>
          <a:off x="762000" y="1188237"/>
          <a:ext cx="7043530" cy="4907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412215745"/>
                    </a:ext>
                  </a:extLst>
                </a:gridCol>
                <a:gridCol w="1328530">
                  <a:extLst>
                    <a:ext uri="{9D8B030D-6E8A-4147-A177-3AD203B41FA5}">
                      <a16:colId xmlns:a16="http://schemas.microsoft.com/office/drawing/2014/main" xmlns="" val="4686633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02915954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3323051072"/>
                    </a:ext>
                  </a:extLst>
                </a:gridCol>
              </a:tblGrid>
              <a:tr h="681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Activity</a:t>
                      </a:r>
                      <a:r>
                        <a:rPr lang="es-ES" sz="1400" dirty="0">
                          <a:effectLst/>
                        </a:rPr>
                        <a:t> / </a:t>
                      </a:r>
                      <a:r>
                        <a:rPr lang="es-ES" sz="1400" i="1" dirty="0">
                          <a:effectLst/>
                        </a:rPr>
                        <a:t>Actividad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RIAL budget (</a:t>
                      </a:r>
                      <a:r>
                        <a:rPr lang="en-US" sz="1400" i="1" dirty="0" err="1">
                          <a:effectLst/>
                        </a:rPr>
                        <a:t>presupuestado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Canada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In-kind or </a:t>
                      </a:r>
                      <a:r>
                        <a:rPr lang="en-US" sz="1400" dirty="0" err="1">
                          <a:effectLst/>
                        </a:rPr>
                        <a:t>tbd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i="1" dirty="0" err="1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400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especie</a:t>
                      </a:r>
                      <a:r>
                        <a:rPr lang="en-US" sz="1400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n-US" sz="1400" i="1" dirty="0" err="1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p.d.</a:t>
                      </a:r>
                      <a:r>
                        <a:rPr lang="en-US" sz="1400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2530088959"/>
                  </a:ext>
                </a:extLst>
              </a:tr>
              <a:tr h="50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RIAL Workshop - Skills for the future .  </a:t>
                      </a:r>
                      <a:r>
                        <a:rPr lang="en-US" sz="1400" i="1" dirty="0">
                          <a:effectLst/>
                        </a:rPr>
                        <a:t>Taller Las </a:t>
                      </a:r>
                      <a:r>
                        <a:rPr lang="en-US" sz="1400" i="1" dirty="0" err="1">
                          <a:effectLst/>
                        </a:rPr>
                        <a:t>Habilidades</a:t>
                      </a:r>
                      <a:r>
                        <a:rPr lang="en-US" sz="1400" i="1" dirty="0">
                          <a:effectLst/>
                        </a:rPr>
                        <a:t> del </a:t>
                      </a:r>
                      <a:r>
                        <a:rPr lang="en-US" sz="1400" i="1" dirty="0" err="1">
                          <a:effectLst/>
                        </a:rPr>
                        <a:t>Futuro</a:t>
                      </a:r>
                      <a:endParaRPr lang="en-US" sz="1400" i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35,000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Chile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2931807417"/>
                  </a:ext>
                </a:extLst>
              </a:tr>
              <a:tr h="50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RIAL Study - Gender Mainstreaming  </a:t>
                      </a:r>
                      <a:r>
                        <a:rPr lang="en-US" sz="1400" i="1" dirty="0" err="1">
                          <a:effectLst/>
                        </a:rPr>
                        <a:t>Estudio</a:t>
                      </a:r>
                      <a:r>
                        <a:rPr lang="en-US" sz="1400" i="1" dirty="0">
                          <a:effectLst/>
                        </a:rPr>
                        <a:t> – </a:t>
                      </a:r>
                      <a:r>
                        <a:rPr lang="en-US" sz="1400" i="1" dirty="0" err="1">
                          <a:effectLst/>
                        </a:rPr>
                        <a:t>Transversalizacion</a:t>
                      </a:r>
                      <a:r>
                        <a:rPr lang="en-US" sz="1400" i="1" dirty="0">
                          <a:effectLst/>
                        </a:rPr>
                        <a:t> de G</a:t>
                      </a:r>
                      <a:r>
                        <a:rPr lang="es-CO" sz="1400" i="1" dirty="0" err="1">
                          <a:effectLst/>
                        </a:rPr>
                        <a:t>énero</a:t>
                      </a:r>
                      <a:endParaRPr lang="en-US" sz="1400" i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3621395258"/>
                  </a:ext>
                </a:extLst>
              </a:tr>
              <a:tr h="337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RIAL Workshop - </a:t>
                      </a:r>
                      <a:r>
                        <a:rPr lang="es-ES" sz="1400" dirty="0" err="1">
                          <a:effectLst/>
                        </a:rPr>
                        <a:t>Gender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dirty="0" err="1">
                          <a:effectLst/>
                        </a:rPr>
                        <a:t>Mainstreaming</a:t>
                      </a:r>
                      <a:r>
                        <a:rPr lang="es-ES" sz="1400" dirty="0">
                          <a:effectLst/>
                        </a:rPr>
                        <a:t> </a:t>
                      </a:r>
                      <a:r>
                        <a:rPr lang="es-ES" sz="1400" i="1" dirty="0">
                          <a:effectLst/>
                        </a:rPr>
                        <a:t>Taller sobre Transversalización Género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40,000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Argentina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2917650208"/>
                  </a:ext>
                </a:extLst>
              </a:tr>
              <a:tr h="681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Meeting of Working Groups and 1stPrer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</a:rPr>
                        <a:t>Reunión</a:t>
                      </a:r>
                      <a:r>
                        <a:rPr lang="en-US" sz="1400" i="1" dirty="0">
                          <a:effectLst/>
                        </a:rPr>
                        <a:t> GTs y 1a </a:t>
                      </a:r>
                      <a:r>
                        <a:rPr lang="en-US" sz="1400" i="1" dirty="0" err="1">
                          <a:effectLst/>
                        </a:rPr>
                        <a:t>Preparatoria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Ecuador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3941645952"/>
                  </a:ext>
                </a:extLst>
              </a:tr>
              <a:tr h="591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XXI IACML /  </a:t>
                      </a:r>
                      <a:r>
                        <a:rPr lang="es-ES" sz="1400" i="1" dirty="0">
                          <a:effectLst/>
                        </a:rPr>
                        <a:t>XXI CIMT 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Host Country, OAS  </a:t>
                      </a:r>
                      <a:r>
                        <a:rPr lang="en-US" sz="1400" i="1" dirty="0">
                          <a:effectLst/>
                        </a:rPr>
                        <a:t>País </a:t>
                      </a:r>
                      <a:r>
                        <a:rPr lang="en-US" sz="1400" i="1" dirty="0" err="1">
                          <a:effectLst/>
                        </a:rPr>
                        <a:t>Sede</a:t>
                      </a:r>
                      <a:r>
                        <a:rPr lang="en-US" sz="1400" i="1" dirty="0">
                          <a:effectLst/>
                        </a:rPr>
                        <a:t>, OEA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1178226166"/>
                  </a:ext>
                </a:extLst>
              </a:tr>
              <a:tr h="3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Activities</a:t>
                      </a:r>
                      <a:r>
                        <a:rPr lang="es-ES" sz="1400" dirty="0">
                          <a:effectLst/>
                        </a:rPr>
                        <a:t> 12</a:t>
                      </a:r>
                      <a:r>
                        <a:rPr lang="es-ES" sz="1400" baseline="30000" dirty="0">
                          <a:effectLst/>
                        </a:rPr>
                        <a:t>th</a:t>
                      </a:r>
                      <a:r>
                        <a:rPr lang="es-ES" sz="1400" dirty="0">
                          <a:effectLst/>
                        </a:rPr>
                        <a:t> RIAL </a:t>
                      </a:r>
                      <a:r>
                        <a:rPr lang="es-ES" sz="1400" dirty="0" err="1">
                          <a:effectLst/>
                        </a:rPr>
                        <a:t>Call</a:t>
                      </a:r>
                      <a:r>
                        <a:rPr lang="es-ES" sz="1400" dirty="0">
                          <a:effectLst/>
                        </a:rPr>
                        <a:t> (2019)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1768562442"/>
                  </a:ext>
                </a:extLst>
              </a:tr>
              <a:tr h="3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Activities</a:t>
                      </a:r>
                      <a:r>
                        <a:rPr lang="es-ES" sz="1400" dirty="0">
                          <a:effectLst/>
                        </a:rPr>
                        <a:t> 13</a:t>
                      </a:r>
                      <a:r>
                        <a:rPr lang="es-ES" sz="1400" baseline="30000" dirty="0">
                          <a:effectLst/>
                        </a:rPr>
                        <a:t>th</a:t>
                      </a:r>
                      <a:r>
                        <a:rPr lang="es-ES" sz="1400" dirty="0">
                          <a:effectLst/>
                        </a:rPr>
                        <a:t> RIAL </a:t>
                      </a:r>
                      <a:r>
                        <a:rPr lang="es-ES" sz="1400" dirty="0" err="1">
                          <a:effectLst/>
                        </a:rPr>
                        <a:t>Call</a:t>
                      </a:r>
                      <a:r>
                        <a:rPr lang="es-ES" sz="1400" dirty="0">
                          <a:effectLst/>
                        </a:rPr>
                        <a:t> (2020)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----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3876483285"/>
                  </a:ext>
                </a:extLst>
              </a:tr>
              <a:tr h="272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$64,000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$94,000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92" marR="63592" marT="0" marB="0" anchor="ctr"/>
                </a:tc>
                <a:extLst>
                  <a:ext uri="{0D108BD9-81ED-4DB2-BD59-A6C34878D82A}">
                    <a16:rowId xmlns:a16="http://schemas.microsoft.com/office/drawing/2014/main" xmlns="" val="1547295436"/>
                  </a:ext>
                </a:extLst>
              </a:tr>
            </a:tbl>
          </a:graphicData>
        </a:graphic>
      </p:graphicFrame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72048136-D9DA-4D44-B49C-A0B82A7B6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2514600" cy="533400"/>
          </a:xfrm>
          <a:prstGeom prst="rect">
            <a:avLst/>
          </a:prstGeom>
          <a:noFill/>
          <a:ln w="476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algn="l"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TOTAL: $158,000</a:t>
            </a:r>
          </a:p>
        </p:txBody>
      </p:sp>
    </p:spTree>
    <p:extLst>
      <p:ext uri="{BB962C8B-B14F-4D97-AF65-F5344CB8AC3E}">
        <p14:creationId xmlns:p14="http://schemas.microsoft.com/office/powerpoint/2010/main" val="2885738231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>
            <a:fillRect/>
          </a:stretch>
        </p:blipFill>
        <p:spPr>
          <a:xfrm>
            <a:off x="0" y="4763"/>
            <a:ext cx="9139238" cy="6853237"/>
          </a:xfrm>
        </p:spPr>
      </p:pic>
      <p:pic>
        <p:nvPicPr>
          <p:cNvPr id="9219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600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4763"/>
            <a:ext cx="8229600" cy="1143000"/>
          </a:xfrm>
          <a:noFill/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RECURSOS DISPONIBLES </a:t>
            </a:r>
            <a:b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AVAILABLE RESOURCES</a:t>
            </a:r>
          </a:p>
        </p:txBody>
      </p:sp>
      <p:sp>
        <p:nvSpPr>
          <p:cNvPr id="9221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838200"/>
            <a:ext cx="8229600" cy="1143000"/>
          </a:xfrm>
          <a:noFill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Disponibles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/ 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Available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 </a:t>
            </a:r>
            <a:r>
              <a:rPr lang="en-US" altLang="en-US" sz="24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US$ 57,920</a:t>
            </a:r>
          </a:p>
        </p:txBody>
      </p:sp>
      <p:sp>
        <p:nvSpPr>
          <p:cNvPr id="9224" name="Rectangle 2"/>
          <p:cNvSpPr>
            <a:spLocks noGrp="1"/>
          </p:cNvSpPr>
          <p:nvPr>
            <p:ph type="title" idx="4294967295"/>
          </p:nvPr>
        </p:nvSpPr>
        <p:spPr>
          <a:xfrm>
            <a:off x="390938" y="3810000"/>
            <a:ext cx="8448261" cy="914400"/>
          </a:xfrm>
          <a:noFill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Propuesta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de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Secretaría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/ 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Proposal from Secretariat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</a:t>
            </a:r>
            <a:b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- 8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bilaterales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en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2019 y 8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en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2020 (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R.Planeación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había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aprobado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7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cada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año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  / 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8 bilateral activities in 2019 and 8 in 2020 (Planning Mtg had approved 7 each year)</a:t>
            </a:r>
            <a:b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 $$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asegurada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para 11 de las 16 / $$ 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secured for 11 of 16.</a:t>
            </a:r>
            <a:b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Autorizar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uso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de </a:t>
            </a:r>
            <a:r>
              <a:rPr lang="en-US" altLang="en-US" sz="24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$30,000 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para 5 </a:t>
            </a:r>
            <a:r>
              <a:rPr lang="en-US" altLang="en-US" sz="2400" b="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bilaterales</a:t>
            </a:r>
            <a:r>
              <a:rPr lang="en-US" altLang="en-US" sz="2400" b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/ Authorize use of $30,000 for 5 </a:t>
            </a:r>
            <a:r>
              <a:rPr lang="en-US" altLang="en-US" sz="2400" b="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bilaterals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  <a:b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 Balance: </a:t>
            </a:r>
            <a:r>
              <a:rPr lang="en-US" altLang="en-US" sz="2400" i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$27,920 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–  </a:t>
            </a:r>
            <a:r>
              <a:rPr lang="en-US" altLang="en-US" sz="2400" b="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Uso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por </a:t>
            </a:r>
            <a:r>
              <a:rPr lang="en-US" altLang="en-US" sz="2400" b="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decidir</a:t>
            </a:r>
            <a:r>
              <a:rPr lang="en-US" altLang="en-US" sz="2400" b="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/ To be decided upon.</a:t>
            </a:r>
            <a:endParaRPr lang="en-US" altLang="en-US" sz="2400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243321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r="9960" b="55554"/>
          <a:stretch/>
        </p:blipFill>
        <p:spPr>
          <a:xfrm>
            <a:off x="-18535" y="2590800"/>
            <a:ext cx="8171935" cy="1447800"/>
          </a:xfrm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-76200" y="2590800"/>
            <a:ext cx="8229600" cy="20497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sz="3600" b="1" dirty="0">
                <a:solidFill>
                  <a:schemeClr val="bg1"/>
                </a:solidFill>
              </a:rPr>
              <a:t>Revisión de próximas actividades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</a:rPr>
              <a:t>Review of upcoming activities </a:t>
            </a:r>
          </a:p>
          <a:p>
            <a:pPr lvl="1">
              <a:spcAft>
                <a:spcPct val="35000"/>
              </a:spcAft>
              <a:buFontTx/>
              <a:buNone/>
            </a:pPr>
            <a:endParaRPr lang="es-ES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533400" y="3978876"/>
            <a:ext cx="78197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endParaRPr lang="en-US" sz="2400" dirty="0">
              <a:solidFill>
                <a:srgbClr val="1A4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4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66" y="47244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s-CO" sz="3600" b="1" dirty="0">
                <a:solidFill>
                  <a:srgbClr val="0C4C9C"/>
                </a:solidFill>
              </a:rPr>
              <a:t>Santiago de Chile, 9 – 10 mayo/</a:t>
            </a:r>
            <a:r>
              <a:rPr lang="es-CO" sz="3600" b="1" i="1" dirty="0">
                <a:solidFill>
                  <a:srgbClr val="0C4C9C"/>
                </a:solidFill>
              </a:rPr>
              <a:t>May</a:t>
            </a:r>
            <a:r>
              <a:rPr lang="es-CO" sz="3600" b="1" dirty="0">
                <a:solidFill>
                  <a:srgbClr val="0C4C9C"/>
                </a:solidFill>
              </a:rPr>
              <a:t>, 2019 </a:t>
            </a:r>
            <a:endParaRPr lang="en-US" sz="3600" b="1" dirty="0">
              <a:solidFill>
                <a:srgbClr val="0C4C9C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228600" y="-32327"/>
            <a:ext cx="8229600" cy="1778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dirty="0">
                <a:solidFill>
                  <a:schemeClr val="bg1"/>
                </a:solidFill>
              </a:rPr>
              <a:t>Revisión de futuras Actividades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Review of upcoming activities </a:t>
            </a:r>
          </a:p>
          <a:p>
            <a:pPr lvl="1">
              <a:spcAft>
                <a:spcPct val="35000"/>
              </a:spcAft>
              <a:buFontTx/>
              <a:buNone/>
            </a:pPr>
            <a:endParaRPr lang="es-E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1811" y="1402692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800" b="1" dirty="0"/>
              <a:t>Taller Intersectorial “Las habilidades del futuro: Contribuciones desde los Ministerios de Educación y Trabajo” </a:t>
            </a:r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r>
              <a:rPr lang="en-US" sz="2800" b="1" i="1" dirty="0"/>
              <a:t>Inter-sectoral Workshop “Skills for the Future: Contributions from the Ministries of Education and Labor” </a:t>
            </a:r>
          </a:p>
          <a:p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19175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228600" y="-32327"/>
            <a:ext cx="8229600" cy="1778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dirty="0" smtClean="0">
                <a:solidFill>
                  <a:schemeClr val="bg1"/>
                </a:solidFill>
              </a:rPr>
              <a:t>Revisión de próximas </a:t>
            </a:r>
            <a:r>
              <a:rPr lang="es-ES" altLang="en-US" b="1" dirty="0">
                <a:solidFill>
                  <a:schemeClr val="bg1"/>
                </a:solidFill>
              </a:rPr>
              <a:t>a</a:t>
            </a:r>
            <a:r>
              <a:rPr lang="es-ES" altLang="en-US" b="1" dirty="0" smtClean="0">
                <a:solidFill>
                  <a:schemeClr val="bg1"/>
                </a:solidFill>
              </a:rPr>
              <a:t>ctividades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i="1" dirty="0" err="1" smtClean="0">
                <a:solidFill>
                  <a:schemeClr val="bg1"/>
                </a:solidFill>
              </a:rPr>
              <a:t>Review</a:t>
            </a:r>
            <a:r>
              <a:rPr lang="es-ES" altLang="en-US" b="1" i="1" dirty="0" smtClean="0">
                <a:solidFill>
                  <a:schemeClr val="bg1"/>
                </a:solidFill>
              </a:rPr>
              <a:t> of </a:t>
            </a:r>
            <a:r>
              <a:rPr lang="es-ES" altLang="en-US" b="1" i="1" dirty="0" err="1">
                <a:solidFill>
                  <a:schemeClr val="bg1"/>
                </a:solidFill>
              </a:rPr>
              <a:t>u</a:t>
            </a:r>
            <a:r>
              <a:rPr lang="es-ES" altLang="en-US" b="1" i="1" dirty="0" err="1" smtClean="0">
                <a:solidFill>
                  <a:schemeClr val="bg1"/>
                </a:solidFill>
              </a:rPr>
              <a:t>pcoming</a:t>
            </a:r>
            <a:r>
              <a:rPr lang="es-ES" altLang="en-US" b="1" i="1" dirty="0" smtClean="0">
                <a:solidFill>
                  <a:schemeClr val="bg1"/>
                </a:solidFill>
              </a:rPr>
              <a:t> </a:t>
            </a:r>
            <a:r>
              <a:rPr lang="es-ES" altLang="en-US" b="1" i="1" dirty="0" err="1">
                <a:solidFill>
                  <a:schemeClr val="bg1"/>
                </a:solidFill>
              </a:rPr>
              <a:t>a</a:t>
            </a:r>
            <a:r>
              <a:rPr lang="es-ES" altLang="en-US" b="1" i="1" dirty="0" err="1" smtClean="0">
                <a:solidFill>
                  <a:schemeClr val="bg1"/>
                </a:solidFill>
              </a:rPr>
              <a:t>ctivities</a:t>
            </a:r>
            <a:r>
              <a:rPr lang="es-ES" altLang="en-US" b="1" i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spcAft>
                <a:spcPct val="35000"/>
              </a:spcAft>
              <a:buFontTx/>
              <a:buNone/>
            </a:pPr>
            <a:endParaRPr lang="es-E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1028745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800" b="1" dirty="0" smtClean="0"/>
              <a:t>Estudio de Género / </a:t>
            </a:r>
            <a:r>
              <a:rPr lang="es-CO" sz="2800" b="1" i="1" dirty="0" err="1" smtClean="0"/>
              <a:t>Gender</a:t>
            </a:r>
            <a:r>
              <a:rPr lang="es-CO" sz="2800" b="1" i="1" dirty="0" smtClean="0"/>
              <a:t> </a:t>
            </a:r>
            <a:r>
              <a:rPr lang="es-CO" sz="2800" b="1" i="1" dirty="0" err="1" smtClean="0"/>
              <a:t>Study</a:t>
            </a:r>
            <a:r>
              <a:rPr lang="es-CO" sz="2800" b="1" i="1" dirty="0" smtClean="0"/>
              <a:t> </a:t>
            </a:r>
          </a:p>
          <a:p>
            <a:pPr marL="0" indent="0">
              <a:buNone/>
            </a:pPr>
            <a:endParaRPr lang="es-CO" sz="2000" b="1" dirty="0" smtClean="0"/>
          </a:p>
          <a:p>
            <a:endParaRPr lang="x-none" sz="24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799071"/>
          </a:xfrm>
        </p:spPr>
        <p:txBody>
          <a:bodyPr/>
          <a:lstStyle/>
          <a:p>
            <a:pPr marL="0" indent="0">
              <a:buNone/>
            </a:pPr>
            <a:r>
              <a:rPr lang="es-CO" sz="2400" b="1" dirty="0" smtClean="0">
                <a:solidFill>
                  <a:srgbClr val="0C4C9C"/>
                </a:solidFill>
              </a:rPr>
              <a:t>Actualización del Estudio realizado en </a:t>
            </a:r>
            <a:r>
              <a:rPr lang="es-CO" sz="2400" b="1" dirty="0" smtClean="0">
                <a:solidFill>
                  <a:srgbClr val="0C4C9C"/>
                </a:solidFill>
              </a:rPr>
              <a:t>2009  </a:t>
            </a:r>
            <a:endParaRPr lang="es-CO" sz="2400" b="1" dirty="0" smtClean="0">
              <a:solidFill>
                <a:srgbClr val="0C4C9C"/>
              </a:solidFill>
            </a:endParaRPr>
          </a:p>
          <a:p>
            <a:pPr marL="0" indent="0">
              <a:buNone/>
            </a:pPr>
            <a:r>
              <a:rPr lang="es-CO" sz="2400" b="1" i="1" dirty="0" smtClean="0">
                <a:solidFill>
                  <a:srgbClr val="0C4C9C"/>
                </a:solidFill>
              </a:rPr>
              <a:t>Update of the </a:t>
            </a:r>
            <a:r>
              <a:rPr lang="es-CO" sz="2400" b="1" i="1" dirty="0" err="1" smtClean="0">
                <a:solidFill>
                  <a:srgbClr val="0C4C9C"/>
                </a:solidFill>
              </a:rPr>
              <a:t>Study</a:t>
            </a:r>
            <a:r>
              <a:rPr lang="es-CO" sz="2400" b="1" i="1" dirty="0" smtClean="0">
                <a:solidFill>
                  <a:srgbClr val="0C4C9C"/>
                </a:solidFill>
              </a:rPr>
              <a:t> </a:t>
            </a:r>
            <a:r>
              <a:rPr lang="es-CO" sz="2400" b="1" i="1" dirty="0" err="1" smtClean="0">
                <a:solidFill>
                  <a:srgbClr val="0C4C9C"/>
                </a:solidFill>
              </a:rPr>
              <a:t>conducted</a:t>
            </a:r>
            <a:r>
              <a:rPr lang="es-CO" sz="2400" b="1" i="1" dirty="0" smtClean="0">
                <a:solidFill>
                  <a:srgbClr val="0C4C9C"/>
                </a:solidFill>
              </a:rPr>
              <a:t> in </a:t>
            </a:r>
            <a:r>
              <a:rPr lang="es-CO" sz="2400" b="1" i="1" dirty="0" smtClean="0">
                <a:solidFill>
                  <a:srgbClr val="0C4C9C"/>
                </a:solidFill>
              </a:rPr>
              <a:t>2009</a:t>
            </a:r>
            <a:endParaRPr lang="en-US" sz="2400" b="1" i="1" dirty="0">
              <a:solidFill>
                <a:srgbClr val="0C4C9C"/>
              </a:solidFill>
            </a:endParaRPr>
          </a:p>
        </p:txBody>
      </p:sp>
      <p:pic>
        <p:nvPicPr>
          <p:cNvPr id="2" name="Picture 2" descr="http://rialnet.org/sites/default/files/Capture2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3" y="2474888"/>
            <a:ext cx="3212757" cy="41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rialnet.org/sites/default/files/inf2_genero.pdf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14" y="2474888"/>
            <a:ext cx="3175686" cy="41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8229600" cy="1371600"/>
          </a:xfrm>
        </p:spPr>
        <p:txBody>
          <a:bodyPr/>
          <a:lstStyle/>
          <a:p>
            <a:r>
              <a:rPr lang="es-CO" sz="2800" b="1" dirty="0">
                <a:solidFill>
                  <a:srgbClr val="0C4C9C"/>
                </a:solidFill>
              </a:rPr>
              <a:t>En marcha / </a:t>
            </a:r>
            <a:r>
              <a:rPr lang="es-CO" sz="2800" b="1" i="1" dirty="0" err="1">
                <a:solidFill>
                  <a:srgbClr val="0C4C9C"/>
                </a:solidFill>
              </a:rPr>
              <a:t>On-going</a:t>
            </a:r>
            <a:r>
              <a:rPr lang="es-CO" sz="2800" b="1" i="1" dirty="0">
                <a:solidFill>
                  <a:srgbClr val="0C4C9C"/>
                </a:solidFill>
              </a:rPr>
              <a:t> </a:t>
            </a:r>
          </a:p>
          <a:p>
            <a:endParaRPr lang="es-CO" sz="2800" b="1" i="1" dirty="0">
              <a:solidFill>
                <a:srgbClr val="0C4C9C"/>
              </a:solidFill>
            </a:endParaRPr>
          </a:p>
          <a:p>
            <a:r>
              <a:rPr lang="es-CO" sz="2800" b="1" dirty="0" err="1">
                <a:solidFill>
                  <a:srgbClr val="0C4C9C"/>
                </a:solidFill>
              </a:rPr>
              <a:t>Webinar</a:t>
            </a:r>
            <a:r>
              <a:rPr lang="es-CO" sz="2800" b="1" dirty="0">
                <a:solidFill>
                  <a:srgbClr val="0C4C9C"/>
                </a:solidFill>
              </a:rPr>
              <a:t> en Español el 5 de febrero / </a:t>
            </a:r>
            <a:r>
              <a:rPr lang="es-CO" sz="2800" b="1" i="1" dirty="0">
                <a:solidFill>
                  <a:srgbClr val="0C4C9C"/>
                </a:solidFill>
              </a:rPr>
              <a:t>English </a:t>
            </a:r>
            <a:r>
              <a:rPr lang="es-CO" sz="2800" b="1" i="1" dirty="0" err="1">
                <a:solidFill>
                  <a:srgbClr val="0C4C9C"/>
                </a:solidFill>
              </a:rPr>
              <a:t>Webinar</a:t>
            </a:r>
            <a:r>
              <a:rPr lang="es-CO" sz="2800" b="1" i="1" dirty="0">
                <a:solidFill>
                  <a:srgbClr val="0C4C9C"/>
                </a:solidFill>
              </a:rPr>
              <a:t> </a:t>
            </a:r>
            <a:r>
              <a:rPr lang="es-CO" sz="2800" b="1" i="1" dirty="0" err="1">
                <a:solidFill>
                  <a:srgbClr val="0C4C9C"/>
                </a:solidFill>
              </a:rPr>
              <a:t>on</a:t>
            </a:r>
            <a:r>
              <a:rPr lang="es-CO" sz="2800" b="1" i="1" dirty="0">
                <a:solidFill>
                  <a:srgbClr val="0C4C9C"/>
                </a:solidFill>
              </a:rPr>
              <a:t> </a:t>
            </a:r>
            <a:r>
              <a:rPr lang="es-CO" sz="2800" b="1" i="1" dirty="0" err="1">
                <a:solidFill>
                  <a:srgbClr val="0C4C9C"/>
                </a:solidFill>
              </a:rPr>
              <a:t>February</a:t>
            </a:r>
            <a:r>
              <a:rPr lang="es-CO" sz="2800" b="1" i="1" dirty="0">
                <a:solidFill>
                  <a:srgbClr val="0C4C9C"/>
                </a:solidFill>
              </a:rPr>
              <a:t> 6</a:t>
            </a:r>
          </a:p>
          <a:p>
            <a:endParaRPr lang="es-CO" sz="2800" b="1" i="1" dirty="0">
              <a:solidFill>
                <a:srgbClr val="0C4C9C"/>
              </a:solidFill>
            </a:endParaRPr>
          </a:p>
          <a:p>
            <a:r>
              <a:rPr lang="es-CO" sz="2800" b="1" dirty="0">
                <a:solidFill>
                  <a:srgbClr val="0C4C9C"/>
                </a:solidFill>
              </a:rPr>
              <a:t>Fecha límite </a:t>
            </a:r>
            <a:r>
              <a:rPr lang="es-CO" sz="2800" b="1" i="1" dirty="0">
                <a:solidFill>
                  <a:srgbClr val="0C4C9C"/>
                </a:solidFill>
              </a:rPr>
              <a:t>/ </a:t>
            </a:r>
            <a:r>
              <a:rPr lang="es-CO" sz="2800" b="1" i="1" dirty="0" err="1">
                <a:solidFill>
                  <a:srgbClr val="0C4C9C"/>
                </a:solidFill>
              </a:rPr>
              <a:t>Deadline</a:t>
            </a:r>
            <a:r>
              <a:rPr lang="es-CO" sz="2800" b="1" i="1" dirty="0">
                <a:solidFill>
                  <a:srgbClr val="0C4C9C"/>
                </a:solidFill>
              </a:rPr>
              <a:t>: 25-Feb </a:t>
            </a:r>
            <a:endParaRPr lang="en-US" sz="2800" b="1" i="1" dirty="0">
              <a:solidFill>
                <a:srgbClr val="0C4C9C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228600" y="-32327"/>
            <a:ext cx="8229600" cy="1778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dirty="0">
                <a:solidFill>
                  <a:schemeClr val="bg1"/>
                </a:solidFill>
              </a:rPr>
              <a:t>Revisión de próximas actividades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i="1" dirty="0" err="1">
                <a:solidFill>
                  <a:schemeClr val="bg1"/>
                </a:solidFill>
              </a:rPr>
              <a:t>Review</a:t>
            </a:r>
            <a:r>
              <a:rPr lang="es-ES" altLang="en-US" b="1" i="1" dirty="0">
                <a:solidFill>
                  <a:schemeClr val="bg1"/>
                </a:solidFill>
              </a:rPr>
              <a:t> of </a:t>
            </a:r>
            <a:r>
              <a:rPr lang="es-ES" altLang="en-US" b="1" i="1" dirty="0" err="1">
                <a:solidFill>
                  <a:schemeClr val="bg1"/>
                </a:solidFill>
              </a:rPr>
              <a:t>upcoming</a:t>
            </a:r>
            <a:r>
              <a:rPr lang="es-ES" altLang="en-US" b="1" i="1" dirty="0">
                <a:solidFill>
                  <a:schemeClr val="bg1"/>
                </a:solidFill>
              </a:rPr>
              <a:t> </a:t>
            </a:r>
            <a:r>
              <a:rPr lang="es-ES" altLang="en-US" b="1" i="1" dirty="0" err="1">
                <a:solidFill>
                  <a:schemeClr val="bg1"/>
                </a:solidFill>
              </a:rPr>
              <a:t>activities</a:t>
            </a:r>
            <a:r>
              <a:rPr lang="es-ES" altLang="en-US" b="1" i="1" dirty="0">
                <a:solidFill>
                  <a:schemeClr val="bg1"/>
                </a:solidFill>
              </a:rPr>
              <a:t> </a:t>
            </a:r>
          </a:p>
          <a:p>
            <a:pPr lvl="1">
              <a:spcAft>
                <a:spcPct val="35000"/>
              </a:spcAft>
              <a:buFontTx/>
              <a:buNone/>
            </a:pPr>
            <a:endParaRPr lang="es-ES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39811" y="1445741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400" b="1" dirty="0"/>
              <a:t>1</a:t>
            </a:r>
            <a:r>
              <a:rPr lang="es-CO" sz="2400" b="1" dirty="0"/>
              <a:t>2</a:t>
            </a:r>
            <a:r>
              <a:rPr lang="x-none" sz="2400" b="1" dirty="0"/>
              <a:t>a. Convocatoria de Cooperación Bilateral de la RIAL</a:t>
            </a:r>
          </a:p>
          <a:p>
            <a:pPr marL="0" indent="0">
              <a:buNone/>
            </a:pPr>
            <a:r>
              <a:rPr lang="en-US" sz="2400" b="1" i="1" dirty="0"/>
              <a:t>12th Call of Proposals for RIAL Bilateral Cooperation </a:t>
            </a:r>
          </a:p>
        </p:txBody>
      </p:sp>
    </p:spTree>
    <p:extLst>
      <p:ext uri="{BB962C8B-B14F-4D97-AF65-F5344CB8AC3E}">
        <p14:creationId xmlns:p14="http://schemas.microsoft.com/office/powerpoint/2010/main" val="71886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s-CO" sz="3600" b="1" dirty="0">
                <a:solidFill>
                  <a:srgbClr val="0C4C9C"/>
                </a:solidFill>
              </a:rPr>
              <a:t>26 – 29 junio / </a:t>
            </a:r>
            <a:r>
              <a:rPr lang="es-CO" sz="3600" b="1" i="1" dirty="0">
                <a:solidFill>
                  <a:srgbClr val="0C4C9C"/>
                </a:solidFill>
              </a:rPr>
              <a:t>June</a:t>
            </a:r>
            <a:r>
              <a:rPr lang="es-CO" sz="3600" b="1" dirty="0">
                <a:solidFill>
                  <a:srgbClr val="0C4C9C"/>
                </a:solidFill>
              </a:rPr>
              <a:t>, 2019 </a:t>
            </a:r>
            <a:endParaRPr lang="es-CO" sz="3600" b="1" i="1" dirty="0">
              <a:solidFill>
                <a:srgbClr val="0C4C9C"/>
              </a:solidFill>
            </a:endParaRPr>
          </a:p>
          <a:p>
            <a:pPr marL="0" indent="0">
              <a:buNone/>
            </a:pPr>
            <a:r>
              <a:rPr lang="es-CO" sz="3600" b="1" dirty="0">
                <a:solidFill>
                  <a:srgbClr val="0C4C9C"/>
                </a:solidFill>
              </a:rPr>
              <a:t>Medellín, Colombia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228600" y="-32327"/>
            <a:ext cx="8229600" cy="1778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dirty="0">
                <a:solidFill>
                  <a:schemeClr val="bg1"/>
                </a:solidFill>
              </a:rPr>
              <a:t>Revisión de próximas actividades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i="1" dirty="0" err="1">
                <a:solidFill>
                  <a:schemeClr val="bg1"/>
                </a:solidFill>
              </a:rPr>
              <a:t>Review</a:t>
            </a:r>
            <a:r>
              <a:rPr lang="es-ES" altLang="en-US" b="1" i="1" dirty="0">
                <a:solidFill>
                  <a:schemeClr val="bg1"/>
                </a:solidFill>
              </a:rPr>
              <a:t> of </a:t>
            </a:r>
            <a:r>
              <a:rPr lang="es-ES" altLang="en-US" b="1" i="1" dirty="0" err="1">
                <a:solidFill>
                  <a:schemeClr val="bg1"/>
                </a:solidFill>
              </a:rPr>
              <a:t>upcoming</a:t>
            </a:r>
            <a:r>
              <a:rPr lang="es-ES" altLang="en-US" b="1" i="1" dirty="0">
                <a:solidFill>
                  <a:schemeClr val="bg1"/>
                </a:solidFill>
              </a:rPr>
              <a:t> </a:t>
            </a:r>
            <a:r>
              <a:rPr lang="es-ES" altLang="en-US" b="1" i="1" dirty="0" err="1">
                <a:solidFill>
                  <a:schemeClr val="bg1"/>
                </a:solidFill>
              </a:rPr>
              <a:t>activities</a:t>
            </a:r>
            <a:r>
              <a:rPr lang="es-ES" altLang="en-US" b="1" i="1" dirty="0">
                <a:solidFill>
                  <a:schemeClr val="bg1"/>
                </a:solidFill>
              </a:rPr>
              <a:t> </a:t>
            </a:r>
          </a:p>
          <a:p>
            <a:pPr lvl="1">
              <a:spcAft>
                <a:spcPct val="35000"/>
              </a:spcAft>
              <a:buFontTx/>
              <a:buNone/>
            </a:pPr>
            <a:endParaRPr lang="es-ES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39811" y="1445741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/>
              <a:t>Asamblea General de la OEA</a:t>
            </a:r>
            <a:endParaRPr lang="x-none" b="1" dirty="0"/>
          </a:p>
          <a:p>
            <a:pPr marL="0" indent="0">
              <a:buNone/>
            </a:pPr>
            <a:r>
              <a:rPr lang="en-US" b="1" i="1" dirty="0"/>
              <a:t>OAS General Assembly </a:t>
            </a:r>
          </a:p>
        </p:txBody>
      </p:sp>
    </p:spTree>
    <p:extLst>
      <p:ext uri="{BB962C8B-B14F-4D97-AF65-F5344CB8AC3E}">
        <p14:creationId xmlns:p14="http://schemas.microsoft.com/office/powerpoint/2010/main" val="358802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8" y="41910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s-CO" sz="3600" b="1" dirty="0">
                <a:solidFill>
                  <a:srgbClr val="0C4C9C"/>
                </a:solidFill>
              </a:rPr>
              <a:t>Noviembre / </a:t>
            </a:r>
            <a:r>
              <a:rPr lang="es-CO" sz="3600" b="1" i="1" dirty="0" err="1">
                <a:solidFill>
                  <a:srgbClr val="0C4C9C"/>
                </a:solidFill>
              </a:rPr>
              <a:t>November</a:t>
            </a:r>
            <a:r>
              <a:rPr lang="es-CO" sz="3600" b="1" i="1" dirty="0">
                <a:solidFill>
                  <a:srgbClr val="0C4C9C"/>
                </a:solidFill>
              </a:rPr>
              <a:t>, </a:t>
            </a:r>
            <a:r>
              <a:rPr lang="es-CO" sz="3600" b="1" dirty="0">
                <a:solidFill>
                  <a:srgbClr val="0C4C9C"/>
                </a:solidFill>
              </a:rPr>
              <a:t>2019 </a:t>
            </a:r>
            <a:endParaRPr lang="es-CO" sz="3600" b="1" i="1" dirty="0">
              <a:solidFill>
                <a:srgbClr val="0C4C9C"/>
              </a:solidFill>
            </a:endParaRPr>
          </a:p>
          <a:p>
            <a:pPr marL="0" indent="0">
              <a:buNone/>
            </a:pPr>
            <a:r>
              <a:rPr lang="es-CO" sz="3600" b="1" dirty="0">
                <a:solidFill>
                  <a:srgbClr val="0C4C9C"/>
                </a:solidFill>
              </a:rPr>
              <a:t>ECUADOR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228600" y="-32327"/>
            <a:ext cx="8229600" cy="1778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dirty="0">
                <a:solidFill>
                  <a:schemeClr val="bg1"/>
                </a:solidFill>
              </a:rPr>
              <a:t>Revisión de próximas actividades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i="1" dirty="0" err="1">
                <a:solidFill>
                  <a:schemeClr val="bg1"/>
                </a:solidFill>
              </a:rPr>
              <a:t>Review</a:t>
            </a:r>
            <a:r>
              <a:rPr lang="es-ES" altLang="en-US" b="1" i="1" dirty="0">
                <a:solidFill>
                  <a:schemeClr val="bg1"/>
                </a:solidFill>
              </a:rPr>
              <a:t> of </a:t>
            </a:r>
            <a:r>
              <a:rPr lang="es-ES" altLang="en-US" b="1" i="1" dirty="0" err="1">
                <a:solidFill>
                  <a:schemeClr val="bg1"/>
                </a:solidFill>
              </a:rPr>
              <a:t>upcoming</a:t>
            </a:r>
            <a:r>
              <a:rPr lang="es-ES" altLang="en-US" b="1" i="1" dirty="0">
                <a:solidFill>
                  <a:schemeClr val="bg1"/>
                </a:solidFill>
              </a:rPr>
              <a:t> </a:t>
            </a:r>
            <a:r>
              <a:rPr lang="es-ES" altLang="en-US" b="1" i="1" dirty="0" err="1">
                <a:solidFill>
                  <a:schemeClr val="bg1"/>
                </a:solidFill>
              </a:rPr>
              <a:t>activities</a:t>
            </a:r>
            <a:r>
              <a:rPr lang="es-ES" altLang="en-US" b="1" i="1" dirty="0">
                <a:solidFill>
                  <a:schemeClr val="bg1"/>
                </a:solidFill>
              </a:rPr>
              <a:t> </a:t>
            </a:r>
          </a:p>
          <a:p>
            <a:pPr lvl="1">
              <a:spcAft>
                <a:spcPct val="35000"/>
              </a:spcAft>
              <a:buFontTx/>
              <a:buNone/>
            </a:pPr>
            <a:endParaRPr lang="es-ES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65545" y="1143000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b="1" dirty="0"/>
              <a:t>Reunión de los Grupos de Trabajo y 1ª Preparatoria de la XXI </a:t>
            </a:r>
            <a:r>
              <a:rPr lang="es-CO" b="1" dirty="0" err="1"/>
              <a:t>CIMT</a:t>
            </a:r>
            <a:r>
              <a:rPr lang="es-CO" b="1" dirty="0"/>
              <a:t> </a:t>
            </a:r>
          </a:p>
          <a:p>
            <a:pPr marL="0" indent="0">
              <a:buNone/>
            </a:pPr>
            <a:endParaRPr lang="es-CO" b="1" i="1" dirty="0"/>
          </a:p>
          <a:p>
            <a:pPr marL="0" indent="0">
              <a:buNone/>
            </a:pPr>
            <a:r>
              <a:rPr lang="en-US" b="1" i="1" dirty="0"/>
              <a:t>Working Groups Meeting and 1</a:t>
            </a:r>
            <a:r>
              <a:rPr lang="en-US" b="1" i="1" baseline="30000" dirty="0"/>
              <a:t>st</a:t>
            </a:r>
            <a:r>
              <a:rPr lang="en-US" b="1" i="1" dirty="0"/>
              <a:t> Preparatory of the XXI </a:t>
            </a:r>
            <a:r>
              <a:rPr lang="en-US" b="1" i="1" dirty="0" err="1"/>
              <a:t>IACML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099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102470"/>
            <a:ext cx="775798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sz="2000" dirty="0"/>
          </a:p>
          <a:p>
            <a:r>
              <a:rPr lang="es-CO" sz="2000" dirty="0"/>
              <a:t>Palabras de bienvenida / </a:t>
            </a:r>
            <a:r>
              <a:rPr lang="en-US" sz="2000" i="1" dirty="0"/>
              <a:t>Welcome remarks</a:t>
            </a:r>
          </a:p>
          <a:p>
            <a:pPr marL="0" indent="0">
              <a:buNone/>
            </a:pPr>
            <a:endParaRPr lang="es-CO" sz="2000" dirty="0"/>
          </a:p>
          <a:p>
            <a:r>
              <a:rPr lang="es-CO" sz="2000" dirty="0"/>
              <a:t>Revisión del Plan de Trabajo / </a:t>
            </a:r>
            <a:r>
              <a:rPr lang="en-US" sz="2000" i="1" dirty="0"/>
              <a:t>Review of the Work Plan 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2000" dirty="0"/>
          </a:p>
          <a:p>
            <a:r>
              <a:rPr lang="es-CO" sz="2000" dirty="0" err="1"/>
              <a:t>Situaci</a:t>
            </a:r>
            <a:r>
              <a:rPr lang="x-none" sz="2000" dirty="0"/>
              <a:t>ón Financiera </a:t>
            </a:r>
            <a:r>
              <a:rPr lang="es-CO" sz="2000" dirty="0"/>
              <a:t>de la RIAL / </a:t>
            </a:r>
            <a:r>
              <a:rPr lang="en-US" sz="2000" i="1" dirty="0"/>
              <a:t>RIAL Financial Situation 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2000" dirty="0"/>
          </a:p>
          <a:p>
            <a:r>
              <a:rPr lang="es-CO" sz="2000" dirty="0"/>
              <a:t>Revisión de Próximas Actividades / </a:t>
            </a:r>
            <a:r>
              <a:rPr lang="es-CO" sz="2000" i="1" dirty="0" err="1"/>
              <a:t>Review</a:t>
            </a:r>
            <a:r>
              <a:rPr lang="es-CO" sz="2000" i="1" dirty="0"/>
              <a:t> of </a:t>
            </a:r>
            <a:r>
              <a:rPr lang="es-CO" sz="2000" i="1" dirty="0" err="1"/>
              <a:t>upcoming</a:t>
            </a:r>
            <a:r>
              <a:rPr lang="es-CO" sz="2000" i="1" dirty="0"/>
              <a:t> </a:t>
            </a:r>
            <a:r>
              <a:rPr lang="es-CO" sz="2000" i="1" dirty="0" err="1"/>
              <a:t>activities</a:t>
            </a:r>
            <a:r>
              <a:rPr lang="es-CO" sz="2000" i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CO" sz="2000" dirty="0"/>
              <a:t>Comentarios finales </a:t>
            </a:r>
            <a:r>
              <a:rPr lang="es-CO" sz="2000" i="1" dirty="0"/>
              <a:t>/ Final </a:t>
            </a:r>
            <a:r>
              <a:rPr lang="es-CO" sz="2000" i="1" dirty="0" err="1"/>
              <a:t>remarks</a:t>
            </a:r>
            <a:r>
              <a:rPr lang="es-CO" sz="2000" i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dirty="0"/>
              <a:t>  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48768"/>
            <a:ext cx="3581400" cy="1143000"/>
          </a:xfrm>
        </p:spPr>
        <p:txBody>
          <a:bodyPr/>
          <a:lstStyle/>
          <a:p>
            <a:r>
              <a:rPr lang="es-CO" sz="6000" dirty="0">
                <a:solidFill>
                  <a:schemeClr val="bg1"/>
                </a:solidFill>
              </a:rPr>
              <a:t>Agenda </a:t>
            </a:r>
            <a:r>
              <a:rPr lang="x-none" sz="6000">
                <a:solidFill>
                  <a:schemeClr val="bg1"/>
                </a:solidFill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6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64" y="19812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s-CO" sz="3600" b="1" dirty="0">
                <a:solidFill>
                  <a:srgbClr val="0C4C9C"/>
                </a:solidFill>
              </a:rPr>
              <a:t>Diciembre / </a:t>
            </a:r>
            <a:r>
              <a:rPr lang="es-CO" sz="3600" b="1" i="1" dirty="0" err="1">
                <a:solidFill>
                  <a:srgbClr val="0C4C9C"/>
                </a:solidFill>
              </a:rPr>
              <a:t>December</a:t>
            </a:r>
            <a:r>
              <a:rPr lang="es-CO" sz="3600" b="1" i="1" dirty="0">
                <a:solidFill>
                  <a:srgbClr val="0C4C9C"/>
                </a:solidFill>
              </a:rPr>
              <a:t>, </a:t>
            </a:r>
            <a:r>
              <a:rPr lang="es-CO" sz="3600" b="1" dirty="0">
                <a:solidFill>
                  <a:srgbClr val="0C4C9C"/>
                </a:solidFill>
              </a:rPr>
              <a:t>2020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228600" y="-32327"/>
            <a:ext cx="8229600" cy="1778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b="1" dirty="0">
                <a:solidFill>
                  <a:schemeClr val="bg1"/>
                </a:solidFill>
              </a:rPr>
              <a:t>Revisión de próximas actividades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Review of upcoming activities </a:t>
            </a:r>
          </a:p>
          <a:p>
            <a:pPr lvl="1">
              <a:spcAft>
                <a:spcPct val="35000"/>
              </a:spcAft>
              <a:buFontTx/>
              <a:buNone/>
            </a:pPr>
            <a:endParaRPr lang="es-ES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8600" y="1143000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800" b="1" dirty="0"/>
              <a:t>XXI </a:t>
            </a:r>
            <a:r>
              <a:rPr lang="es-CO" sz="4800" b="1" dirty="0" err="1"/>
              <a:t>CIMT</a:t>
            </a:r>
            <a:r>
              <a:rPr lang="es-CO" sz="4800" b="1" dirty="0"/>
              <a:t> / </a:t>
            </a:r>
            <a:r>
              <a:rPr lang="es-CO" sz="4800" b="1" i="1" dirty="0" err="1"/>
              <a:t>IACML</a:t>
            </a:r>
            <a:r>
              <a:rPr lang="es-CO" sz="4800" b="1" i="1" dirty="0"/>
              <a:t> </a:t>
            </a:r>
          </a:p>
          <a:p>
            <a:pPr marL="0" indent="0">
              <a:buNone/>
            </a:pPr>
            <a:endParaRPr lang="es-CO" b="1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9400" y="2895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600" b="1" dirty="0">
                <a:solidFill>
                  <a:srgbClr val="0C4C9C"/>
                </a:solidFill>
              </a:rPr>
              <a:t>Siguiente presidencia: por determinarse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3600" b="1" i="1" dirty="0" err="1">
                <a:solidFill>
                  <a:srgbClr val="0C4C9C"/>
                </a:solidFill>
              </a:rPr>
              <a:t>Next</a:t>
            </a:r>
            <a:r>
              <a:rPr lang="es-CO" sz="3600" b="1" i="1" dirty="0">
                <a:solidFill>
                  <a:srgbClr val="0C4C9C"/>
                </a:solidFill>
              </a:rPr>
              <a:t> </a:t>
            </a:r>
            <a:r>
              <a:rPr lang="es-CO" sz="3600" b="1" i="1" dirty="0" err="1">
                <a:solidFill>
                  <a:srgbClr val="0C4C9C"/>
                </a:solidFill>
              </a:rPr>
              <a:t>Chairmanship</a:t>
            </a:r>
            <a:r>
              <a:rPr lang="es-CO" sz="3600" b="1" i="1" dirty="0">
                <a:solidFill>
                  <a:srgbClr val="0C4C9C"/>
                </a:solidFill>
              </a:rPr>
              <a:t>: to be </a:t>
            </a:r>
            <a:r>
              <a:rPr lang="es-CO" sz="3600" b="1" i="1" dirty="0" err="1">
                <a:solidFill>
                  <a:srgbClr val="0C4C9C"/>
                </a:solidFill>
              </a:rPr>
              <a:t>determined</a:t>
            </a:r>
            <a:r>
              <a:rPr lang="es-CO" sz="3600" b="1" i="1" dirty="0">
                <a:solidFill>
                  <a:srgbClr val="0C4C9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74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r="9960" b="55554"/>
          <a:stretch/>
        </p:blipFill>
        <p:spPr>
          <a:xfrm>
            <a:off x="-18535" y="2590800"/>
            <a:ext cx="8629135" cy="1447800"/>
          </a:xfrm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-228600" y="2633990"/>
            <a:ext cx="9067800" cy="12695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ct val="35000"/>
              </a:spcAft>
              <a:buFontTx/>
              <a:buNone/>
            </a:pPr>
            <a:r>
              <a:rPr lang="es-ES" altLang="en-US" sz="3000" b="1" dirty="0">
                <a:solidFill>
                  <a:schemeClr val="bg1"/>
                </a:solidFill>
              </a:rPr>
              <a:t>Revisión del Plan de Trabajo 2018 – 2020 de la CIMT</a:t>
            </a:r>
          </a:p>
          <a:p>
            <a:pPr lvl="1">
              <a:spcAft>
                <a:spcPct val="35000"/>
              </a:spcAft>
              <a:buFontTx/>
              <a:buNone/>
            </a:pPr>
            <a:r>
              <a:rPr lang="en-US" altLang="en-US" sz="3000" b="1" i="1" dirty="0">
                <a:solidFill>
                  <a:schemeClr val="bg1"/>
                </a:solidFill>
              </a:rPr>
              <a:t>Review of the IACML 2018 – 2020 Work Plan   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533400" y="3978876"/>
            <a:ext cx="78197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endParaRPr lang="en-US" sz="2400" dirty="0">
              <a:solidFill>
                <a:srgbClr val="1A4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39035"/>
              </p:ext>
            </p:extLst>
          </p:nvPr>
        </p:nvGraphicFramePr>
        <p:xfrm>
          <a:off x="762000" y="1943992"/>
          <a:ext cx="76581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ACTIVIDADES REALIZADAS /</a:t>
                      </a:r>
                      <a:r>
                        <a:rPr lang="x-none" sz="1800" baseline="0" dirty="0"/>
                        <a:t> </a:t>
                      </a:r>
                      <a:r>
                        <a:rPr lang="x-none" sz="1800" i="1" baseline="0" dirty="0"/>
                        <a:t>COMPLETED ACTIVITIES </a:t>
                      </a:r>
                      <a:endParaRPr lang="x-none" sz="1800" i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b="1" dirty="0">
                          <a:solidFill>
                            <a:schemeClr val="bg1"/>
                          </a:solidFill>
                        </a:rPr>
                        <a:t>Ministerio Proveedor / </a:t>
                      </a:r>
                      <a:r>
                        <a:rPr lang="x-none" sz="1600" b="1" i="1" dirty="0" err="1">
                          <a:solidFill>
                            <a:schemeClr val="bg1"/>
                          </a:solidFill>
                        </a:rPr>
                        <a:t>Providing</a:t>
                      </a:r>
                      <a:r>
                        <a:rPr lang="x-none" sz="1600" b="1" i="1" dirty="0">
                          <a:solidFill>
                            <a:schemeClr val="bg1"/>
                          </a:solidFill>
                        </a:rPr>
                        <a:t> Ministry 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4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b="1" dirty="0">
                          <a:solidFill>
                            <a:schemeClr val="bg1"/>
                          </a:solidFill>
                        </a:rPr>
                        <a:t>Ministerio Solicitante / </a:t>
                      </a:r>
                      <a:r>
                        <a:rPr lang="x-none" sz="1600" b="1" i="1" dirty="0" err="1">
                          <a:solidFill>
                            <a:schemeClr val="bg1"/>
                          </a:solidFill>
                        </a:rPr>
                        <a:t>Requesting</a:t>
                      </a:r>
                      <a:r>
                        <a:rPr lang="x-none" sz="1600" b="1" i="1" dirty="0">
                          <a:solidFill>
                            <a:schemeClr val="bg1"/>
                          </a:solidFill>
                        </a:rPr>
                        <a:t> Ministry</a:t>
                      </a:r>
                      <a:r>
                        <a:rPr lang="x-none" sz="1600" b="1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4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b="1" dirty="0">
                          <a:solidFill>
                            <a:schemeClr val="bg1"/>
                          </a:solidFill>
                        </a:rPr>
                        <a:t>TEMA / </a:t>
                      </a:r>
                      <a:r>
                        <a:rPr lang="x-none" sz="1600" b="1" i="1" dirty="0">
                          <a:solidFill>
                            <a:schemeClr val="bg1"/>
                          </a:solidFill>
                        </a:rPr>
                        <a:t>TOPIC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4C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dirty="0"/>
                        <a:t>Colombia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Honduras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Trabajo Infantil / </a:t>
                      </a:r>
                      <a:r>
                        <a:rPr lang="x-none" sz="1400" i="1" dirty="0" err="1"/>
                        <a:t>Child</a:t>
                      </a:r>
                      <a:r>
                        <a:rPr lang="x-none" sz="1400" i="1" dirty="0"/>
                        <a:t> Labor 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dirty="0"/>
                        <a:t>Panamá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Ecuador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Empleo Juvenil / </a:t>
                      </a:r>
                      <a:r>
                        <a:rPr lang="x-none" sz="1400" i="1" dirty="0" err="1"/>
                        <a:t>Youth</a:t>
                      </a:r>
                      <a:r>
                        <a:rPr lang="x-none" sz="1400" i="1" dirty="0"/>
                        <a:t> </a:t>
                      </a:r>
                      <a:r>
                        <a:rPr lang="x-none" sz="1400" i="1" dirty="0" err="1"/>
                        <a:t>Employment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dirty="0"/>
                        <a:t>Barbados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St. Vincent &amp;</a:t>
                      </a:r>
                      <a:r>
                        <a:rPr lang="x-none" sz="1400" baseline="0" dirty="0"/>
                        <a:t> the Grenadines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Salud y Seguridad Ocupacional </a:t>
                      </a:r>
                      <a:r>
                        <a:rPr lang="en-US" sz="1400" dirty="0"/>
                        <a:t>/</a:t>
                      </a:r>
                    </a:p>
                    <a:p>
                      <a:r>
                        <a:rPr lang="x-none" sz="1400" i="1" dirty="0" err="1"/>
                        <a:t>Occupational</a:t>
                      </a:r>
                      <a:r>
                        <a:rPr lang="x-none" sz="1400" i="1" baseline="0" dirty="0"/>
                        <a:t> Safety &amp; </a:t>
                      </a:r>
                      <a:r>
                        <a:rPr lang="x-none" sz="1400" i="1" baseline="0" dirty="0" err="1"/>
                        <a:t>Health</a:t>
                      </a:r>
                      <a:endParaRPr lang="x-none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dirty="0"/>
                        <a:t>Jamaica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b="1" dirty="0"/>
                        <a:t>Barbados</a:t>
                      </a:r>
                      <a:r>
                        <a:rPr lang="x-none" sz="1400" b="0" dirty="0"/>
                        <a:t>,</a:t>
                      </a:r>
                      <a:r>
                        <a:rPr lang="x-none" sz="1400" b="0" baseline="0" dirty="0"/>
                        <a:t> </a:t>
                      </a:r>
                      <a:r>
                        <a:rPr lang="x-none" sz="1400" dirty="0"/>
                        <a:t>Grenada</a:t>
                      </a:r>
                      <a:r>
                        <a:rPr lang="x-none" sz="1400" baseline="0" dirty="0"/>
                        <a:t>, St. Lucia, </a:t>
                      </a:r>
                    </a:p>
                    <a:p>
                      <a:r>
                        <a:rPr lang="x-none" sz="1400" baseline="0" dirty="0"/>
                        <a:t> St. Kitts &amp; Nevis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Empleo Juvenil</a:t>
                      </a:r>
                      <a:r>
                        <a:rPr lang="x-none" sz="1400" baseline="0" dirty="0"/>
                        <a:t> / </a:t>
                      </a:r>
                      <a:r>
                        <a:rPr lang="x-none" sz="1400" i="1" baseline="0" dirty="0" err="1"/>
                        <a:t>Youth</a:t>
                      </a:r>
                      <a:r>
                        <a:rPr lang="x-none" sz="1400" i="1" baseline="0" dirty="0"/>
                        <a:t> </a:t>
                      </a:r>
                      <a:r>
                        <a:rPr lang="x-none" sz="1400" i="1" baseline="0" dirty="0" err="1"/>
                        <a:t>Employment</a:t>
                      </a:r>
                      <a:r>
                        <a:rPr lang="x-none" sz="1400" i="1" baseline="0" dirty="0"/>
                        <a:t> 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dirty="0"/>
                        <a:t>Canada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México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Salud y Seguridad Ocupacional / </a:t>
                      </a:r>
                      <a:r>
                        <a:rPr lang="x-none" sz="1400" i="1" dirty="0" err="1"/>
                        <a:t>Occupational</a:t>
                      </a:r>
                      <a:r>
                        <a:rPr lang="x-none" sz="1400" i="1" baseline="0" dirty="0"/>
                        <a:t> Safety &amp; </a:t>
                      </a:r>
                      <a:r>
                        <a:rPr lang="x-none" sz="1400" i="1" baseline="0" dirty="0" err="1"/>
                        <a:t>Health</a:t>
                      </a:r>
                      <a:r>
                        <a:rPr lang="x-none" sz="1400" i="1" baseline="0" dirty="0"/>
                        <a:t> 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dirty="0"/>
                        <a:t>Argentina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Perú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Formación Profesional y Certificación de Competencias</a:t>
                      </a:r>
                      <a:r>
                        <a:rPr lang="x-none" sz="1400" baseline="0" dirty="0"/>
                        <a:t> / </a:t>
                      </a:r>
                      <a:r>
                        <a:rPr lang="x-none" sz="1400" i="1" baseline="0" dirty="0"/>
                        <a:t>Professional Training &amp; </a:t>
                      </a:r>
                      <a:r>
                        <a:rPr lang="x-none" sz="1400" i="1" baseline="0" dirty="0" err="1"/>
                        <a:t>Skills</a:t>
                      </a:r>
                      <a:r>
                        <a:rPr lang="x-none" sz="1400" i="1" baseline="0" dirty="0"/>
                        <a:t> </a:t>
                      </a:r>
                      <a:r>
                        <a:rPr lang="x-none" sz="1400" i="1" baseline="0" dirty="0" err="1"/>
                        <a:t>Certification</a:t>
                      </a:r>
                      <a:r>
                        <a:rPr lang="x-none" sz="1400" i="1" baseline="0" dirty="0"/>
                        <a:t> 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dirty="0"/>
                        <a:t>Argentina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Guatemala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400" dirty="0"/>
                        <a:t>Inspección</a:t>
                      </a:r>
                      <a:r>
                        <a:rPr lang="x-none" sz="1400" baseline="0" dirty="0"/>
                        <a:t> Laboral / Labor </a:t>
                      </a:r>
                      <a:r>
                        <a:rPr lang="x-none" sz="1400" baseline="0" dirty="0" err="1"/>
                        <a:t>Inspection</a:t>
                      </a:r>
                      <a:r>
                        <a:rPr lang="x-none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39811" y="932902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2400" b="1" dirty="0"/>
              <a:t>11a. Convocatoria de Cooperación Bilateral de la RIAL</a:t>
            </a:r>
          </a:p>
          <a:p>
            <a:pPr marL="0" indent="0">
              <a:buNone/>
            </a:pPr>
            <a:r>
              <a:rPr lang="en-US" sz="2400" b="1" i="1" dirty="0"/>
              <a:t>11th Call of Proposals for RIAL Bilateral Cooperation 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-48768"/>
            <a:ext cx="5486400" cy="1143000"/>
          </a:xfrm>
        </p:spPr>
        <p:txBody>
          <a:bodyPr/>
          <a:lstStyle/>
          <a:p>
            <a:r>
              <a:rPr lang="x-none" sz="2800" dirty="0">
                <a:solidFill>
                  <a:schemeClr val="bg1"/>
                </a:solidFill>
              </a:rPr>
              <a:t>Revisión del Plan de Trabajo  / </a:t>
            </a:r>
            <a:br>
              <a:rPr lang="x-none" sz="2800" dirty="0">
                <a:solidFill>
                  <a:schemeClr val="bg1"/>
                </a:solidFill>
              </a:rPr>
            </a:br>
            <a:r>
              <a:rPr lang="x-none" sz="2800" i="1" dirty="0" err="1">
                <a:solidFill>
                  <a:schemeClr val="bg1"/>
                </a:solidFill>
              </a:rPr>
              <a:t>Review</a:t>
            </a:r>
            <a:r>
              <a:rPr lang="x-none" sz="2800" i="1" dirty="0">
                <a:solidFill>
                  <a:schemeClr val="bg1"/>
                </a:solidFill>
              </a:rPr>
              <a:t> of the </a:t>
            </a:r>
            <a:r>
              <a:rPr lang="x-none" sz="2800" i="1" dirty="0" err="1">
                <a:solidFill>
                  <a:schemeClr val="bg1"/>
                </a:solidFill>
              </a:rPr>
              <a:t>Work</a:t>
            </a:r>
            <a:r>
              <a:rPr lang="x-none" sz="2800" i="1" dirty="0">
                <a:solidFill>
                  <a:schemeClr val="bg1"/>
                </a:solidFill>
              </a:rPr>
              <a:t> Plan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17157" y="1293341"/>
            <a:ext cx="82296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200" b="1" dirty="0"/>
              <a:t>Diálogo Social hemisférico – Trabajadores y Empleadores en la Asamblea General de la OEA* </a:t>
            </a:r>
          </a:p>
          <a:p>
            <a:pPr marL="0" indent="0">
              <a:buNone/>
            </a:pPr>
            <a:endParaRPr lang="es-CO" sz="1200" b="1" dirty="0"/>
          </a:p>
          <a:p>
            <a:pPr marL="0" indent="0">
              <a:buNone/>
            </a:pPr>
            <a:r>
              <a:rPr lang="en-US" sz="2200" b="1" i="1" dirty="0"/>
              <a:t>Hemispheric Social Dialogue – Workers and Employers at the OAS General Assembly *</a:t>
            </a:r>
          </a:p>
          <a:p>
            <a:endParaRPr lang="x-none" sz="22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143000" y="3200400"/>
            <a:ext cx="7696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x-none" sz="2000" b="1" dirty="0">
                <a:solidFill>
                  <a:srgbClr val="1B4291"/>
                </a:solidFill>
              </a:rPr>
              <a:t>Junio / </a:t>
            </a:r>
            <a:r>
              <a:rPr lang="x-none" sz="2000" b="1" i="1" dirty="0">
                <a:solidFill>
                  <a:srgbClr val="1B4291"/>
                </a:solidFill>
              </a:rPr>
              <a:t>June</a:t>
            </a:r>
            <a:r>
              <a:rPr lang="x-none" sz="2000" b="1" dirty="0">
                <a:solidFill>
                  <a:srgbClr val="1B4291"/>
                </a:solidFill>
              </a:rPr>
              <a:t> 3 - 5 , </a:t>
            </a:r>
            <a:r>
              <a:rPr lang="x-none" sz="2000" dirty="0"/>
              <a:t>Washington D.C. </a:t>
            </a:r>
          </a:p>
          <a:p>
            <a:pPr marL="0" indent="0" algn="just">
              <a:buNone/>
            </a:pPr>
            <a:endParaRPr lang="es-CO" sz="2000" dirty="0"/>
          </a:p>
          <a:p>
            <a:pPr marL="0" indent="0" algn="just">
              <a:buNone/>
            </a:pPr>
            <a:r>
              <a:rPr lang="x-none" sz="2000" dirty="0"/>
              <a:t>REPRESENTANTES / </a:t>
            </a:r>
            <a:r>
              <a:rPr lang="x-none" sz="2000" i="1" dirty="0"/>
              <a:t>REPRESENTATIVES: </a:t>
            </a:r>
          </a:p>
          <a:p>
            <a:pPr algn="just"/>
            <a:r>
              <a:rPr lang="x-none" sz="2000" dirty="0"/>
              <a:t>José Luis López – COSATE </a:t>
            </a:r>
          </a:p>
          <a:p>
            <a:pPr algn="just"/>
            <a:r>
              <a:rPr lang="x-none" sz="2000" dirty="0"/>
              <a:t>John Craig – CEATAL </a:t>
            </a:r>
            <a:endParaRPr lang="en-US" sz="2000" dirty="0"/>
          </a:p>
          <a:p>
            <a:pPr algn="just"/>
            <a:endParaRPr lang="x-none" sz="2000" dirty="0"/>
          </a:p>
          <a:p>
            <a:pPr algn="just"/>
            <a:endParaRPr lang="x-none" sz="2000" dirty="0"/>
          </a:p>
          <a:p>
            <a:pPr marL="0" indent="0" algn="just">
              <a:buNone/>
            </a:pPr>
            <a:endParaRPr lang="en-US" sz="2000" b="1" dirty="0">
              <a:solidFill>
                <a:srgbClr val="E0873F"/>
              </a:solidFill>
            </a:endParaRPr>
          </a:p>
          <a:p>
            <a:endParaRPr lang="x-none" sz="2000" dirty="0"/>
          </a:p>
          <a:p>
            <a:pPr marL="0" indent="0">
              <a:buNone/>
            </a:pPr>
            <a:endParaRPr lang="x-none" sz="2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17838" y="5331941"/>
            <a:ext cx="7696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x-none" sz="1800" dirty="0"/>
              <a:t>*Otro diálogo de representantes de trabajadores y empleadores con los Estados Miembros tuvo lugar en la VIII Cumbre de las Américas/ </a:t>
            </a:r>
            <a:r>
              <a:rPr lang="x-none" sz="1800" i="1" dirty="0" err="1"/>
              <a:t>Antoher</a:t>
            </a:r>
            <a:r>
              <a:rPr lang="x-none" sz="1800" i="1" dirty="0"/>
              <a:t> dialogue </a:t>
            </a:r>
            <a:r>
              <a:rPr lang="x-none" sz="1800" i="1" dirty="0" err="1"/>
              <a:t>between</a:t>
            </a:r>
            <a:r>
              <a:rPr lang="x-none" sz="1800" i="1" dirty="0"/>
              <a:t> </a:t>
            </a:r>
            <a:r>
              <a:rPr lang="x-none" sz="1800" i="1" dirty="0" err="1"/>
              <a:t>workers</a:t>
            </a:r>
            <a:r>
              <a:rPr lang="x-none" sz="1800" i="1" dirty="0"/>
              <a:t> and </a:t>
            </a:r>
            <a:r>
              <a:rPr lang="x-none" sz="1800" i="1" dirty="0" err="1"/>
              <a:t>employers</a:t>
            </a:r>
            <a:r>
              <a:rPr lang="x-none" sz="1800" i="1" dirty="0"/>
              <a:t> </a:t>
            </a:r>
            <a:r>
              <a:rPr lang="x-none" sz="1800" i="1" dirty="0" err="1"/>
              <a:t>with</a:t>
            </a:r>
            <a:r>
              <a:rPr lang="x-none" sz="1800" i="1" dirty="0"/>
              <a:t> the </a:t>
            </a:r>
            <a:r>
              <a:rPr lang="x-none" sz="1800" i="1" dirty="0" err="1"/>
              <a:t>Member</a:t>
            </a:r>
            <a:r>
              <a:rPr lang="x-none" sz="1800" i="1" dirty="0"/>
              <a:t> </a:t>
            </a:r>
            <a:r>
              <a:rPr lang="x-none" sz="1800" i="1" dirty="0" err="1"/>
              <a:t>States</a:t>
            </a:r>
            <a:r>
              <a:rPr lang="x-none" sz="1800" i="1" dirty="0"/>
              <a:t> </a:t>
            </a:r>
            <a:r>
              <a:rPr lang="x-none" sz="1800" i="1" dirty="0" err="1"/>
              <a:t>took</a:t>
            </a:r>
            <a:r>
              <a:rPr lang="x-none" sz="1800" i="1" dirty="0"/>
              <a:t> place </a:t>
            </a:r>
            <a:r>
              <a:rPr lang="x-none" sz="1800" i="1" dirty="0" err="1"/>
              <a:t>on</a:t>
            </a:r>
            <a:r>
              <a:rPr lang="x-none" sz="1800" i="1" dirty="0"/>
              <a:t> the VIII Summit of the </a:t>
            </a:r>
            <a:r>
              <a:rPr lang="x-none" sz="1800" i="1" dirty="0" err="1"/>
              <a:t>Americas</a:t>
            </a:r>
            <a:r>
              <a:rPr lang="x-none" sz="1800" i="1" dirty="0"/>
              <a:t>.</a:t>
            </a:r>
            <a:endParaRPr lang="x-none" sz="2400" i="1" dirty="0"/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617838" y="-76943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2800" dirty="0">
                <a:solidFill>
                  <a:schemeClr val="bg1"/>
                </a:solidFill>
              </a:rPr>
              <a:t>Revisión del Plan de Trabajo  / </a:t>
            </a:r>
            <a:r>
              <a:rPr lang="x-none" sz="2800">
                <a:solidFill>
                  <a:schemeClr val="bg1"/>
                </a:solidFill>
              </a:rPr>
              <a:t/>
            </a:r>
            <a:br>
              <a:rPr lang="x-none" sz="280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Review of the Work Plan </a:t>
            </a:r>
          </a:p>
        </p:txBody>
      </p:sp>
    </p:spTree>
    <p:extLst>
      <p:ext uri="{BB962C8B-B14F-4D97-AF65-F5344CB8AC3E}">
        <p14:creationId xmlns:p14="http://schemas.microsoft.com/office/powerpoint/2010/main" val="13140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17157" y="1295400"/>
            <a:ext cx="8229600" cy="16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Webinar – </a:t>
            </a:r>
            <a:r>
              <a:rPr lang="en-US" sz="2800" b="1" dirty="0" err="1"/>
              <a:t>Generación</a:t>
            </a:r>
            <a:r>
              <a:rPr lang="en-US" sz="2800" b="1" dirty="0"/>
              <a:t> Segura y </a:t>
            </a:r>
            <a:r>
              <a:rPr lang="en-US" sz="2800" b="1" dirty="0" err="1"/>
              <a:t>Saludable</a:t>
            </a:r>
            <a:r>
              <a:rPr lang="en-US" sz="2800" b="1" dirty="0"/>
              <a:t> (OPS-OEA) 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Safe &amp; Healthy Generation (PAHO-OAS)  </a:t>
            </a:r>
          </a:p>
          <a:p>
            <a:endParaRPr lang="x-none" sz="24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823784" y="2664941"/>
            <a:ext cx="7696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x-none" sz="2200" b="1" dirty="0">
                <a:solidFill>
                  <a:srgbClr val="1B4291"/>
                </a:solidFill>
              </a:rPr>
              <a:t>Julio / </a:t>
            </a:r>
            <a:r>
              <a:rPr lang="x-none" sz="2200" b="1" i="1" dirty="0" err="1">
                <a:solidFill>
                  <a:srgbClr val="1B4291"/>
                </a:solidFill>
              </a:rPr>
              <a:t>July</a:t>
            </a:r>
            <a:r>
              <a:rPr lang="x-none" sz="2200" b="1" i="1" dirty="0">
                <a:solidFill>
                  <a:srgbClr val="1B4291"/>
                </a:solidFill>
              </a:rPr>
              <a:t> </a:t>
            </a:r>
            <a:r>
              <a:rPr lang="x-none" sz="2200" b="1" dirty="0">
                <a:solidFill>
                  <a:srgbClr val="1B4291"/>
                </a:solidFill>
              </a:rPr>
              <a:t>20</a:t>
            </a:r>
            <a:r>
              <a:rPr lang="x-none" sz="2200" b="1" i="1" dirty="0">
                <a:solidFill>
                  <a:srgbClr val="1B4291"/>
                </a:solidFill>
              </a:rPr>
              <a:t>, </a:t>
            </a:r>
            <a:r>
              <a:rPr lang="x-none" sz="2200" b="1" dirty="0">
                <a:solidFill>
                  <a:srgbClr val="1B4291"/>
                </a:solidFill>
              </a:rPr>
              <a:t>2018</a:t>
            </a:r>
            <a:endParaRPr lang="x-none" sz="2200" dirty="0"/>
          </a:p>
          <a:p>
            <a:pPr algn="just"/>
            <a:endParaRPr lang="x-none" sz="2400" dirty="0"/>
          </a:p>
          <a:p>
            <a:pPr marL="0" indent="0" algn="just">
              <a:buNone/>
            </a:pPr>
            <a:r>
              <a:rPr lang="x-none" sz="2400" dirty="0"/>
              <a:t>Tema / </a:t>
            </a:r>
            <a:r>
              <a:rPr lang="x-none" sz="2400" i="1" dirty="0" err="1"/>
              <a:t>Topic</a:t>
            </a:r>
            <a:r>
              <a:rPr lang="x-none" sz="2400" i="1" dirty="0"/>
              <a:t>: </a:t>
            </a:r>
          </a:p>
          <a:p>
            <a:pPr algn="just"/>
            <a:r>
              <a:rPr lang="x-none" sz="2600" dirty="0"/>
              <a:t>Desempleo Juvenil </a:t>
            </a:r>
            <a:r>
              <a:rPr lang="x-none" sz="2600" i="1" dirty="0"/>
              <a:t>/ </a:t>
            </a:r>
            <a:r>
              <a:rPr lang="x-none" sz="2600" i="1" dirty="0" err="1"/>
              <a:t>Youth</a:t>
            </a:r>
            <a:r>
              <a:rPr lang="x-none" sz="2600" i="1" dirty="0"/>
              <a:t> </a:t>
            </a:r>
            <a:r>
              <a:rPr lang="x-none" sz="2600" i="1" dirty="0" err="1"/>
              <a:t>Unemployment</a:t>
            </a:r>
            <a:r>
              <a:rPr lang="x-none" sz="2600" i="1" dirty="0"/>
              <a:t> </a:t>
            </a:r>
          </a:p>
          <a:p>
            <a:pPr algn="just"/>
            <a:r>
              <a:rPr lang="x-none" sz="3600" b="1" dirty="0">
                <a:solidFill>
                  <a:srgbClr val="1A4190"/>
                </a:solidFill>
              </a:rPr>
              <a:t>10</a:t>
            </a:r>
            <a:r>
              <a:rPr lang="x-none" sz="3000" b="1" dirty="0">
                <a:solidFill>
                  <a:srgbClr val="1A4190"/>
                </a:solidFill>
              </a:rPr>
              <a:t> </a:t>
            </a:r>
            <a:r>
              <a:rPr lang="x-none" sz="2400" dirty="0"/>
              <a:t>países</a:t>
            </a:r>
            <a:r>
              <a:rPr lang="es-CO" sz="2400" dirty="0"/>
              <a:t> conectados</a:t>
            </a:r>
            <a:r>
              <a:rPr lang="x-none" sz="2400" dirty="0"/>
              <a:t> / c</a:t>
            </a:r>
            <a:r>
              <a:rPr lang="x-none" sz="2400" i="1" dirty="0"/>
              <a:t>ountries</a:t>
            </a:r>
            <a:r>
              <a:rPr lang="es-CO" sz="2400" i="1" dirty="0"/>
              <a:t> </a:t>
            </a:r>
            <a:r>
              <a:rPr lang="es-CO" sz="2400" i="1" dirty="0" err="1"/>
              <a:t>connected</a:t>
            </a:r>
            <a:r>
              <a:rPr lang="es-CO" sz="2400" i="1" dirty="0"/>
              <a:t>  </a:t>
            </a:r>
          </a:p>
          <a:p>
            <a:pPr algn="just"/>
            <a:r>
              <a:rPr lang="es-CO" sz="2400" dirty="0"/>
              <a:t>Casi 70 participantes (funcionarios públicos y </a:t>
            </a:r>
            <a:r>
              <a:rPr lang="es-CO" sz="2400" dirty="0" err="1"/>
              <a:t>diseñadors</a:t>
            </a:r>
            <a:r>
              <a:rPr lang="es-CO" sz="2400" dirty="0"/>
              <a:t> de política) </a:t>
            </a:r>
            <a:r>
              <a:rPr lang="es-CO" sz="2400" i="1" dirty="0"/>
              <a:t>/ </a:t>
            </a:r>
            <a:r>
              <a:rPr lang="es-CO" sz="2400" i="1" dirty="0" err="1"/>
              <a:t>Almost</a:t>
            </a:r>
            <a:r>
              <a:rPr lang="es-CO" sz="2400" i="1" dirty="0"/>
              <a:t> 70 </a:t>
            </a:r>
            <a:r>
              <a:rPr lang="es-CO" sz="2400" i="1" dirty="0" err="1"/>
              <a:t>participants</a:t>
            </a:r>
            <a:r>
              <a:rPr lang="es-CO" sz="2400" i="1" dirty="0"/>
              <a:t> (</a:t>
            </a:r>
            <a:r>
              <a:rPr lang="es-CO" sz="2400" i="1" dirty="0" err="1"/>
              <a:t>public</a:t>
            </a:r>
            <a:r>
              <a:rPr lang="es-CO" sz="2400" i="1" dirty="0"/>
              <a:t> </a:t>
            </a:r>
            <a:r>
              <a:rPr lang="es-CO" sz="2400" i="1" dirty="0" err="1"/>
              <a:t>servants</a:t>
            </a:r>
            <a:r>
              <a:rPr lang="es-CO" sz="2400" i="1" dirty="0"/>
              <a:t>, </a:t>
            </a:r>
            <a:r>
              <a:rPr lang="es-CO" sz="2400" i="1" dirty="0" err="1"/>
              <a:t>policy-makers</a:t>
            </a:r>
            <a:r>
              <a:rPr lang="es-CO" sz="2400" i="1" dirty="0"/>
              <a:t>)</a:t>
            </a:r>
            <a:endParaRPr lang="x-none" sz="2400" i="1" dirty="0"/>
          </a:p>
          <a:p>
            <a:pPr algn="just"/>
            <a:endParaRPr lang="x-none" sz="2400" dirty="0"/>
          </a:p>
          <a:p>
            <a:pPr algn="just"/>
            <a:endParaRPr lang="x-none" sz="2400" dirty="0"/>
          </a:p>
          <a:p>
            <a:pPr marL="0" indent="0" algn="just">
              <a:buNone/>
            </a:pPr>
            <a:endParaRPr lang="en-US" sz="2800" b="1" dirty="0">
              <a:solidFill>
                <a:srgbClr val="E0873F"/>
              </a:solidFill>
            </a:endParaRPr>
          </a:p>
          <a:p>
            <a:endParaRPr lang="x-none" sz="2400" dirty="0"/>
          </a:p>
          <a:p>
            <a:pPr marL="0" indent="0">
              <a:buNone/>
            </a:pPr>
            <a:endParaRPr lang="x-none" sz="2400" dirty="0"/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228600" y="-92860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2800" dirty="0">
                <a:solidFill>
                  <a:schemeClr val="bg1"/>
                </a:solidFill>
              </a:rPr>
              <a:t>Revisión del Plan de Trabajo  / </a:t>
            </a:r>
            <a:br>
              <a:rPr lang="x-none" sz="2800" dirty="0">
                <a:solidFill>
                  <a:schemeClr val="bg1"/>
                </a:solidFill>
              </a:rPr>
            </a:br>
            <a:r>
              <a:rPr lang="x-none" sz="2800" i="1" dirty="0" err="1">
                <a:solidFill>
                  <a:schemeClr val="bg1"/>
                </a:solidFill>
              </a:rPr>
              <a:t>Review</a:t>
            </a:r>
            <a:r>
              <a:rPr lang="x-none" sz="2800" i="1" dirty="0">
                <a:solidFill>
                  <a:schemeClr val="bg1"/>
                </a:solidFill>
              </a:rPr>
              <a:t> of the </a:t>
            </a:r>
            <a:r>
              <a:rPr lang="x-none" sz="2800" i="1" dirty="0" err="1">
                <a:solidFill>
                  <a:schemeClr val="bg1"/>
                </a:solidFill>
              </a:rPr>
              <a:t>Work</a:t>
            </a:r>
            <a:r>
              <a:rPr lang="x-none" sz="2800" i="1" dirty="0">
                <a:solidFill>
                  <a:schemeClr val="bg1"/>
                </a:solidFill>
              </a:rPr>
              <a:t> Plan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17156" y="1140941"/>
            <a:ext cx="8598243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200" b="1" dirty="0"/>
              <a:t>Taller RIAL “Estrategias para mejorar el Cumplimiento de la Legislación Laboral” </a:t>
            </a:r>
          </a:p>
          <a:p>
            <a:pPr marL="0" indent="0">
              <a:buNone/>
            </a:pPr>
            <a:r>
              <a:rPr lang="en-US" sz="2200" b="1" i="1" dirty="0" err="1"/>
              <a:t>RIAL</a:t>
            </a:r>
            <a:r>
              <a:rPr lang="en-US" sz="2200" b="1" i="1" dirty="0"/>
              <a:t> Workshop “Strategies to improve compliance with Labor Legislation” </a:t>
            </a:r>
          </a:p>
          <a:p>
            <a:endParaRPr lang="x-none" sz="22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914400" y="2741141"/>
            <a:ext cx="7696200" cy="68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CO" sz="2200" b="1" dirty="0">
                <a:solidFill>
                  <a:srgbClr val="1B4291"/>
                </a:solidFill>
              </a:rPr>
              <a:t>6–7 diciembre/</a:t>
            </a:r>
            <a:r>
              <a:rPr lang="es-CO" sz="2200" b="1" dirty="0" err="1">
                <a:solidFill>
                  <a:srgbClr val="1B4291"/>
                </a:solidFill>
              </a:rPr>
              <a:t>December</a:t>
            </a:r>
            <a:r>
              <a:rPr lang="es-CO" sz="2200" b="1" i="1" dirty="0">
                <a:solidFill>
                  <a:srgbClr val="1B4291"/>
                </a:solidFill>
              </a:rPr>
              <a:t>, </a:t>
            </a:r>
            <a:r>
              <a:rPr lang="x-none" sz="2200" b="1" dirty="0">
                <a:solidFill>
                  <a:srgbClr val="1B4291"/>
                </a:solidFill>
              </a:rPr>
              <a:t>2018</a:t>
            </a:r>
            <a:r>
              <a:rPr lang="es-CO" sz="2200" b="1" dirty="0">
                <a:solidFill>
                  <a:srgbClr val="1B4291"/>
                </a:solidFill>
              </a:rPr>
              <a:t> - </a:t>
            </a:r>
            <a:r>
              <a:rPr lang="x-none" sz="2200" b="1" dirty="0">
                <a:solidFill>
                  <a:srgbClr val="1B4291"/>
                </a:solidFill>
              </a:rPr>
              <a:t>San José, Costa Rica </a:t>
            </a:r>
            <a:endParaRPr lang="x-none" sz="2200" dirty="0"/>
          </a:p>
          <a:p>
            <a:pPr algn="just"/>
            <a:endParaRPr lang="x-none" sz="2200" dirty="0"/>
          </a:p>
          <a:p>
            <a:pPr algn="just"/>
            <a:endParaRPr lang="x-none" sz="2200" dirty="0"/>
          </a:p>
          <a:p>
            <a:pPr marL="0" indent="0" algn="just">
              <a:buNone/>
            </a:pPr>
            <a:endParaRPr lang="en-US" sz="2200" b="1" dirty="0">
              <a:solidFill>
                <a:srgbClr val="E0873F"/>
              </a:solidFill>
            </a:endParaRPr>
          </a:p>
          <a:p>
            <a:endParaRPr lang="x-none" sz="2200" dirty="0"/>
          </a:p>
          <a:p>
            <a:pPr marL="0" indent="0">
              <a:buNone/>
            </a:pPr>
            <a:endParaRPr lang="x-none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4" y="3352800"/>
            <a:ext cx="3906164" cy="2929623"/>
          </a:xfrm>
          <a:prstGeom prst="rect">
            <a:avLst/>
          </a:prstGeom>
        </p:spPr>
      </p:pic>
      <p:pic>
        <p:nvPicPr>
          <p:cNvPr id="1026" name="Picture 2" descr="G:\TRABAJOdec\XX IACML Barbados - 2017\7 Taller Cumplimiento - C.Rica\Planeación\Carteles, Gafetes, etc\Banner_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2" y="3367772"/>
            <a:ext cx="3886201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 txBox="1">
            <a:spLocks/>
          </p:cNvSpPr>
          <p:nvPr/>
        </p:nvSpPr>
        <p:spPr bwMode="auto">
          <a:xfrm>
            <a:off x="228600" y="-92860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x-none" sz="2800" dirty="0">
                <a:solidFill>
                  <a:schemeClr val="bg1"/>
                </a:solidFill>
              </a:rPr>
              <a:t>Revisión del Plan de Trabajo  / </a:t>
            </a:r>
            <a:br>
              <a:rPr lang="x-none" sz="2800" dirty="0">
                <a:solidFill>
                  <a:schemeClr val="bg1"/>
                </a:solidFill>
              </a:rPr>
            </a:br>
            <a:r>
              <a:rPr lang="x-none" sz="2800" i="1" dirty="0" err="1">
                <a:solidFill>
                  <a:schemeClr val="bg1"/>
                </a:solidFill>
              </a:rPr>
              <a:t>Review</a:t>
            </a:r>
            <a:r>
              <a:rPr lang="x-none" sz="2800" i="1" dirty="0">
                <a:solidFill>
                  <a:schemeClr val="bg1"/>
                </a:solidFill>
              </a:rPr>
              <a:t> of the </a:t>
            </a:r>
            <a:r>
              <a:rPr lang="x-none" sz="2800" i="1" dirty="0" err="1">
                <a:solidFill>
                  <a:schemeClr val="bg1"/>
                </a:solidFill>
              </a:rPr>
              <a:t>Work</a:t>
            </a:r>
            <a:r>
              <a:rPr lang="x-none" sz="2800" i="1" dirty="0">
                <a:solidFill>
                  <a:schemeClr val="bg1"/>
                </a:solidFill>
              </a:rPr>
              <a:t> Plan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5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r="9960" b="55554"/>
          <a:stretch/>
        </p:blipFill>
        <p:spPr>
          <a:xfrm>
            <a:off x="-18535" y="2514600"/>
            <a:ext cx="8171935" cy="1524000"/>
          </a:xfrm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-76200" y="2514600"/>
            <a:ext cx="82296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Aft>
                <a:spcPts val="0"/>
              </a:spcAft>
              <a:buFontTx/>
              <a:buNone/>
            </a:pPr>
            <a:r>
              <a:rPr lang="es-ES" altLang="en-US" sz="4000" b="1" dirty="0">
                <a:solidFill>
                  <a:schemeClr val="bg1"/>
                </a:solidFill>
              </a:rPr>
              <a:t>Situación Financiera de la RIAL</a:t>
            </a:r>
          </a:p>
          <a:p>
            <a:pPr lvl="1">
              <a:spcAft>
                <a:spcPts val="0"/>
              </a:spcAft>
              <a:buFontTx/>
              <a:buNone/>
            </a:pPr>
            <a:r>
              <a:rPr lang="es-ES" altLang="en-US" sz="4000" b="1" i="1" dirty="0">
                <a:solidFill>
                  <a:schemeClr val="bg1"/>
                </a:solidFill>
              </a:rPr>
              <a:t>RIAL </a:t>
            </a:r>
            <a:r>
              <a:rPr lang="es-ES" altLang="en-US" sz="4000" b="1" i="1" dirty="0" err="1">
                <a:solidFill>
                  <a:schemeClr val="bg1"/>
                </a:solidFill>
              </a:rPr>
              <a:t>Financial</a:t>
            </a:r>
            <a:r>
              <a:rPr lang="es-ES" altLang="en-US" sz="4000" b="1" i="1" dirty="0">
                <a:solidFill>
                  <a:schemeClr val="bg1"/>
                </a:solidFill>
              </a:rPr>
              <a:t> </a:t>
            </a:r>
            <a:r>
              <a:rPr lang="es-ES" altLang="en-US" sz="4000" b="1" i="1" dirty="0" err="1">
                <a:solidFill>
                  <a:schemeClr val="bg1"/>
                </a:solidFill>
              </a:rPr>
              <a:t>Situation</a:t>
            </a:r>
            <a:endParaRPr lang="es-ES" altLang="en-US" sz="4000" b="1" i="1" dirty="0">
              <a:solidFill>
                <a:schemeClr val="bg1"/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533400" y="3978876"/>
            <a:ext cx="78197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endParaRPr lang="en-US" sz="2400" dirty="0">
              <a:solidFill>
                <a:srgbClr val="1A4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1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>
            <a:fillRect/>
          </a:stretch>
        </p:blipFill>
        <p:spPr>
          <a:xfrm>
            <a:off x="4763" y="4762"/>
            <a:ext cx="9139237" cy="6853238"/>
          </a:xfrm>
        </p:spPr>
      </p:pic>
      <p:pic>
        <p:nvPicPr>
          <p:cNvPr id="5123" name="Picture 11" descr="http://www.oas.org/fpdb/press/OEA-ESP-Main-Inv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600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77788" y="-82550"/>
            <a:ext cx="8229600" cy="1143000"/>
          </a:xfrm>
          <a:noFill/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CONTRIBUCIONES / </a:t>
            </a:r>
            <a:r>
              <a:rPr lang="en-US" altLang="en-US" sz="24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CONTRIBUTIONS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0" y="4800600"/>
            <a:ext cx="7924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algn="l"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</a:rPr>
              <a:t>$493.923 (21 </a:t>
            </a:r>
            <a:r>
              <a:rPr lang="en-US" altLang="en-US" sz="1600" dirty="0" err="1">
                <a:solidFill>
                  <a:schemeClr val="bg1"/>
                </a:solidFill>
              </a:rPr>
              <a:t>países</a:t>
            </a:r>
            <a:r>
              <a:rPr lang="en-US" altLang="en-US" sz="1600" dirty="0">
                <a:solidFill>
                  <a:schemeClr val="bg1"/>
                </a:solidFill>
              </a:rPr>
              <a:t> / countries) + $353.000 (Canada)  = 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$846.923</a:t>
            </a:r>
            <a:endParaRPr lang="es-E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62000" y="5334000"/>
            <a:ext cx="784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algn="l"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</a:rPr>
              <a:t>                         + $294.000 (Co-</a:t>
            </a:r>
            <a:r>
              <a:rPr lang="en-US" altLang="en-US" sz="1600" dirty="0" err="1">
                <a:solidFill>
                  <a:schemeClr val="bg1"/>
                </a:solidFill>
              </a:rPr>
              <a:t>financiación</a:t>
            </a:r>
            <a:r>
              <a:rPr lang="en-US" altLang="en-US" sz="1600" dirty="0">
                <a:solidFill>
                  <a:schemeClr val="bg1"/>
                </a:solidFill>
              </a:rPr>
              <a:t> / co-funding)  = 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$1’141.923</a:t>
            </a:r>
            <a:endParaRPr lang="es-E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Oval 93"/>
          <p:cNvSpPr>
            <a:spLocks noChangeArrowheads="1"/>
          </p:cNvSpPr>
          <p:nvPr/>
        </p:nvSpPr>
        <p:spPr bwMode="auto">
          <a:xfrm>
            <a:off x="5257800" y="4792662"/>
            <a:ext cx="1447800" cy="465138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62000" y="59436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 algn="l"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</a:rPr>
              <a:t>+ </a:t>
            </a:r>
            <a:r>
              <a:rPr lang="en-US" altLang="en-US" sz="1600" dirty="0" err="1">
                <a:solidFill>
                  <a:schemeClr val="bg1"/>
                </a:solidFill>
              </a:rPr>
              <a:t>Aporte</a:t>
            </a:r>
            <a:r>
              <a:rPr lang="en-US" altLang="en-US" sz="1600" dirty="0">
                <a:solidFill>
                  <a:schemeClr val="bg1"/>
                </a:solidFill>
              </a:rPr>
              <a:t> OEA </a:t>
            </a:r>
            <a:r>
              <a:rPr lang="en-US" altLang="en-US" sz="1600" dirty="0" err="1">
                <a:solidFill>
                  <a:schemeClr val="bg1"/>
                </a:solidFill>
              </a:rPr>
              <a:t>en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coordinación</a:t>
            </a:r>
            <a:r>
              <a:rPr lang="en-US" altLang="en-US" sz="1600" dirty="0">
                <a:solidFill>
                  <a:schemeClr val="bg1"/>
                </a:solidFill>
              </a:rPr>
              <a:t> / OAS support in-kind for coordination =  </a:t>
            </a:r>
            <a:r>
              <a:rPr lang="en-US" altLang="en-US" sz="2000" dirty="0">
                <a:solidFill>
                  <a:schemeClr val="bg1"/>
                </a:solidFill>
              </a:rPr>
              <a:t>$80.000a year</a:t>
            </a:r>
            <a:endParaRPr lang="es-E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1187450"/>
          <a:ext cx="2193925" cy="344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02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Argentina</a:t>
                      </a: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44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Bahamas</a:t>
                      </a: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44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Barbados</a:t>
                      </a: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Belize</a:t>
                      </a: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44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Bolivia</a:t>
                      </a: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44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 err="1">
                          <a:solidFill>
                            <a:schemeClr val="bg1"/>
                          </a:solidFill>
                        </a:rPr>
                        <a:t>Brasil</a:t>
                      </a: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chemeClr val="bg1"/>
                          </a:solidFill>
                        </a:rPr>
                        <a:t>Chile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chemeClr val="bg1"/>
                          </a:solidFill>
                        </a:rPr>
                        <a:t>Colombia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chemeClr val="bg1"/>
                          </a:solidFill>
                        </a:rPr>
                        <a:t>Ecuador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chemeClr val="bg1"/>
                          </a:solidFill>
                        </a:rPr>
                        <a:t>El Salvador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164" name="Picture 47" descr="http://www.rialnet.org/sites/default/files/pictures/flags/Argenti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193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r="6123" b="22276"/>
          <a:stretch>
            <a:fillRect/>
          </a:stretch>
        </p:blipFill>
        <p:spPr bwMode="auto">
          <a:xfrm>
            <a:off x="1154113" y="157956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Picture 49" descr="http://www.rialnet.org/sites/default/files/pictures/flags/Barbado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79600"/>
            <a:ext cx="396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7" name="Picture 51" descr="http://www.rialnet.org/sites/default/files/pictures/flags/Beliz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179638"/>
            <a:ext cx="396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8" name="Picture 53" descr="http://www.rialnet.org/sites/default/files/pictures/flags/Bolivi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528888"/>
            <a:ext cx="396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9" name="Picture 55" descr="http://www.rialnet.org/sites/default/files/pictures/flags/Brazi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870200"/>
            <a:ext cx="39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0" name="Picture 59" descr="http://www.rialnet.org/sites/default/files/pictures/flags/Chil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2083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1" name="Picture 61" descr="http://www.rialnet.org/sites/default/files/pictures/flags/Colombi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55282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2" name="Picture 63" descr="http://www.rialnet.org/sites/default/files/pictures/flags/Ecuado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884613"/>
            <a:ext cx="40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36968"/>
              </p:ext>
            </p:extLst>
          </p:nvPr>
        </p:nvGraphicFramePr>
        <p:xfrm>
          <a:off x="3267075" y="1187450"/>
          <a:ext cx="2482850" cy="346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142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Grenada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0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Guyana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6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Jamaica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6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México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0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700" b="1" u="sng" dirty="0">
                          <a:solidFill>
                            <a:schemeClr val="bg1"/>
                          </a:solidFill>
                        </a:rPr>
                        <a:t>Panamá</a:t>
                      </a: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0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700" b="1" u="sng" dirty="0">
                          <a:solidFill>
                            <a:schemeClr val="bg1"/>
                          </a:solidFill>
                        </a:rPr>
                        <a:t>Paraguay</a:t>
                      </a: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0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700" b="1" u="sng" dirty="0">
                          <a:solidFill>
                            <a:schemeClr val="bg1"/>
                          </a:solidFill>
                        </a:rPr>
                        <a:t>Perú</a:t>
                      </a: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6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>
                          <a:solidFill>
                            <a:schemeClr val="bg1"/>
                          </a:solidFill>
                        </a:rPr>
                        <a:t>Rep. Dominicana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26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 err="1">
                          <a:solidFill>
                            <a:schemeClr val="bg1"/>
                          </a:solidFill>
                        </a:rPr>
                        <a:t>Suriname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50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700" b="1" u="sng" dirty="0">
                          <a:solidFill>
                            <a:schemeClr val="bg1"/>
                          </a:solidFill>
                        </a:rPr>
                        <a:t>Trinidad </a:t>
                      </a:r>
                      <a:r>
                        <a:rPr lang="en-US" sz="1700" b="1" u="sng" dirty="0">
                          <a:solidFill>
                            <a:schemeClr val="bg1"/>
                          </a:solidFill>
                        </a:rPr>
                        <a:t>&amp;</a:t>
                      </a:r>
                      <a:r>
                        <a:rPr lang="x-none" sz="1700" b="1" u="sng" dirty="0">
                          <a:solidFill>
                            <a:schemeClr val="bg1"/>
                          </a:solidFill>
                        </a:rPr>
                        <a:t> Tobago</a:t>
                      </a:r>
                      <a:endParaRPr lang="en-US" sz="1700" b="1" u="sng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208" name="Picture 65" descr="http://www.rialnet.org/sites/default/files/pictures/flags/El-Salvado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198938"/>
            <a:ext cx="411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9" name="Picture 67" descr="http://www.rialnet.org/sites/default/files/pictures/flags/Grenad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171575"/>
            <a:ext cx="457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0" name="Picture 69" descr="http://www.rialnet.org/sites/default/files/pictures/flags/Guyan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39875"/>
            <a:ext cx="4476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1" name="Picture 71" descr="http://www.rialnet.org/sites/default/files/pictures/flags/Jamaic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854200"/>
            <a:ext cx="4572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" name="Picture 73" descr="http://www.rialnet.org/sites/default/files/pictures/flags/Mexic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84400"/>
            <a:ext cx="447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3" name="Picture 75" descr="http://www.rialnet.org/sites/default/files/pictures/flags/Panama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22538"/>
            <a:ext cx="457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4" name="Picture 77" descr="http://www.rialnet.org/sites/default/files/pictures/flags/Paragu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859088"/>
            <a:ext cx="457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5" name="Picture 79" descr="http://www.rialnet.org/sites/default/files/pictures/flags/Peru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92463"/>
            <a:ext cx="447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6" name="Picture 81" descr="http://www.rialnet.org/sites/default/files/pictures/flags/Dominican-Republic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32188"/>
            <a:ext cx="4476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7" name="Picture 83" descr="http://www.rialnet.org/sites/default/files/pictures/flags/Suriname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73500"/>
            <a:ext cx="4397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8" name="Picture 85" descr="http://www.rialnet.org/sites/default/files/pictures/flags/Trinidad-and-Tobag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94175"/>
            <a:ext cx="439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4734"/>
              </p:ext>
            </p:extLst>
          </p:nvPr>
        </p:nvGraphicFramePr>
        <p:xfrm>
          <a:off x="6284913" y="1719263"/>
          <a:ext cx="2209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x-none" sz="1700" b="1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Canadá</a:t>
                      </a:r>
                      <a:endParaRPr lang="en-US" sz="1700" b="1" u="sng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227" name="Picture 87" descr="http://www.rialnet.org/sites/default/files/pictures/flags/Canada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67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88985"/>
              </p:ext>
            </p:extLst>
          </p:nvPr>
        </p:nvGraphicFramePr>
        <p:xfrm>
          <a:off x="6284913" y="1228725"/>
          <a:ext cx="22098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CO" sz="16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St.Kitts</a:t>
                      </a:r>
                      <a:r>
                        <a:rPr lang="es-CO" sz="16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 Nevis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942013" y="2362200"/>
            <a:ext cx="2897187" cy="2209800"/>
          </a:xfrm>
          <a:prstGeom prst="rect">
            <a:avLst/>
          </a:prstGeom>
          <a:noFill/>
          <a:ln w="476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algn="l"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22 </a:t>
            </a:r>
            <a:r>
              <a:rPr lang="en-US" altLang="en-US" sz="2000" b="1" dirty="0" err="1">
                <a:solidFill>
                  <a:schemeClr val="bg1"/>
                </a:solidFill>
              </a:rPr>
              <a:t>países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aportantes</a:t>
            </a:r>
            <a:r>
              <a:rPr lang="en-US" altLang="en-US" sz="2000" b="1" dirty="0">
                <a:solidFill>
                  <a:schemeClr val="bg1"/>
                </a:solidFill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</a:rPr>
              <a:t>sólo</a:t>
            </a:r>
            <a:r>
              <a:rPr lang="en-US" altLang="en-US" sz="2000" b="1" dirty="0">
                <a:solidFill>
                  <a:schemeClr val="bg1"/>
                </a:solidFill>
              </a:rPr>
              <a:t> la </a:t>
            </a:r>
            <a:r>
              <a:rPr lang="en-US" altLang="en-US" sz="2000" b="1" dirty="0" err="1">
                <a:solidFill>
                  <a:schemeClr val="bg1"/>
                </a:solidFill>
              </a:rPr>
              <a:t>mitad</a:t>
            </a:r>
            <a:r>
              <a:rPr lang="en-US" altLang="en-US" sz="2000" b="1" dirty="0">
                <a:solidFill>
                  <a:schemeClr val="bg1"/>
                </a:solidFill>
              </a:rPr>
              <a:t> con </a:t>
            </a:r>
            <a:r>
              <a:rPr lang="en-US" altLang="en-US" sz="2000" b="1" dirty="0" err="1">
                <a:solidFill>
                  <a:schemeClr val="bg1"/>
                </a:solidFill>
              </a:rPr>
              <a:t>más</a:t>
            </a:r>
            <a:r>
              <a:rPr lang="en-US" altLang="en-US" sz="2000" b="1" dirty="0">
                <a:solidFill>
                  <a:schemeClr val="bg1"/>
                </a:solidFill>
              </a:rPr>
              <a:t> de $20.000</a:t>
            </a:r>
          </a:p>
          <a:p>
            <a:pPr algn="ctr" eaLnBrk="1" hangingPunct="1">
              <a:buFontTx/>
              <a:buNone/>
              <a:defRPr/>
            </a:pP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 contributing countries, only half with over $20,000</a:t>
            </a:r>
            <a:endParaRPr lang="es-ES" alt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37" name="Picture 3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1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26991"/>
      </p:ext>
    </p:extLst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eva presentacion ESP Azul [Read-Only] [Compatibility Mode]" id="{48BAEDAD-8B54-4A40-BF0C-C2C21AF088C6}" vid="{70E97A8F-3F43-4AB2-8407-823D2275217B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a presentacion ESP Azul [Read-Only] [Compatibility Mode]" id="{48BAEDAD-8B54-4A40-BF0C-C2C21AF088C6}" vid="{BE6D21B8-23CE-46E8-B3D7-88560266513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Institucional_ESP_Junio2017.ppt</Template>
  <TotalTime>1316</TotalTime>
  <Words>898</Words>
  <Application>Microsoft Office PowerPoint</Application>
  <PresentationFormat>On-screen Show (4:3)</PresentationFormat>
  <Paragraphs>208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MS Mincho</vt:lpstr>
      <vt:lpstr>Times New Roman</vt:lpstr>
      <vt:lpstr>Wingdings</vt:lpstr>
      <vt:lpstr>powerpoint_blue</vt:lpstr>
      <vt:lpstr>Diseño personalizado</vt:lpstr>
      <vt:lpstr>REUNIÓN VIRTUAL DE  AUTORIDADES DE LA CONFERENCIA INTERAMERICANA DE MINISTROS DE TRABAJO (CIMT) DE LA OEA   VIRTUAL MEETING OF  THE AUTHORITIES OF THE OAS INTER-AMERICAN CONFERENCE OF MINISTERS OF LABOR (IACML)  </vt:lpstr>
      <vt:lpstr>Agenda  </vt:lpstr>
      <vt:lpstr>PowerPoint Presentation</vt:lpstr>
      <vt:lpstr>Revisión del Plan de Trabajo  /  Review of the Work Plan </vt:lpstr>
      <vt:lpstr>PowerPoint Presentation</vt:lpstr>
      <vt:lpstr>PowerPoint Presentation</vt:lpstr>
      <vt:lpstr>PowerPoint Presentation</vt:lpstr>
      <vt:lpstr>PowerPoint Presentation</vt:lpstr>
      <vt:lpstr>CONTRIBUCIONES / CONTRIBUTIONS</vt:lpstr>
      <vt:lpstr>PowerPoint Presentation</vt:lpstr>
      <vt:lpstr>GASTOS 2011-Enero 2019  EXPENDITURES 2011 – Jan. 2019</vt:lpstr>
      <vt:lpstr>RECURSOS PRESUPUESTADOS BUDGET – COMMITTED RESOURCES </vt:lpstr>
      <vt:lpstr>RECURSOS DISPONIBLES  AVAILABLE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Sección de Trabajo y Empleo  Depto. Desarrollo Humano, Educación y Empleo  Secretaría Ejecutiva para el Desarrollo Integral (SEDI)</dc:title>
  <dc:creator>Ospina, Aura</dc:creator>
  <cp:lastModifiedBy>Calzada, Guillermo</cp:lastModifiedBy>
  <cp:revision>143</cp:revision>
  <cp:lastPrinted>2019-01-25T00:35:38Z</cp:lastPrinted>
  <dcterms:created xsi:type="dcterms:W3CDTF">2017-09-29T19:47:38Z</dcterms:created>
  <dcterms:modified xsi:type="dcterms:W3CDTF">2019-01-25T13:48:30Z</dcterms:modified>
</cp:coreProperties>
</file>