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1"/>
  </p:sldMasterIdLst>
  <p:notesMasterIdLst>
    <p:notesMasterId r:id="rId27"/>
  </p:notesMasterIdLst>
  <p:sldIdLst>
    <p:sldId id="256" r:id="rId2"/>
    <p:sldId id="293" r:id="rId3"/>
    <p:sldId id="271" r:id="rId4"/>
    <p:sldId id="260" r:id="rId5"/>
    <p:sldId id="277" r:id="rId6"/>
    <p:sldId id="286" r:id="rId7"/>
    <p:sldId id="261" r:id="rId8"/>
    <p:sldId id="266" r:id="rId9"/>
    <p:sldId id="267" r:id="rId10"/>
    <p:sldId id="270" r:id="rId11"/>
    <p:sldId id="294" r:id="rId12"/>
    <p:sldId id="278" r:id="rId13"/>
    <p:sldId id="272" r:id="rId14"/>
    <p:sldId id="285" r:id="rId15"/>
    <p:sldId id="259" r:id="rId16"/>
    <p:sldId id="289" r:id="rId17"/>
    <p:sldId id="290" r:id="rId18"/>
    <p:sldId id="280" r:id="rId19"/>
    <p:sldId id="291" r:id="rId20"/>
    <p:sldId id="292" r:id="rId21"/>
    <p:sldId id="281" r:id="rId22"/>
    <p:sldId id="282" r:id="rId23"/>
    <p:sldId id="284" r:id="rId24"/>
    <p:sldId id="295" r:id="rId25"/>
    <p:sldId id="273"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ferSingleView="1">
    <p:restoredLeft sz="17001" autoAdjust="0"/>
    <p:restoredTop sz="76900" autoAdjust="0"/>
  </p:normalViewPr>
  <p:slideViewPr>
    <p:cSldViewPr>
      <p:cViewPr varScale="1">
        <p:scale>
          <a:sx n="76" d="100"/>
          <a:sy n="76" d="100"/>
        </p:scale>
        <p:origin x="-1596" y="-90"/>
      </p:cViewPr>
      <p:guideLst>
        <p:guide orient="horz" pos="2160"/>
        <p:guide pos="2880"/>
      </p:guideLst>
    </p:cSldViewPr>
  </p:slideViewPr>
  <p:outlineViewPr>
    <p:cViewPr>
      <p:scale>
        <a:sx n="33" d="100"/>
        <a:sy n="33" d="100"/>
      </p:scale>
      <p:origin x="0" y="3030"/>
    </p:cViewPr>
  </p:outlineViewPr>
  <p:notesTextViewPr>
    <p:cViewPr>
      <p:scale>
        <a:sx n="100" d="100"/>
        <a:sy n="100" d="100"/>
      </p:scale>
      <p:origin x="0" y="0"/>
    </p:cViewPr>
  </p:notesTextViewPr>
  <p:sorterViewPr>
    <p:cViewPr>
      <p:scale>
        <a:sx n="66" d="100"/>
        <a:sy n="66" d="100"/>
      </p:scale>
      <p:origin x="0" y="318"/>
    </p:cViewPr>
  </p:sorterViewPr>
  <p:notesViewPr>
    <p:cSldViewPr>
      <p:cViewPr varScale="1">
        <p:scale>
          <a:sx n="57" d="100"/>
          <a:sy n="57" d="100"/>
        </p:scale>
        <p:origin x="-255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F:\BEST%20COMMISSION\Daily_Landings_by_species_and_island.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Value Transfer </a:t>
            </a:r>
          </a:p>
        </c:rich>
      </c:tx>
      <c:layout/>
    </c:title>
    <c:view3D>
      <c:depthPercent val="100"/>
      <c:perspective val="30"/>
    </c:view3D>
    <c:plotArea>
      <c:layout/>
      <c:bar3DChart>
        <c:barDir val="col"/>
        <c:grouping val="standard"/>
        <c:ser>
          <c:idx val="0"/>
          <c:order val="0"/>
          <c:tx>
            <c:strRef>
              <c:f>Sheet1!$B$1</c:f>
              <c:strCache>
                <c:ptCount val="1"/>
                <c:pt idx="0">
                  <c:v>Value ($)</c:v>
                </c:pt>
              </c:strCache>
            </c:strRef>
          </c:tx>
          <c:spPr>
            <a:scene3d>
              <a:camera prst="orthographicFront"/>
              <a:lightRig rig="threePt" dir="t"/>
            </a:scene3d>
            <a:sp3d prstMaterial="matte"/>
          </c:spPr>
          <c:cat>
            <c:strRef>
              <c:f>Sheet1!$A$2:$A$8</c:f>
              <c:strCache>
                <c:ptCount val="7"/>
                <c:pt idx="0">
                  <c:v>Beach</c:v>
                </c:pt>
                <c:pt idx="1">
                  <c:v>Beach near dwelling</c:v>
                </c:pt>
                <c:pt idx="2">
                  <c:v>Housing</c:v>
                </c:pt>
                <c:pt idx="3">
                  <c:v>Coppice </c:v>
                </c:pt>
                <c:pt idx="4">
                  <c:v>Coral Reef</c:v>
                </c:pt>
                <c:pt idx="5">
                  <c:v>Mangrove</c:v>
                </c:pt>
                <c:pt idx="6">
                  <c:v>Rivers, Streams, Freshwater </c:v>
                </c:pt>
              </c:strCache>
            </c:strRef>
          </c:cat>
          <c:val>
            <c:numRef>
              <c:f>Sheet1!$B$2:$B$8</c:f>
              <c:numCache>
                <c:formatCode>"$"#,##0.00_);[Red]\("$"#,##0.00\)</c:formatCode>
                <c:ptCount val="7"/>
                <c:pt idx="0" formatCode="&quot;$&quot;#,##0_);[Red]\(&quot;$&quot;#,##0\)">
                  <c:v>4550000</c:v>
                </c:pt>
                <c:pt idx="1">
                  <c:v>7215572</c:v>
                </c:pt>
                <c:pt idx="2">
                  <c:v>0</c:v>
                </c:pt>
                <c:pt idx="3">
                  <c:v>0</c:v>
                </c:pt>
                <c:pt idx="4">
                  <c:v>689676304</c:v>
                </c:pt>
                <c:pt idx="5">
                  <c:v>930090</c:v>
                </c:pt>
                <c:pt idx="6">
                  <c:v>0</c:v>
                </c:pt>
              </c:numCache>
            </c:numRef>
          </c:val>
        </c:ser>
        <c:shape val="box"/>
        <c:axId val="58121600"/>
        <c:axId val="74979584"/>
        <c:axId val="47745664"/>
      </c:bar3DChart>
      <c:catAx>
        <c:axId val="58121600"/>
        <c:scaling>
          <c:orientation val="minMax"/>
        </c:scaling>
        <c:axPos val="b"/>
        <c:numFmt formatCode="General" sourceLinked="1"/>
        <c:tickLblPos val="nextTo"/>
        <c:crossAx val="74979584"/>
        <c:crosses val="autoZero"/>
        <c:auto val="1"/>
        <c:lblAlgn val="ctr"/>
        <c:lblOffset val="100"/>
      </c:catAx>
      <c:valAx>
        <c:axId val="74979584"/>
        <c:scaling>
          <c:orientation val="minMax"/>
        </c:scaling>
        <c:axPos val="l"/>
        <c:majorGridlines/>
        <c:numFmt formatCode="&quot;$&quot;#,##0_);[Red]\(&quot;$&quot;#,##0\)" sourceLinked="1"/>
        <c:tickLblPos val="nextTo"/>
        <c:crossAx val="58121600"/>
        <c:crosses val="autoZero"/>
        <c:crossBetween val="between"/>
      </c:valAx>
      <c:serAx>
        <c:axId val="47745664"/>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en-US"/>
          </a:p>
        </c:txPr>
        <c:crossAx val="74979584"/>
        <c:crosses val="autoZero"/>
        <c:tickLblSkip val="3"/>
        <c:tickMarkSkip val="1"/>
      </c:serAx>
      <c:spPr>
        <a:noFill/>
        <a:ln w="25400">
          <a:noFill/>
        </a:ln>
      </c:spPr>
    </c:plotArea>
    <c:legend>
      <c:legendPos val="r"/>
      <c:layout/>
    </c:legend>
    <c:plotVisOnly val="1"/>
    <c:dispBlanksAs val="gap"/>
  </c:chart>
  <c:externalData r:id="rId1"/>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A01A4D-E304-4803-B44E-D4980EC958C3}" type="doc">
      <dgm:prSet loTypeId="urn:microsoft.com/office/officeart/2005/8/layout/radial5" loCatId="cycle" qsTypeId="urn:microsoft.com/office/officeart/2005/8/quickstyle/simple1#1" qsCatId="simple" csTypeId="urn:microsoft.com/office/officeart/2005/8/colors/colorful5" csCatId="colorful" phldr="1"/>
      <dgm:spPr/>
      <dgm:t>
        <a:bodyPr/>
        <a:lstStyle/>
        <a:p>
          <a:endParaRPr lang="en-US"/>
        </a:p>
      </dgm:t>
    </dgm:pt>
    <dgm:pt modelId="{1BDCDFDA-C9E4-4B09-959D-627501F36377}">
      <dgm:prSet phldrT="[Text]"/>
      <dgm:spPr/>
      <dgm:t>
        <a:bodyPr/>
        <a:lstStyle/>
        <a:p>
          <a:r>
            <a:rPr lang="en-US" dirty="0" smtClean="0"/>
            <a:t>Total Value</a:t>
          </a:r>
          <a:endParaRPr lang="en-US" dirty="0"/>
        </a:p>
      </dgm:t>
    </dgm:pt>
    <dgm:pt modelId="{2598BE45-2929-4523-86F3-EC9921ABC562}" type="parTrans" cxnId="{C19DDD9D-5F77-4272-81D7-2E472BBAE1C0}">
      <dgm:prSet/>
      <dgm:spPr/>
      <dgm:t>
        <a:bodyPr/>
        <a:lstStyle/>
        <a:p>
          <a:endParaRPr lang="en-US"/>
        </a:p>
      </dgm:t>
    </dgm:pt>
    <dgm:pt modelId="{1A1B6E9B-388F-4C71-961B-3E37569FDD33}" type="sibTrans" cxnId="{C19DDD9D-5F77-4272-81D7-2E472BBAE1C0}">
      <dgm:prSet/>
      <dgm:spPr/>
      <dgm:t>
        <a:bodyPr/>
        <a:lstStyle/>
        <a:p>
          <a:endParaRPr lang="en-US"/>
        </a:p>
      </dgm:t>
    </dgm:pt>
    <dgm:pt modelId="{028885E7-FBC6-4772-AD5C-D813DF771390}">
      <dgm:prSet phldrT="[Text]"/>
      <dgm:spPr/>
      <dgm:t>
        <a:bodyPr/>
        <a:lstStyle/>
        <a:p>
          <a:r>
            <a:rPr lang="en-US" dirty="0" smtClean="0"/>
            <a:t>Habitat Type 1 Value</a:t>
          </a:r>
          <a:endParaRPr lang="en-US" dirty="0"/>
        </a:p>
      </dgm:t>
    </dgm:pt>
    <dgm:pt modelId="{D03B4DC9-8FE3-42C1-A469-6C6071F68F3F}" type="parTrans" cxnId="{6B5BAED5-B208-46D0-A61A-30971278BDA3}">
      <dgm:prSet/>
      <dgm:spPr/>
      <dgm:t>
        <a:bodyPr/>
        <a:lstStyle/>
        <a:p>
          <a:endParaRPr lang="en-US"/>
        </a:p>
      </dgm:t>
    </dgm:pt>
    <dgm:pt modelId="{26504FAA-5BA4-4BF3-A86A-9CBDD2894C14}" type="sibTrans" cxnId="{6B5BAED5-B208-46D0-A61A-30971278BDA3}">
      <dgm:prSet/>
      <dgm:spPr/>
      <dgm:t>
        <a:bodyPr/>
        <a:lstStyle/>
        <a:p>
          <a:endParaRPr lang="en-US"/>
        </a:p>
      </dgm:t>
    </dgm:pt>
    <dgm:pt modelId="{1335A11C-D1D7-40B8-9F0C-C0BC3451C515}">
      <dgm:prSet phldrT="[Text]"/>
      <dgm:spPr/>
      <dgm:t>
        <a:bodyPr/>
        <a:lstStyle/>
        <a:p>
          <a:r>
            <a:rPr lang="en-US" dirty="0" smtClean="0"/>
            <a:t>Habitat Type 3 Value</a:t>
          </a:r>
          <a:endParaRPr lang="en-US" dirty="0"/>
        </a:p>
      </dgm:t>
    </dgm:pt>
    <dgm:pt modelId="{C0F48E6E-16B0-44BD-ABEC-A3FEE076C95B}" type="parTrans" cxnId="{2F049222-589C-4F6C-89BA-0F0E704C8BBD}">
      <dgm:prSet/>
      <dgm:spPr/>
      <dgm:t>
        <a:bodyPr/>
        <a:lstStyle/>
        <a:p>
          <a:endParaRPr lang="en-US"/>
        </a:p>
      </dgm:t>
    </dgm:pt>
    <dgm:pt modelId="{02AB9F89-3A18-4B1A-B939-9FC95F4CDF4D}" type="sibTrans" cxnId="{2F049222-589C-4F6C-89BA-0F0E704C8BBD}">
      <dgm:prSet/>
      <dgm:spPr/>
      <dgm:t>
        <a:bodyPr/>
        <a:lstStyle/>
        <a:p>
          <a:endParaRPr lang="en-US"/>
        </a:p>
      </dgm:t>
    </dgm:pt>
    <dgm:pt modelId="{C1A752D1-EDE2-4B7D-B695-F74F027B3F30}">
      <dgm:prSet phldrT="[Text]"/>
      <dgm:spPr/>
      <dgm:t>
        <a:bodyPr/>
        <a:lstStyle/>
        <a:p>
          <a:r>
            <a:rPr lang="en-US" dirty="0" smtClean="0"/>
            <a:t>Habitat Type 4 Value</a:t>
          </a:r>
          <a:endParaRPr lang="en-US" dirty="0"/>
        </a:p>
      </dgm:t>
    </dgm:pt>
    <dgm:pt modelId="{F26D9BCD-D9E7-47EB-9F2A-998266135C25}" type="parTrans" cxnId="{7FDAEBCE-E21E-4613-9E1C-0D184430824E}">
      <dgm:prSet/>
      <dgm:spPr/>
      <dgm:t>
        <a:bodyPr/>
        <a:lstStyle/>
        <a:p>
          <a:endParaRPr lang="en-US"/>
        </a:p>
      </dgm:t>
    </dgm:pt>
    <dgm:pt modelId="{ED972CE7-DF6D-416D-ACA9-B5259773DCA4}" type="sibTrans" cxnId="{7FDAEBCE-E21E-4613-9E1C-0D184430824E}">
      <dgm:prSet/>
      <dgm:spPr/>
      <dgm:t>
        <a:bodyPr/>
        <a:lstStyle/>
        <a:p>
          <a:endParaRPr lang="en-US"/>
        </a:p>
      </dgm:t>
    </dgm:pt>
    <dgm:pt modelId="{AE73DCD9-03AD-49C8-B77D-6616E99274AC}">
      <dgm:prSet phldrT="[Text]"/>
      <dgm:spPr/>
      <dgm:t>
        <a:bodyPr/>
        <a:lstStyle/>
        <a:p>
          <a:r>
            <a:rPr lang="en-US" dirty="0" smtClean="0"/>
            <a:t>Habitat Type 2 Value</a:t>
          </a:r>
          <a:endParaRPr lang="en-US" dirty="0"/>
        </a:p>
      </dgm:t>
    </dgm:pt>
    <dgm:pt modelId="{A7F93E21-3D03-4026-B8D6-8D9590ED8897}" type="parTrans" cxnId="{926E1C26-29A5-4928-8141-61FC1759DDA8}">
      <dgm:prSet/>
      <dgm:spPr/>
      <dgm:t>
        <a:bodyPr/>
        <a:lstStyle/>
        <a:p>
          <a:endParaRPr lang="en-US"/>
        </a:p>
      </dgm:t>
    </dgm:pt>
    <dgm:pt modelId="{0354914F-55B6-48CA-A10D-352D0563568A}" type="sibTrans" cxnId="{926E1C26-29A5-4928-8141-61FC1759DDA8}">
      <dgm:prSet/>
      <dgm:spPr/>
      <dgm:t>
        <a:bodyPr/>
        <a:lstStyle/>
        <a:p>
          <a:endParaRPr lang="en-US"/>
        </a:p>
      </dgm:t>
    </dgm:pt>
    <dgm:pt modelId="{A91CECC2-A8C3-45E8-8AB2-3F2A805A217E}" type="pres">
      <dgm:prSet presAssocID="{8DA01A4D-E304-4803-B44E-D4980EC958C3}" presName="Name0" presStyleCnt="0">
        <dgm:presLayoutVars>
          <dgm:chMax val="1"/>
          <dgm:dir/>
          <dgm:animLvl val="ctr"/>
          <dgm:resizeHandles val="exact"/>
        </dgm:presLayoutVars>
      </dgm:prSet>
      <dgm:spPr/>
      <dgm:t>
        <a:bodyPr/>
        <a:lstStyle/>
        <a:p>
          <a:endParaRPr lang="en-US"/>
        </a:p>
      </dgm:t>
    </dgm:pt>
    <dgm:pt modelId="{5CC25959-BE9A-4B29-9B09-63CF84912A1C}" type="pres">
      <dgm:prSet presAssocID="{1BDCDFDA-C9E4-4B09-959D-627501F36377}" presName="centerShape" presStyleLbl="node0" presStyleIdx="0" presStyleCnt="1"/>
      <dgm:spPr/>
      <dgm:t>
        <a:bodyPr/>
        <a:lstStyle/>
        <a:p>
          <a:endParaRPr lang="en-US"/>
        </a:p>
      </dgm:t>
    </dgm:pt>
    <dgm:pt modelId="{5C0D567B-FDF0-4BD0-8499-27E29EF6C494}" type="pres">
      <dgm:prSet presAssocID="{D03B4DC9-8FE3-42C1-A469-6C6071F68F3F}" presName="parTrans" presStyleLbl="sibTrans2D1" presStyleIdx="0" presStyleCnt="4" custAng="10800000"/>
      <dgm:spPr/>
      <dgm:t>
        <a:bodyPr/>
        <a:lstStyle/>
        <a:p>
          <a:endParaRPr lang="en-US"/>
        </a:p>
      </dgm:t>
    </dgm:pt>
    <dgm:pt modelId="{54B3A5A5-8AC7-4633-BCD6-DE1AC07F8977}" type="pres">
      <dgm:prSet presAssocID="{D03B4DC9-8FE3-42C1-A469-6C6071F68F3F}" presName="connectorText" presStyleLbl="sibTrans2D1" presStyleIdx="0" presStyleCnt="4"/>
      <dgm:spPr/>
      <dgm:t>
        <a:bodyPr/>
        <a:lstStyle/>
        <a:p>
          <a:endParaRPr lang="en-US"/>
        </a:p>
      </dgm:t>
    </dgm:pt>
    <dgm:pt modelId="{2AFE063F-A942-4649-8862-915822168E22}" type="pres">
      <dgm:prSet presAssocID="{028885E7-FBC6-4772-AD5C-D813DF771390}" presName="node" presStyleLbl="node1" presStyleIdx="0" presStyleCnt="4">
        <dgm:presLayoutVars>
          <dgm:bulletEnabled val="1"/>
        </dgm:presLayoutVars>
      </dgm:prSet>
      <dgm:spPr/>
      <dgm:t>
        <a:bodyPr/>
        <a:lstStyle/>
        <a:p>
          <a:endParaRPr lang="en-US"/>
        </a:p>
      </dgm:t>
    </dgm:pt>
    <dgm:pt modelId="{77A41523-C8BE-41FD-83F5-359E9486FC56}" type="pres">
      <dgm:prSet presAssocID="{C0F48E6E-16B0-44BD-ABEC-A3FEE076C95B}" presName="parTrans" presStyleLbl="sibTrans2D1" presStyleIdx="1" presStyleCnt="4" custAng="10800000"/>
      <dgm:spPr/>
      <dgm:t>
        <a:bodyPr/>
        <a:lstStyle/>
        <a:p>
          <a:endParaRPr lang="en-US"/>
        </a:p>
      </dgm:t>
    </dgm:pt>
    <dgm:pt modelId="{0182B467-352D-4F2D-929C-7B25C413647F}" type="pres">
      <dgm:prSet presAssocID="{C0F48E6E-16B0-44BD-ABEC-A3FEE076C95B}" presName="connectorText" presStyleLbl="sibTrans2D1" presStyleIdx="1" presStyleCnt="4"/>
      <dgm:spPr/>
      <dgm:t>
        <a:bodyPr/>
        <a:lstStyle/>
        <a:p>
          <a:endParaRPr lang="en-US"/>
        </a:p>
      </dgm:t>
    </dgm:pt>
    <dgm:pt modelId="{503785A9-C804-450C-83B8-2C134EDD96DB}" type="pres">
      <dgm:prSet presAssocID="{1335A11C-D1D7-40B8-9F0C-C0BC3451C515}" presName="node" presStyleLbl="node1" presStyleIdx="1" presStyleCnt="4">
        <dgm:presLayoutVars>
          <dgm:bulletEnabled val="1"/>
        </dgm:presLayoutVars>
      </dgm:prSet>
      <dgm:spPr/>
      <dgm:t>
        <a:bodyPr/>
        <a:lstStyle/>
        <a:p>
          <a:endParaRPr lang="en-US"/>
        </a:p>
      </dgm:t>
    </dgm:pt>
    <dgm:pt modelId="{494E71CB-7954-4B12-B5B5-FB19CC457782}" type="pres">
      <dgm:prSet presAssocID="{F26D9BCD-D9E7-47EB-9F2A-998266135C25}" presName="parTrans" presStyleLbl="sibTrans2D1" presStyleIdx="2" presStyleCnt="4" custAng="10800000"/>
      <dgm:spPr/>
      <dgm:t>
        <a:bodyPr/>
        <a:lstStyle/>
        <a:p>
          <a:endParaRPr lang="en-US"/>
        </a:p>
      </dgm:t>
    </dgm:pt>
    <dgm:pt modelId="{19411EDC-60C3-47C3-A7C6-D2AC0DCE8541}" type="pres">
      <dgm:prSet presAssocID="{F26D9BCD-D9E7-47EB-9F2A-998266135C25}" presName="connectorText" presStyleLbl="sibTrans2D1" presStyleIdx="2" presStyleCnt="4"/>
      <dgm:spPr/>
      <dgm:t>
        <a:bodyPr/>
        <a:lstStyle/>
        <a:p>
          <a:endParaRPr lang="en-US"/>
        </a:p>
      </dgm:t>
    </dgm:pt>
    <dgm:pt modelId="{6EC0C2FB-801C-48C4-8CEE-522EA9678FCA}" type="pres">
      <dgm:prSet presAssocID="{C1A752D1-EDE2-4B7D-B695-F74F027B3F30}" presName="node" presStyleLbl="node1" presStyleIdx="2" presStyleCnt="4">
        <dgm:presLayoutVars>
          <dgm:bulletEnabled val="1"/>
        </dgm:presLayoutVars>
      </dgm:prSet>
      <dgm:spPr/>
      <dgm:t>
        <a:bodyPr/>
        <a:lstStyle/>
        <a:p>
          <a:endParaRPr lang="en-US"/>
        </a:p>
      </dgm:t>
    </dgm:pt>
    <dgm:pt modelId="{5DEFF090-9DA5-4031-B25F-9547D15FC0EC}" type="pres">
      <dgm:prSet presAssocID="{A7F93E21-3D03-4026-B8D6-8D9590ED8897}" presName="parTrans" presStyleLbl="sibTrans2D1" presStyleIdx="3" presStyleCnt="4" custAng="10800000"/>
      <dgm:spPr/>
      <dgm:t>
        <a:bodyPr/>
        <a:lstStyle/>
        <a:p>
          <a:endParaRPr lang="en-US"/>
        </a:p>
      </dgm:t>
    </dgm:pt>
    <dgm:pt modelId="{95EFF9D2-A686-4C3C-87CA-F44A9288B4A0}" type="pres">
      <dgm:prSet presAssocID="{A7F93E21-3D03-4026-B8D6-8D9590ED8897}" presName="connectorText" presStyleLbl="sibTrans2D1" presStyleIdx="3" presStyleCnt="4"/>
      <dgm:spPr/>
      <dgm:t>
        <a:bodyPr/>
        <a:lstStyle/>
        <a:p>
          <a:endParaRPr lang="en-US"/>
        </a:p>
      </dgm:t>
    </dgm:pt>
    <dgm:pt modelId="{71603EC6-A439-4F0C-9BB1-3DCA14D5E300}" type="pres">
      <dgm:prSet presAssocID="{AE73DCD9-03AD-49C8-B77D-6616E99274AC}" presName="node" presStyleLbl="node1" presStyleIdx="3" presStyleCnt="4">
        <dgm:presLayoutVars>
          <dgm:bulletEnabled val="1"/>
        </dgm:presLayoutVars>
      </dgm:prSet>
      <dgm:spPr/>
      <dgm:t>
        <a:bodyPr/>
        <a:lstStyle/>
        <a:p>
          <a:endParaRPr lang="en-US"/>
        </a:p>
      </dgm:t>
    </dgm:pt>
  </dgm:ptLst>
  <dgm:cxnLst>
    <dgm:cxn modelId="{926E1C26-29A5-4928-8141-61FC1759DDA8}" srcId="{1BDCDFDA-C9E4-4B09-959D-627501F36377}" destId="{AE73DCD9-03AD-49C8-B77D-6616E99274AC}" srcOrd="3" destOrd="0" parTransId="{A7F93E21-3D03-4026-B8D6-8D9590ED8897}" sibTransId="{0354914F-55B6-48CA-A10D-352D0563568A}"/>
    <dgm:cxn modelId="{5194D300-1736-4464-9A9C-2C1C750E9E2D}" type="presOf" srcId="{1335A11C-D1D7-40B8-9F0C-C0BC3451C515}" destId="{503785A9-C804-450C-83B8-2C134EDD96DB}" srcOrd="0" destOrd="0" presId="urn:microsoft.com/office/officeart/2005/8/layout/radial5"/>
    <dgm:cxn modelId="{883561D8-10F7-4307-A6CD-F4A807151963}" type="presOf" srcId="{A7F93E21-3D03-4026-B8D6-8D9590ED8897}" destId="{5DEFF090-9DA5-4031-B25F-9547D15FC0EC}" srcOrd="0" destOrd="0" presId="urn:microsoft.com/office/officeart/2005/8/layout/radial5"/>
    <dgm:cxn modelId="{66693207-76EB-4ADF-9F7D-AAD138817237}" type="presOf" srcId="{1BDCDFDA-C9E4-4B09-959D-627501F36377}" destId="{5CC25959-BE9A-4B29-9B09-63CF84912A1C}" srcOrd="0" destOrd="0" presId="urn:microsoft.com/office/officeart/2005/8/layout/radial5"/>
    <dgm:cxn modelId="{ACFC87BE-DABD-4FDD-B29D-4D793067BAB3}" type="presOf" srcId="{D03B4DC9-8FE3-42C1-A469-6C6071F68F3F}" destId="{5C0D567B-FDF0-4BD0-8499-27E29EF6C494}" srcOrd="0" destOrd="0" presId="urn:microsoft.com/office/officeart/2005/8/layout/radial5"/>
    <dgm:cxn modelId="{6B5BAED5-B208-46D0-A61A-30971278BDA3}" srcId="{1BDCDFDA-C9E4-4B09-959D-627501F36377}" destId="{028885E7-FBC6-4772-AD5C-D813DF771390}" srcOrd="0" destOrd="0" parTransId="{D03B4DC9-8FE3-42C1-A469-6C6071F68F3F}" sibTransId="{26504FAA-5BA4-4BF3-A86A-9CBDD2894C14}"/>
    <dgm:cxn modelId="{3F690BA3-D4B8-4584-8304-910EE9511832}" type="presOf" srcId="{A7F93E21-3D03-4026-B8D6-8D9590ED8897}" destId="{95EFF9D2-A686-4C3C-87CA-F44A9288B4A0}" srcOrd="1" destOrd="0" presId="urn:microsoft.com/office/officeart/2005/8/layout/radial5"/>
    <dgm:cxn modelId="{2F049222-589C-4F6C-89BA-0F0E704C8BBD}" srcId="{1BDCDFDA-C9E4-4B09-959D-627501F36377}" destId="{1335A11C-D1D7-40B8-9F0C-C0BC3451C515}" srcOrd="1" destOrd="0" parTransId="{C0F48E6E-16B0-44BD-ABEC-A3FEE076C95B}" sibTransId="{02AB9F89-3A18-4B1A-B939-9FC95F4CDF4D}"/>
    <dgm:cxn modelId="{7FDAEBCE-E21E-4613-9E1C-0D184430824E}" srcId="{1BDCDFDA-C9E4-4B09-959D-627501F36377}" destId="{C1A752D1-EDE2-4B7D-B695-F74F027B3F30}" srcOrd="2" destOrd="0" parTransId="{F26D9BCD-D9E7-47EB-9F2A-998266135C25}" sibTransId="{ED972CE7-DF6D-416D-ACA9-B5259773DCA4}"/>
    <dgm:cxn modelId="{78E4D2E4-D7F8-4A9F-A36B-1EA51D9EC0BC}" type="presOf" srcId="{C0F48E6E-16B0-44BD-ABEC-A3FEE076C95B}" destId="{0182B467-352D-4F2D-929C-7B25C413647F}" srcOrd="1" destOrd="0" presId="urn:microsoft.com/office/officeart/2005/8/layout/radial5"/>
    <dgm:cxn modelId="{132FA446-0932-44EB-AFD3-9A9828CE7E9F}" type="presOf" srcId="{AE73DCD9-03AD-49C8-B77D-6616E99274AC}" destId="{71603EC6-A439-4F0C-9BB1-3DCA14D5E300}" srcOrd="0" destOrd="0" presId="urn:microsoft.com/office/officeart/2005/8/layout/radial5"/>
    <dgm:cxn modelId="{6A3F294B-6BC0-4068-AE46-588E5FFA9022}" type="presOf" srcId="{D03B4DC9-8FE3-42C1-A469-6C6071F68F3F}" destId="{54B3A5A5-8AC7-4633-BCD6-DE1AC07F8977}" srcOrd="1" destOrd="0" presId="urn:microsoft.com/office/officeart/2005/8/layout/radial5"/>
    <dgm:cxn modelId="{6BF96A50-A147-4B31-BB87-7302147F8CE3}" type="presOf" srcId="{C1A752D1-EDE2-4B7D-B695-F74F027B3F30}" destId="{6EC0C2FB-801C-48C4-8CEE-522EA9678FCA}" srcOrd="0" destOrd="0" presId="urn:microsoft.com/office/officeart/2005/8/layout/radial5"/>
    <dgm:cxn modelId="{0F9DC035-0E85-4640-A18A-48D2D14662EC}" type="presOf" srcId="{028885E7-FBC6-4772-AD5C-D813DF771390}" destId="{2AFE063F-A942-4649-8862-915822168E22}" srcOrd="0" destOrd="0" presId="urn:microsoft.com/office/officeart/2005/8/layout/radial5"/>
    <dgm:cxn modelId="{1151AB01-0889-4211-A48E-4F59371AF7F6}" type="presOf" srcId="{8DA01A4D-E304-4803-B44E-D4980EC958C3}" destId="{A91CECC2-A8C3-45E8-8AB2-3F2A805A217E}" srcOrd="0" destOrd="0" presId="urn:microsoft.com/office/officeart/2005/8/layout/radial5"/>
    <dgm:cxn modelId="{5E9B7DC1-BAE9-4B4C-A8DA-CDA67B39FAF8}" type="presOf" srcId="{F26D9BCD-D9E7-47EB-9F2A-998266135C25}" destId="{19411EDC-60C3-47C3-A7C6-D2AC0DCE8541}" srcOrd="1" destOrd="0" presId="urn:microsoft.com/office/officeart/2005/8/layout/radial5"/>
    <dgm:cxn modelId="{4D4577BB-2B4D-4DAE-B8F5-18C5EF768E56}" type="presOf" srcId="{C0F48E6E-16B0-44BD-ABEC-A3FEE076C95B}" destId="{77A41523-C8BE-41FD-83F5-359E9486FC56}" srcOrd="0" destOrd="0" presId="urn:microsoft.com/office/officeart/2005/8/layout/radial5"/>
    <dgm:cxn modelId="{BC1C14DE-10B0-47A6-B512-EE06943C2C27}" type="presOf" srcId="{F26D9BCD-D9E7-47EB-9F2A-998266135C25}" destId="{494E71CB-7954-4B12-B5B5-FB19CC457782}" srcOrd="0" destOrd="0" presId="urn:microsoft.com/office/officeart/2005/8/layout/radial5"/>
    <dgm:cxn modelId="{C19DDD9D-5F77-4272-81D7-2E472BBAE1C0}" srcId="{8DA01A4D-E304-4803-B44E-D4980EC958C3}" destId="{1BDCDFDA-C9E4-4B09-959D-627501F36377}" srcOrd="0" destOrd="0" parTransId="{2598BE45-2929-4523-86F3-EC9921ABC562}" sibTransId="{1A1B6E9B-388F-4C71-961B-3E37569FDD33}"/>
    <dgm:cxn modelId="{57F95DA6-A2F9-4889-A07C-BB2FF91E454B}" type="presParOf" srcId="{A91CECC2-A8C3-45E8-8AB2-3F2A805A217E}" destId="{5CC25959-BE9A-4B29-9B09-63CF84912A1C}" srcOrd="0" destOrd="0" presId="urn:microsoft.com/office/officeart/2005/8/layout/radial5"/>
    <dgm:cxn modelId="{8B532546-048E-4418-B234-9E625ADF1F51}" type="presParOf" srcId="{A91CECC2-A8C3-45E8-8AB2-3F2A805A217E}" destId="{5C0D567B-FDF0-4BD0-8499-27E29EF6C494}" srcOrd="1" destOrd="0" presId="urn:microsoft.com/office/officeart/2005/8/layout/radial5"/>
    <dgm:cxn modelId="{2E59D46F-EFE0-412B-A5F6-ED8874E43971}" type="presParOf" srcId="{5C0D567B-FDF0-4BD0-8499-27E29EF6C494}" destId="{54B3A5A5-8AC7-4633-BCD6-DE1AC07F8977}" srcOrd="0" destOrd="0" presId="urn:microsoft.com/office/officeart/2005/8/layout/radial5"/>
    <dgm:cxn modelId="{28AB8A82-B677-4FAC-B4ED-5A53220C7176}" type="presParOf" srcId="{A91CECC2-A8C3-45E8-8AB2-3F2A805A217E}" destId="{2AFE063F-A942-4649-8862-915822168E22}" srcOrd="2" destOrd="0" presId="urn:microsoft.com/office/officeart/2005/8/layout/radial5"/>
    <dgm:cxn modelId="{28628B7E-A6D7-4DA2-8DE6-96FA4690EAA8}" type="presParOf" srcId="{A91CECC2-A8C3-45E8-8AB2-3F2A805A217E}" destId="{77A41523-C8BE-41FD-83F5-359E9486FC56}" srcOrd="3" destOrd="0" presId="urn:microsoft.com/office/officeart/2005/8/layout/radial5"/>
    <dgm:cxn modelId="{C44A110D-6DB8-4302-858E-5534CA602113}" type="presParOf" srcId="{77A41523-C8BE-41FD-83F5-359E9486FC56}" destId="{0182B467-352D-4F2D-929C-7B25C413647F}" srcOrd="0" destOrd="0" presId="urn:microsoft.com/office/officeart/2005/8/layout/radial5"/>
    <dgm:cxn modelId="{1D6DC86C-5E0D-42D3-A211-64466AB88E74}" type="presParOf" srcId="{A91CECC2-A8C3-45E8-8AB2-3F2A805A217E}" destId="{503785A9-C804-450C-83B8-2C134EDD96DB}" srcOrd="4" destOrd="0" presId="urn:microsoft.com/office/officeart/2005/8/layout/radial5"/>
    <dgm:cxn modelId="{402F4A38-4252-418E-9FD6-F60E21DB644F}" type="presParOf" srcId="{A91CECC2-A8C3-45E8-8AB2-3F2A805A217E}" destId="{494E71CB-7954-4B12-B5B5-FB19CC457782}" srcOrd="5" destOrd="0" presId="urn:microsoft.com/office/officeart/2005/8/layout/radial5"/>
    <dgm:cxn modelId="{99E95F13-DEC3-4A0A-BF77-F1EBA119561F}" type="presParOf" srcId="{494E71CB-7954-4B12-B5B5-FB19CC457782}" destId="{19411EDC-60C3-47C3-A7C6-D2AC0DCE8541}" srcOrd="0" destOrd="0" presId="urn:microsoft.com/office/officeart/2005/8/layout/radial5"/>
    <dgm:cxn modelId="{05AB1C63-AEDC-492E-9D79-AC3A65DDB10F}" type="presParOf" srcId="{A91CECC2-A8C3-45E8-8AB2-3F2A805A217E}" destId="{6EC0C2FB-801C-48C4-8CEE-522EA9678FCA}" srcOrd="6" destOrd="0" presId="urn:microsoft.com/office/officeart/2005/8/layout/radial5"/>
    <dgm:cxn modelId="{F9CFB861-706C-4C1F-B317-CBD7FC4D3D99}" type="presParOf" srcId="{A91CECC2-A8C3-45E8-8AB2-3F2A805A217E}" destId="{5DEFF090-9DA5-4031-B25F-9547D15FC0EC}" srcOrd="7" destOrd="0" presId="urn:microsoft.com/office/officeart/2005/8/layout/radial5"/>
    <dgm:cxn modelId="{DC97612E-4921-4AEE-84A9-41B2CA3C22F3}" type="presParOf" srcId="{5DEFF090-9DA5-4031-B25F-9547D15FC0EC}" destId="{95EFF9D2-A686-4C3C-87CA-F44A9288B4A0}" srcOrd="0" destOrd="0" presId="urn:microsoft.com/office/officeart/2005/8/layout/radial5"/>
    <dgm:cxn modelId="{B70E5EEF-AB49-4E4D-B9F4-937AA6DEE5FD}" type="presParOf" srcId="{A91CECC2-A8C3-45E8-8AB2-3F2A805A217E}" destId="{71603EC6-A439-4F0C-9BB1-3DCA14D5E300}" srcOrd="8" destOrd="0" presId="urn:microsoft.com/office/officeart/2005/8/layout/radial5"/>
  </dgm:cxnLst>
  <dgm:bg/>
  <dgm:whole/>
</dgm:dataModel>
</file>

<file path=ppt/diagrams/data2.xml><?xml version="1.0" encoding="utf-8"?>
<dgm:dataModel xmlns:dgm="http://schemas.openxmlformats.org/drawingml/2006/diagram" xmlns:a="http://schemas.openxmlformats.org/drawingml/2006/main">
  <dgm:ptLst>
    <dgm:pt modelId="{4780C1AB-F7F6-4C8E-9C66-14AAF1936B99}" type="doc">
      <dgm:prSet loTypeId="urn:microsoft.com/office/officeart/2005/8/layout/funnel1" loCatId="relationship" qsTypeId="urn:microsoft.com/office/officeart/2005/8/quickstyle/simple1#2" qsCatId="simple" csTypeId="urn:microsoft.com/office/officeart/2005/8/colors/accent1_2#1" csCatId="accent1" phldr="1"/>
      <dgm:spPr/>
      <dgm:t>
        <a:bodyPr/>
        <a:lstStyle/>
        <a:p>
          <a:endParaRPr lang="en-US"/>
        </a:p>
      </dgm:t>
    </dgm:pt>
    <dgm:pt modelId="{74547E1E-7272-4FD1-8C08-5E24587F44F2}">
      <dgm:prSet phldrT="[Text]"/>
      <dgm:spPr/>
      <dgm:t>
        <a:bodyPr/>
        <a:lstStyle/>
        <a:p>
          <a:r>
            <a:rPr lang="en-US" dirty="0" smtClean="0"/>
            <a:t>Fisheries</a:t>
          </a:r>
          <a:endParaRPr lang="en-US" dirty="0"/>
        </a:p>
      </dgm:t>
    </dgm:pt>
    <dgm:pt modelId="{BF9C2BA8-0845-4B07-A47F-B43D5DBDFE63}" type="parTrans" cxnId="{2055CF1D-A175-42E5-AF12-326AFAC2E20D}">
      <dgm:prSet/>
      <dgm:spPr/>
      <dgm:t>
        <a:bodyPr/>
        <a:lstStyle/>
        <a:p>
          <a:endParaRPr lang="en-US"/>
        </a:p>
      </dgm:t>
    </dgm:pt>
    <dgm:pt modelId="{2AE5ED59-423E-41E2-9A23-96EE04A1640A}" type="sibTrans" cxnId="{2055CF1D-A175-42E5-AF12-326AFAC2E20D}">
      <dgm:prSet/>
      <dgm:spPr/>
      <dgm:t>
        <a:bodyPr/>
        <a:lstStyle/>
        <a:p>
          <a:endParaRPr lang="en-US"/>
        </a:p>
      </dgm:t>
    </dgm:pt>
    <dgm:pt modelId="{A81E1073-F731-42D8-9C08-5A71C264A5C2}">
      <dgm:prSet phldrT="[Text]"/>
      <dgm:spPr/>
      <dgm:t>
        <a:bodyPr/>
        <a:lstStyle/>
        <a:p>
          <a:r>
            <a:rPr lang="en-US" dirty="0" smtClean="0"/>
            <a:t>Tourism &amp; Recreation</a:t>
          </a:r>
          <a:endParaRPr lang="en-US" dirty="0"/>
        </a:p>
      </dgm:t>
    </dgm:pt>
    <dgm:pt modelId="{50F1718A-E7EE-4C28-98B0-493943EFA9FA}" type="parTrans" cxnId="{B7C3C845-849E-4160-92CD-CF0B8191BCE5}">
      <dgm:prSet/>
      <dgm:spPr/>
      <dgm:t>
        <a:bodyPr/>
        <a:lstStyle/>
        <a:p>
          <a:endParaRPr lang="en-US"/>
        </a:p>
      </dgm:t>
    </dgm:pt>
    <dgm:pt modelId="{BC2A4DB5-A379-4621-B17F-08CFA675BFFD}" type="sibTrans" cxnId="{B7C3C845-849E-4160-92CD-CF0B8191BCE5}">
      <dgm:prSet/>
      <dgm:spPr/>
      <dgm:t>
        <a:bodyPr/>
        <a:lstStyle/>
        <a:p>
          <a:endParaRPr lang="en-US"/>
        </a:p>
      </dgm:t>
    </dgm:pt>
    <dgm:pt modelId="{8E3BD8B4-7469-42C1-BAB6-2DD2E89B9F62}">
      <dgm:prSet phldrT="[Text]"/>
      <dgm:spPr/>
      <dgm:t>
        <a:bodyPr/>
        <a:lstStyle/>
        <a:p>
          <a:r>
            <a:rPr lang="en-US" dirty="0" smtClean="0"/>
            <a:t>Shoreline Protection</a:t>
          </a:r>
          <a:endParaRPr lang="en-US" dirty="0"/>
        </a:p>
      </dgm:t>
    </dgm:pt>
    <dgm:pt modelId="{A200DCEE-90C9-4827-96D4-B8AB9D72C394}" type="parTrans" cxnId="{C6F8D455-1A78-429E-8641-A4F380714690}">
      <dgm:prSet/>
      <dgm:spPr/>
      <dgm:t>
        <a:bodyPr/>
        <a:lstStyle/>
        <a:p>
          <a:endParaRPr lang="en-US"/>
        </a:p>
      </dgm:t>
    </dgm:pt>
    <dgm:pt modelId="{8B1EBD35-8EB8-4145-9A77-862DB440D3E5}" type="sibTrans" cxnId="{C6F8D455-1A78-429E-8641-A4F380714690}">
      <dgm:prSet/>
      <dgm:spPr/>
      <dgm:t>
        <a:bodyPr/>
        <a:lstStyle/>
        <a:p>
          <a:endParaRPr lang="en-US"/>
        </a:p>
      </dgm:t>
    </dgm:pt>
    <dgm:pt modelId="{CD79A523-9BA2-4EC2-8194-5C5900B8BC20}">
      <dgm:prSet phldrT="[Text]" custT="1"/>
      <dgm:spPr/>
      <dgm:t>
        <a:bodyPr/>
        <a:lstStyle/>
        <a:p>
          <a:r>
            <a:rPr lang="en-US" sz="2400" b="1" dirty="0" smtClean="0"/>
            <a:t>Economic Valuation of </a:t>
          </a:r>
          <a:r>
            <a:rPr lang="en-US" sz="2400" b="1" u="sng" dirty="0" smtClean="0"/>
            <a:t>Coral Reefs</a:t>
          </a:r>
          <a:endParaRPr lang="en-US" sz="2400" b="1" u="sng" dirty="0"/>
        </a:p>
      </dgm:t>
    </dgm:pt>
    <dgm:pt modelId="{5A9FF0F0-9702-4CF7-8ED7-5436CD621538}" type="parTrans" cxnId="{62E9AEB9-06FC-4143-BBF7-CB2A2EA5953B}">
      <dgm:prSet/>
      <dgm:spPr/>
      <dgm:t>
        <a:bodyPr/>
        <a:lstStyle/>
        <a:p>
          <a:endParaRPr lang="en-US"/>
        </a:p>
      </dgm:t>
    </dgm:pt>
    <dgm:pt modelId="{6BEDB68C-D59D-4036-ACBC-AC58A334AFC7}" type="sibTrans" cxnId="{62E9AEB9-06FC-4143-BBF7-CB2A2EA5953B}">
      <dgm:prSet/>
      <dgm:spPr/>
      <dgm:t>
        <a:bodyPr/>
        <a:lstStyle/>
        <a:p>
          <a:endParaRPr lang="en-US"/>
        </a:p>
      </dgm:t>
    </dgm:pt>
    <dgm:pt modelId="{0ED85D39-257C-4B06-8ACD-4E6A28E5F2A5}" type="pres">
      <dgm:prSet presAssocID="{4780C1AB-F7F6-4C8E-9C66-14AAF1936B99}" presName="Name0" presStyleCnt="0">
        <dgm:presLayoutVars>
          <dgm:chMax val="4"/>
          <dgm:resizeHandles val="exact"/>
        </dgm:presLayoutVars>
      </dgm:prSet>
      <dgm:spPr/>
      <dgm:t>
        <a:bodyPr/>
        <a:lstStyle/>
        <a:p>
          <a:endParaRPr lang="en-US"/>
        </a:p>
      </dgm:t>
    </dgm:pt>
    <dgm:pt modelId="{73797378-F284-4735-BD9A-D9221D63818D}" type="pres">
      <dgm:prSet presAssocID="{4780C1AB-F7F6-4C8E-9C66-14AAF1936B99}" presName="ellipse" presStyleLbl="trBgShp" presStyleIdx="0" presStyleCnt="1" custLinFactNeighborY="14189"/>
      <dgm:spPr/>
    </dgm:pt>
    <dgm:pt modelId="{DFB8857C-B426-4A0F-8A1E-3FA60FCAE760}" type="pres">
      <dgm:prSet presAssocID="{4780C1AB-F7F6-4C8E-9C66-14AAF1936B99}" presName="arrow1" presStyleLbl="fgShp" presStyleIdx="0" presStyleCnt="1" custLinFactNeighborY="40491"/>
      <dgm:spPr/>
    </dgm:pt>
    <dgm:pt modelId="{F2D4C21B-6448-463B-82F2-22406AA40EFC}" type="pres">
      <dgm:prSet presAssocID="{4780C1AB-F7F6-4C8E-9C66-14AAF1936B99}" presName="rectangle" presStyleLbl="revTx" presStyleIdx="0" presStyleCnt="1" custLinFactNeighborX="1065" custLinFactNeighborY="75767">
        <dgm:presLayoutVars>
          <dgm:bulletEnabled val="1"/>
        </dgm:presLayoutVars>
      </dgm:prSet>
      <dgm:spPr/>
      <dgm:t>
        <a:bodyPr/>
        <a:lstStyle/>
        <a:p>
          <a:endParaRPr lang="en-US"/>
        </a:p>
      </dgm:t>
    </dgm:pt>
    <dgm:pt modelId="{4E3D86D0-E941-4F02-888D-599FAEFDF538}" type="pres">
      <dgm:prSet presAssocID="{A81E1073-F731-42D8-9C08-5A71C264A5C2}" presName="item1" presStyleLbl="node1" presStyleIdx="0" presStyleCnt="3">
        <dgm:presLayoutVars>
          <dgm:bulletEnabled val="1"/>
        </dgm:presLayoutVars>
      </dgm:prSet>
      <dgm:spPr/>
      <dgm:t>
        <a:bodyPr/>
        <a:lstStyle/>
        <a:p>
          <a:endParaRPr lang="en-US"/>
        </a:p>
      </dgm:t>
    </dgm:pt>
    <dgm:pt modelId="{441C82FC-7788-4AF5-BAD6-8B3F5EE0E2D0}" type="pres">
      <dgm:prSet presAssocID="{8E3BD8B4-7469-42C1-BAB6-2DD2E89B9F62}" presName="item2" presStyleLbl="node1" presStyleIdx="1" presStyleCnt="3" custLinFactNeighborX="-18249" custLinFactNeighborY="14627">
        <dgm:presLayoutVars>
          <dgm:bulletEnabled val="1"/>
        </dgm:presLayoutVars>
      </dgm:prSet>
      <dgm:spPr/>
      <dgm:t>
        <a:bodyPr/>
        <a:lstStyle/>
        <a:p>
          <a:endParaRPr lang="en-US"/>
        </a:p>
      </dgm:t>
    </dgm:pt>
    <dgm:pt modelId="{9E7EF403-E79D-48F3-B02F-5A6E6953484F}" type="pres">
      <dgm:prSet presAssocID="{CD79A523-9BA2-4EC2-8194-5C5900B8BC20}" presName="item3" presStyleLbl="node1" presStyleIdx="2" presStyleCnt="3" custScaleX="103078" custLinFactNeighborX="52800" custLinFactNeighborY="38804">
        <dgm:presLayoutVars>
          <dgm:bulletEnabled val="1"/>
        </dgm:presLayoutVars>
      </dgm:prSet>
      <dgm:spPr/>
      <dgm:t>
        <a:bodyPr/>
        <a:lstStyle/>
        <a:p>
          <a:endParaRPr lang="en-US"/>
        </a:p>
      </dgm:t>
    </dgm:pt>
    <dgm:pt modelId="{054D36BE-A20F-4B2E-AC42-8CF19A9615C7}" type="pres">
      <dgm:prSet presAssocID="{4780C1AB-F7F6-4C8E-9C66-14AAF1936B99}" presName="funnel" presStyleLbl="trAlignAcc1" presStyleIdx="0" presStyleCnt="1" custLinFactNeighborX="600" custLinFactNeighborY="15312"/>
      <dgm:spPr/>
    </dgm:pt>
  </dgm:ptLst>
  <dgm:cxnLst>
    <dgm:cxn modelId="{2055CF1D-A175-42E5-AF12-326AFAC2E20D}" srcId="{4780C1AB-F7F6-4C8E-9C66-14AAF1936B99}" destId="{74547E1E-7272-4FD1-8C08-5E24587F44F2}" srcOrd="0" destOrd="0" parTransId="{BF9C2BA8-0845-4B07-A47F-B43D5DBDFE63}" sibTransId="{2AE5ED59-423E-41E2-9A23-96EE04A1640A}"/>
    <dgm:cxn modelId="{0F3D6355-4650-4DC3-8FFA-BF3FD7971302}" type="presOf" srcId="{74547E1E-7272-4FD1-8C08-5E24587F44F2}" destId="{9E7EF403-E79D-48F3-B02F-5A6E6953484F}" srcOrd="0" destOrd="0" presId="urn:microsoft.com/office/officeart/2005/8/layout/funnel1"/>
    <dgm:cxn modelId="{B7C3C845-849E-4160-92CD-CF0B8191BCE5}" srcId="{4780C1AB-F7F6-4C8E-9C66-14AAF1936B99}" destId="{A81E1073-F731-42D8-9C08-5A71C264A5C2}" srcOrd="1" destOrd="0" parTransId="{50F1718A-E7EE-4C28-98B0-493943EFA9FA}" sibTransId="{BC2A4DB5-A379-4621-B17F-08CFA675BFFD}"/>
    <dgm:cxn modelId="{50CE8DEE-ED18-4685-82C7-C363B8F5805E}" type="presOf" srcId="{CD79A523-9BA2-4EC2-8194-5C5900B8BC20}" destId="{F2D4C21B-6448-463B-82F2-22406AA40EFC}" srcOrd="0" destOrd="0" presId="urn:microsoft.com/office/officeart/2005/8/layout/funnel1"/>
    <dgm:cxn modelId="{FD481115-56E4-4475-A398-DF79B1CDCAB4}" type="presOf" srcId="{A81E1073-F731-42D8-9C08-5A71C264A5C2}" destId="{441C82FC-7788-4AF5-BAD6-8B3F5EE0E2D0}" srcOrd="0" destOrd="0" presId="urn:microsoft.com/office/officeart/2005/8/layout/funnel1"/>
    <dgm:cxn modelId="{E14822FD-7E6D-437A-B0F6-D25CB4A848D5}" type="presOf" srcId="{8E3BD8B4-7469-42C1-BAB6-2DD2E89B9F62}" destId="{4E3D86D0-E941-4F02-888D-599FAEFDF538}" srcOrd="0" destOrd="0" presId="urn:microsoft.com/office/officeart/2005/8/layout/funnel1"/>
    <dgm:cxn modelId="{C6F8D455-1A78-429E-8641-A4F380714690}" srcId="{4780C1AB-F7F6-4C8E-9C66-14AAF1936B99}" destId="{8E3BD8B4-7469-42C1-BAB6-2DD2E89B9F62}" srcOrd="2" destOrd="0" parTransId="{A200DCEE-90C9-4827-96D4-B8AB9D72C394}" sibTransId="{8B1EBD35-8EB8-4145-9A77-862DB440D3E5}"/>
    <dgm:cxn modelId="{0B6D77E2-C38D-4310-ACF3-A26E9F582B1B}" type="presOf" srcId="{4780C1AB-F7F6-4C8E-9C66-14AAF1936B99}" destId="{0ED85D39-257C-4B06-8ACD-4E6A28E5F2A5}" srcOrd="0" destOrd="0" presId="urn:microsoft.com/office/officeart/2005/8/layout/funnel1"/>
    <dgm:cxn modelId="{62E9AEB9-06FC-4143-BBF7-CB2A2EA5953B}" srcId="{4780C1AB-F7F6-4C8E-9C66-14AAF1936B99}" destId="{CD79A523-9BA2-4EC2-8194-5C5900B8BC20}" srcOrd="3" destOrd="0" parTransId="{5A9FF0F0-9702-4CF7-8ED7-5436CD621538}" sibTransId="{6BEDB68C-D59D-4036-ACBC-AC58A334AFC7}"/>
    <dgm:cxn modelId="{3ACED579-123C-4237-900D-B078F8A2121C}" type="presParOf" srcId="{0ED85D39-257C-4B06-8ACD-4E6A28E5F2A5}" destId="{73797378-F284-4735-BD9A-D9221D63818D}" srcOrd="0" destOrd="0" presId="urn:microsoft.com/office/officeart/2005/8/layout/funnel1"/>
    <dgm:cxn modelId="{CDD59992-8228-4281-8B0F-C8A6313FE6D4}" type="presParOf" srcId="{0ED85D39-257C-4B06-8ACD-4E6A28E5F2A5}" destId="{DFB8857C-B426-4A0F-8A1E-3FA60FCAE760}" srcOrd="1" destOrd="0" presId="urn:microsoft.com/office/officeart/2005/8/layout/funnel1"/>
    <dgm:cxn modelId="{FB41C5B9-3FBF-4B5B-842E-BABA711CE4C7}" type="presParOf" srcId="{0ED85D39-257C-4B06-8ACD-4E6A28E5F2A5}" destId="{F2D4C21B-6448-463B-82F2-22406AA40EFC}" srcOrd="2" destOrd="0" presId="urn:microsoft.com/office/officeart/2005/8/layout/funnel1"/>
    <dgm:cxn modelId="{088A6699-6B97-4124-A267-1EBB5BEA359A}" type="presParOf" srcId="{0ED85D39-257C-4B06-8ACD-4E6A28E5F2A5}" destId="{4E3D86D0-E941-4F02-888D-599FAEFDF538}" srcOrd="3" destOrd="0" presId="urn:microsoft.com/office/officeart/2005/8/layout/funnel1"/>
    <dgm:cxn modelId="{CCB404A9-EA4C-4EF9-B7C1-1AB0494B65AE}" type="presParOf" srcId="{0ED85D39-257C-4B06-8ACD-4E6A28E5F2A5}" destId="{441C82FC-7788-4AF5-BAD6-8B3F5EE0E2D0}" srcOrd="4" destOrd="0" presId="urn:microsoft.com/office/officeart/2005/8/layout/funnel1"/>
    <dgm:cxn modelId="{E952D6A0-8BEB-49D4-B197-374CD20E82B3}" type="presParOf" srcId="{0ED85D39-257C-4B06-8ACD-4E6A28E5F2A5}" destId="{9E7EF403-E79D-48F3-B02F-5A6E6953484F}" srcOrd="5" destOrd="0" presId="urn:microsoft.com/office/officeart/2005/8/layout/funnel1"/>
    <dgm:cxn modelId="{B35FF4B7-04FD-40DA-99AC-65145EB76487}" type="presParOf" srcId="{0ED85D39-257C-4B06-8ACD-4E6A28E5F2A5}" destId="{054D36BE-A20F-4B2E-AC42-8CF19A9615C7}" srcOrd="6" destOrd="0" presId="urn:microsoft.com/office/officeart/2005/8/layout/funnel1"/>
  </dgm:cxnLst>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6F67887-65E4-4A73-9902-34BAADA6E8A2}" type="datetimeFigureOut">
              <a:rPr lang="en-US"/>
              <a:pPr>
                <a:defRPr/>
              </a:pPr>
              <a:t>4/26/2009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9DA3C3B-0BAA-4671-8AEA-1ED09635EC6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What is Economic Valuation?</a:t>
            </a:r>
          </a:p>
          <a:p>
            <a:pPr marL="0" lvl="1">
              <a:spcBef>
                <a:spcPct val="0"/>
              </a:spcBef>
            </a:pPr>
            <a:r>
              <a:rPr lang="en-US" smtClean="0"/>
              <a:t>A means to estimate the value generated by a particular ecosystem service towards the local economy.</a:t>
            </a:r>
          </a:p>
          <a:p>
            <a:pPr marL="0" lvl="1">
              <a:spcBef>
                <a:spcPct val="0"/>
              </a:spcBef>
            </a:pPr>
            <a:endParaRPr lang="en-US" smtClean="0"/>
          </a:p>
          <a:p>
            <a:pPr marL="0" lvl="1">
              <a:spcBef>
                <a:spcPct val="0"/>
              </a:spcBef>
            </a:pPr>
            <a:r>
              <a:rPr lang="en-US" smtClean="0"/>
              <a:t>How is it calculated?</a:t>
            </a:r>
          </a:p>
          <a:p>
            <a:pPr marL="0" lvl="1">
              <a:spcBef>
                <a:spcPct val="0"/>
              </a:spcBef>
            </a:pPr>
            <a:r>
              <a:rPr lang="en-US" smtClean="0"/>
              <a:t>Different methodologies use different approaches. As you will see here, one is GIS based (Value Transfer), the other strictly financial based. </a:t>
            </a:r>
          </a:p>
          <a:p>
            <a:pPr marL="0" lvl="1">
              <a:spcBef>
                <a:spcPct val="0"/>
              </a:spcBef>
            </a:pPr>
            <a:endParaRPr lang="en-US" smtClean="0"/>
          </a:p>
          <a:p>
            <a:pPr marL="0" lvl="1">
              <a:spcBef>
                <a:spcPct val="0"/>
              </a:spcBef>
            </a:pPr>
            <a:r>
              <a:rPr lang="en-US" smtClean="0"/>
              <a:t>What Purpose does it serve?</a:t>
            </a:r>
          </a:p>
          <a:p>
            <a:pPr marL="0" lvl="1">
              <a:spcBef>
                <a:spcPct val="0"/>
              </a:spcBef>
            </a:pPr>
            <a:r>
              <a:rPr lang="en-US" smtClean="0"/>
              <a:t>Provides us a means to incorporate environmental considerations into legal, financial and policy considerations.</a:t>
            </a:r>
          </a:p>
          <a:p>
            <a:pPr marL="0" lvl="1">
              <a:spcBef>
                <a:spcPct val="0"/>
              </a:spcBef>
            </a:pPr>
            <a:endParaRPr lang="en-US" smtClean="0"/>
          </a:p>
          <a:p>
            <a:pPr>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87F904-7A0C-4A0C-B959-C67661408A65}" type="slidenum">
              <a:rPr lang="en-US"/>
              <a:pPr fontAlgn="base">
                <a:spcBef>
                  <a:spcPct val="0"/>
                </a:spcBef>
                <a:spcAft>
                  <a:spcPct val="0"/>
                </a:spcAft>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A97930-BC5D-4635-9914-B65365D7335C}" type="slidenum">
              <a:rPr lang="en-US"/>
              <a:pPr fontAlgn="base">
                <a:spcBef>
                  <a:spcPct val="0"/>
                </a:spcBef>
                <a:spcAft>
                  <a:spcPct val="0"/>
                </a:spcAft>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Numbers consolidated from Tourism Valuation spreadshee/sub-categories eliminated to preserve space.</a:t>
            </a:r>
          </a:p>
        </p:txBody>
      </p:sp>
      <p:sp>
        <p:nvSpPr>
          <p:cNvPr id="512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08DF5D-11D9-424A-A975-EFF298806192}" type="slidenum">
              <a:rPr lang="en-US"/>
              <a:pPr fontAlgn="base">
                <a:spcBef>
                  <a:spcPct val="0"/>
                </a:spcBef>
                <a:spcAft>
                  <a:spcPct val="0"/>
                </a:spcAft>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Marine Parks – Demonstrate $0 as none of the conventional methods of cost recovery (included within the tool) are implemented by the Park.  Important to note that the Marine Park Trust (Park Manager since inception) has had to cover overhead expenses through project activities.</a:t>
            </a:r>
          </a:p>
          <a:p>
            <a:pPr>
              <a:spcBef>
                <a:spcPct val="0"/>
              </a:spcBef>
            </a:pPr>
            <a:r>
              <a:rPr lang="en-US" smtClean="0"/>
              <a:t>Notable inputs (for which there is no place to include within the tool) include intermittent Beach Fee subsidies remitted by the national body (National Environmental Protection Agency), approximately US$7,000 once every other, or third year; Management Fee (infrequent; two or three years since park inception, ave of US$50,000/yr), and; Interest payments from the National Park Trust Fund (again, infrequent and usually to the tune of JA$ 2- 3 million; US$25,000 - $35,000).</a:t>
            </a:r>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F624D7-83AB-47F4-AB51-BE19FF7AEA95}" type="slidenum">
              <a:rPr lang="en-US"/>
              <a:pPr fontAlgn="base">
                <a:spcBef>
                  <a:spcPct val="0"/>
                </a:spcBef>
                <a:spcAft>
                  <a:spcPct val="0"/>
                </a:spcAft>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There is no commercial fishery in Montego Bay.  As such, total contribution has been calculated at $0. </a:t>
            </a:r>
          </a:p>
          <a:p>
            <a:pPr>
              <a:spcBef>
                <a:spcPct val="0"/>
              </a:spcBef>
            </a:pPr>
            <a:r>
              <a:rPr lang="en-US" smtClean="0"/>
              <a:t>WRI spreadsheet requires entries so as not to produce division by zero results.  To overcome obstacle, ones (1) were entered in each line item and then physically manipulated in exported spreadsheet.</a:t>
            </a:r>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F948DA5-53E3-4E95-B71B-C201E9ED4164}" type="slidenum">
              <a:rPr lang="en-US"/>
              <a:pPr fontAlgn="base">
                <a:spcBef>
                  <a:spcPct val="0"/>
                </a:spcBef>
                <a:spcAft>
                  <a:spcPct val="0"/>
                </a:spcAft>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US" dirty="0" smtClean="0"/>
              <a:t>Important:</a:t>
            </a:r>
          </a:p>
          <a:p>
            <a:pPr fontAlgn="auto">
              <a:spcBef>
                <a:spcPts val="0"/>
              </a:spcBef>
              <a:spcAft>
                <a:spcPts val="0"/>
              </a:spcAft>
              <a:defRPr/>
            </a:pPr>
            <a:r>
              <a:rPr lang="en-US" dirty="0" smtClean="0"/>
              <a:t>World Bank Methodology serves as our benchmark – 4 year study benefited from NRM specialists, economists and social scientists.</a:t>
            </a:r>
          </a:p>
          <a:p>
            <a:pPr fontAlgn="auto">
              <a:spcBef>
                <a:spcPts val="0"/>
              </a:spcBef>
              <a:spcAft>
                <a:spcPts val="0"/>
              </a:spcAft>
              <a:defRPr/>
            </a:pPr>
            <a:endParaRPr lang="en-US" dirty="0" smtClean="0"/>
          </a:p>
          <a:p>
            <a:pPr fontAlgn="auto">
              <a:spcBef>
                <a:spcPts val="0"/>
              </a:spcBef>
              <a:spcAft>
                <a:spcPts val="0"/>
              </a:spcAft>
              <a:defRPr/>
            </a:pPr>
            <a:r>
              <a:rPr lang="en-US" dirty="0" smtClean="0"/>
              <a:t>WRI and WB methodologies specifically calculated economic value of Coral Reefs, whereas Value Transfer methodology calculated all habitats within the marine park.</a:t>
            </a:r>
          </a:p>
          <a:p>
            <a:pPr fontAlgn="auto">
              <a:spcBef>
                <a:spcPts val="0"/>
              </a:spcBef>
              <a:spcAft>
                <a:spcPts val="0"/>
              </a:spcAft>
              <a:defRPr/>
            </a:pPr>
            <a:r>
              <a:rPr lang="en-US" dirty="0" smtClean="0"/>
              <a:t>Discrepancy between contributions most readily explained as follows:</a:t>
            </a:r>
          </a:p>
          <a:p>
            <a:pPr fontAlgn="auto">
              <a:spcBef>
                <a:spcPts val="0"/>
              </a:spcBef>
              <a:spcAft>
                <a:spcPts val="0"/>
              </a:spcAft>
              <a:defRPr/>
            </a:pPr>
            <a:endParaRPr lang="en-US" dirty="0" smtClean="0"/>
          </a:p>
          <a:p>
            <a:pPr marL="228600" indent="-228600" fontAlgn="auto">
              <a:spcBef>
                <a:spcPts val="0"/>
              </a:spcBef>
              <a:spcAft>
                <a:spcPts val="0"/>
              </a:spcAft>
              <a:buFont typeface="+mj-lt"/>
              <a:buAutoNum type="arabicPeriod"/>
              <a:defRPr/>
            </a:pPr>
            <a:r>
              <a:rPr lang="en-US" dirty="0" smtClean="0"/>
              <a:t>WRI Methodology:</a:t>
            </a:r>
          </a:p>
          <a:p>
            <a:pPr marL="685800" lvl="1" indent="-228600" fontAlgn="auto">
              <a:spcBef>
                <a:spcPts val="0"/>
              </a:spcBef>
              <a:spcAft>
                <a:spcPts val="0"/>
              </a:spcAft>
              <a:buFont typeface="+mj-lt"/>
              <a:buAutoNum type="arabicPeriod"/>
              <a:defRPr/>
            </a:pPr>
            <a:r>
              <a:rPr lang="en-US" dirty="0" smtClean="0"/>
              <a:t>Excluded cruise ship passengers</a:t>
            </a:r>
          </a:p>
          <a:p>
            <a:pPr marL="685800" lvl="1" indent="-228600" fontAlgn="auto">
              <a:spcBef>
                <a:spcPts val="0"/>
              </a:spcBef>
              <a:spcAft>
                <a:spcPts val="0"/>
              </a:spcAft>
              <a:buFont typeface="+mj-lt"/>
              <a:buAutoNum type="arabicPeriod"/>
              <a:defRPr/>
            </a:pPr>
            <a:r>
              <a:rPr lang="en-US" dirty="0" smtClean="0"/>
              <a:t>Third Tool (Coastal Protection) – Not yet available</a:t>
            </a:r>
          </a:p>
          <a:p>
            <a:pPr marL="228600" indent="-228600" fontAlgn="auto">
              <a:spcBef>
                <a:spcPts val="0"/>
              </a:spcBef>
              <a:spcAft>
                <a:spcPts val="0"/>
              </a:spcAft>
              <a:buFont typeface="+mj-lt"/>
              <a:buAutoNum type="arabicPeriod"/>
              <a:defRPr/>
            </a:pPr>
            <a:r>
              <a:rPr lang="en-US" dirty="0" smtClean="0"/>
              <a:t>Value Transfer:</a:t>
            </a:r>
          </a:p>
          <a:p>
            <a:pPr marL="685800" lvl="1" indent="-228600" fontAlgn="auto">
              <a:spcBef>
                <a:spcPts val="0"/>
              </a:spcBef>
              <a:spcAft>
                <a:spcPts val="0"/>
              </a:spcAft>
              <a:buFont typeface="+mj-lt"/>
              <a:buAutoNum type="arabicPeriod"/>
              <a:defRPr/>
            </a:pPr>
            <a:r>
              <a:rPr lang="en-US" dirty="0" smtClean="0"/>
              <a:t>Figure is low, most likely due to multipliers/coefficients being incorrect.  Area calculations had a high degree of accuracy based on 2001 Sat image and should therefore be much closer to, if not higher than World Bank results.</a:t>
            </a:r>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807DF94-1A7E-42E3-9536-F2373DCAEEDC}" type="slidenum">
              <a:rPr lang="en-US"/>
              <a:pPr fontAlgn="base">
                <a:spcBef>
                  <a:spcPct val="0"/>
                </a:spcBef>
                <a:spcAft>
                  <a:spcPct val="0"/>
                </a:spcAft>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82CB13-D14D-4C5F-91E3-60A685D8BAB4}" type="slidenum">
              <a:rPr lang="en-US"/>
              <a:pPr fontAlgn="base">
                <a:spcBef>
                  <a:spcPct val="0"/>
                </a:spcBef>
                <a:spcAft>
                  <a:spcPct val="0"/>
                </a:spcAft>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7F6B26-DAAC-4AAC-9831-151F759C1170}" type="slidenum">
              <a:rPr lang="en-US"/>
              <a:pPr fontAlgn="base">
                <a:spcBef>
                  <a:spcPct val="0"/>
                </a:spcBef>
                <a:spcAft>
                  <a:spcPct val="0"/>
                </a:spcAft>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3908C8-2C86-45B0-A956-956A3E8AB3F2}" type="slidenum">
              <a:rPr lang="en-US"/>
              <a:pPr fontAlgn="base">
                <a:spcBef>
                  <a:spcPct val="0"/>
                </a:spcBef>
                <a:spcAft>
                  <a:spcPct val="0"/>
                </a:spcAft>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Habitats for which we did not have multiplier coefficients: grass/shrubland and seagrass beds.  Both habitats exist in notable amounts and should also be incorporated in future valuations.</a:t>
            </a:r>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A25745-C08E-4958-92B3-3BAA27C180EB}" type="slidenum">
              <a:rPr lang="en-US"/>
              <a:pPr fontAlgn="base">
                <a:spcBef>
                  <a:spcPct val="0"/>
                </a:spcBef>
                <a:spcAft>
                  <a:spcPct val="0"/>
                </a:spcAft>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Despite abundance of Mangroves (25% of the total calculated area of Coral Reefs), they represent only a fraction of the $ value of corals, due to the lower multiplier value.</a:t>
            </a:r>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8C9A305-069F-4A33-8FA0-4CD4E420B638}" type="slidenum">
              <a:rPr lang="en-US"/>
              <a:pPr fontAlgn="base">
                <a:spcBef>
                  <a:spcPct val="0"/>
                </a:spcBef>
                <a:spcAft>
                  <a:spcPct val="0"/>
                </a:spcAft>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Discussion</a:t>
            </a:r>
          </a:p>
          <a:p>
            <a:pPr>
              <a:spcBef>
                <a:spcPct val="0"/>
              </a:spcBef>
            </a:pPr>
            <a:r>
              <a:rPr lang="en-US" smtClean="0"/>
              <a:t>Higher values for beaches?</a:t>
            </a:r>
          </a:p>
          <a:p>
            <a:pPr>
              <a:spcBef>
                <a:spcPct val="0"/>
              </a:spcBef>
            </a:pPr>
            <a:r>
              <a:rPr lang="en-US" smtClean="0"/>
              <a:t>Urban &amp; Disturbed Beaches - Buffer zone value?  Currently set at $0/hectare/yr</a:t>
            </a:r>
          </a:p>
          <a:p>
            <a:pPr>
              <a:spcBef>
                <a:spcPct val="0"/>
              </a:spcBef>
            </a:pPr>
            <a:endParaRPr lang="en-US"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798C84-4A20-447B-8897-F7FEE8A4C6D4}" type="slidenum">
              <a:rPr lang="en-US"/>
              <a:pPr fontAlgn="base">
                <a:spcBef>
                  <a:spcPct val="0"/>
                </a:spcBef>
                <a:spcAft>
                  <a:spcPct val="0"/>
                </a:spcAft>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9DA3C3B-0BAA-4671-8AEA-1ED09635EC6E}" type="slidenum">
              <a:rPr lang="en-US" smtClean="0"/>
              <a:pPr>
                <a:defRPr/>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World Resources Institute has developed a comprehensive methodology for calculating the economic value of Coral Reefs against three primary indices: Tourism and Recreation; Fisheries production; and Shoreline Protection.</a:t>
            </a:r>
          </a:p>
          <a:p>
            <a:pPr>
              <a:spcBef>
                <a:spcPct val="0"/>
              </a:spcBef>
            </a:pPr>
            <a:endParaRPr lang="en-US" smtClean="0"/>
          </a:p>
          <a:p>
            <a:pPr>
              <a:spcBef>
                <a:spcPct val="0"/>
              </a:spcBef>
            </a:pPr>
            <a:r>
              <a:rPr lang="en-US" smtClean="0"/>
              <a:t>As suggested by the title: “Economic Valuation of Coral Reefs”, this methodology focuses primarily on the role played by Coral Reefs.  In contrast to the previous methodology, which focused on a range of habitats within the coastal zone, WRI drills down into sectoral benefits of the Coral Reefs.</a:t>
            </a:r>
          </a:p>
          <a:p>
            <a:pPr>
              <a:spcBef>
                <a:spcPct val="0"/>
              </a:spcBef>
            </a:pPr>
            <a:endParaRPr lang="en-US" smtClean="0"/>
          </a:p>
          <a:p>
            <a:pPr>
              <a:spcBef>
                <a:spcPct val="0"/>
              </a:spcBef>
            </a:pPr>
            <a:r>
              <a:rPr lang="en-US" smtClean="0"/>
              <a:t>A second substantial difference between the two approaches is the level of formal data required.  This will become more apparent as we move forward through the WRI methodology.</a:t>
            </a:r>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882750-D61B-43AF-82D5-FB1DFB92A1BB}" type="slidenum">
              <a:rPr lang="en-US"/>
              <a:pPr fontAlgn="base">
                <a:spcBef>
                  <a:spcPct val="0"/>
                </a:spcBef>
                <a:spcAft>
                  <a:spcPct val="0"/>
                </a:spcAft>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fld id="{166C58BA-B70C-48B3-BBE1-79197ABDA2F6}" type="datetime1">
              <a:rPr lang="en-US" smtClean="0"/>
              <a:pPr>
                <a:defRPr/>
              </a:pPr>
              <a:t>4/26/2009</a:t>
            </a:fld>
            <a:endParaRPr lang="en-US"/>
          </a:p>
        </p:txBody>
      </p:sp>
      <p:sp>
        <p:nvSpPr>
          <p:cNvPr id="17" name="Footer Placeholder 16"/>
          <p:cNvSpPr>
            <a:spLocks noGrp="1"/>
          </p:cNvSpPr>
          <p:nvPr>
            <p:ph type="ftr" sz="quarter" idx="11"/>
          </p:nvPr>
        </p:nvSpPr>
        <p:spPr/>
        <p:txBody>
          <a:bodyPr/>
          <a:lstStyle/>
          <a:p>
            <a:pPr>
              <a:defRPr/>
            </a:pPr>
            <a:r>
              <a:rPr lang="en-US" smtClean="0"/>
              <a:t>Brian L. Zane</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60F247BF-73A7-44FB-A257-D3CF9E267A5E}" type="slidenum">
              <a:rPr lang="en-US" smtClean="0"/>
              <a:pPr>
                <a:defRPr/>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D86D0FA-DF1B-4EF0-AC4D-8CA7BB3E0DA0}" type="datetime1">
              <a:rPr lang="en-US" smtClean="0"/>
              <a:pPr>
                <a:defRPr/>
              </a:pPr>
              <a:t>4/26/2009</a:t>
            </a:fld>
            <a:endParaRPr lang="en-US"/>
          </a:p>
        </p:txBody>
      </p:sp>
      <p:sp>
        <p:nvSpPr>
          <p:cNvPr id="5" name="Footer Placeholder 4"/>
          <p:cNvSpPr>
            <a:spLocks noGrp="1"/>
          </p:cNvSpPr>
          <p:nvPr>
            <p:ph type="ftr" sz="quarter" idx="11"/>
          </p:nvPr>
        </p:nvSpPr>
        <p:spPr/>
        <p:txBody>
          <a:bodyPr/>
          <a:lstStyle/>
          <a:p>
            <a:pPr>
              <a:defRPr/>
            </a:pPr>
            <a:r>
              <a:rPr lang="en-US" smtClean="0"/>
              <a:t>Brian L. Zane</a:t>
            </a:r>
            <a:endParaRPr lang="en-US"/>
          </a:p>
        </p:txBody>
      </p:sp>
      <p:sp>
        <p:nvSpPr>
          <p:cNvPr id="6" name="Slide Number Placeholder 5"/>
          <p:cNvSpPr>
            <a:spLocks noGrp="1"/>
          </p:cNvSpPr>
          <p:nvPr>
            <p:ph type="sldNum" sz="quarter" idx="12"/>
          </p:nvPr>
        </p:nvSpPr>
        <p:spPr/>
        <p:txBody>
          <a:bodyPr/>
          <a:lstStyle/>
          <a:p>
            <a:pPr>
              <a:defRPr/>
            </a:pPr>
            <a:fld id="{0E6C8A97-6130-4B39-BD72-40FDFEA8583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spd="med">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pPr>
              <a:defRPr/>
            </a:pPr>
            <a:fld id="{25C0A5ED-C2BE-4A63-A6BB-961D51910AAB}" type="slidenum">
              <a:rPr lang="en-US" smtClean="0"/>
              <a:pPr>
                <a:defRPr/>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9C793B1-7371-449E-80A0-D63B340D3DF7}" type="datetime1">
              <a:rPr lang="en-US" smtClean="0"/>
              <a:pPr>
                <a:defRPr/>
              </a:pPr>
              <a:t>4/26/2009</a:t>
            </a:fld>
            <a:endParaRPr lang="en-US"/>
          </a:p>
        </p:txBody>
      </p:sp>
      <p:sp>
        <p:nvSpPr>
          <p:cNvPr id="5" name="Footer Placeholder 4"/>
          <p:cNvSpPr>
            <a:spLocks noGrp="1"/>
          </p:cNvSpPr>
          <p:nvPr>
            <p:ph type="ftr" sz="quarter" idx="11"/>
          </p:nvPr>
        </p:nvSpPr>
        <p:spPr/>
        <p:txBody>
          <a:bodyPr/>
          <a:lstStyle/>
          <a:p>
            <a:pPr>
              <a:defRPr/>
            </a:pPr>
            <a:r>
              <a:rPr lang="en-US" smtClean="0"/>
              <a:t>Brian L. Zane</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45D36964-8044-42DD-8447-0CACB6D840B4}" type="datetime1">
              <a:rPr lang="en-US" smtClean="0"/>
              <a:pPr>
                <a:defRPr/>
              </a:pPr>
              <a:t>4/26/2009</a:t>
            </a:fld>
            <a:endParaRPr lang="en-US"/>
          </a:p>
        </p:txBody>
      </p:sp>
      <p:sp>
        <p:nvSpPr>
          <p:cNvPr id="5" name="Footer Placeholder 4"/>
          <p:cNvSpPr>
            <a:spLocks noGrp="1"/>
          </p:cNvSpPr>
          <p:nvPr>
            <p:ph type="ftr" sz="quarter" idx="11"/>
          </p:nvPr>
        </p:nvSpPr>
        <p:spPr/>
        <p:txBody>
          <a:bodyPr/>
          <a:lstStyle/>
          <a:p>
            <a:pPr>
              <a:defRPr/>
            </a:pPr>
            <a:r>
              <a:rPr lang="en-US" smtClean="0"/>
              <a:t>Brian L. Zane</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pPr>
              <a:defRPr/>
            </a:pPr>
            <a:fld id="{7E6885AD-242F-400F-B8A4-EC3A1FFDA9D6}" type="slidenum">
              <a:rPr lang="en-US" smtClean="0"/>
              <a:pPr>
                <a:defRPr/>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med">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r>
              <a:rPr lang="en-US" smtClean="0"/>
              <a:t>Brian L. Zane</a:t>
            </a:r>
            <a:endParaRPr lang="en-US"/>
          </a:p>
        </p:txBody>
      </p:sp>
      <p:sp>
        <p:nvSpPr>
          <p:cNvPr id="4" name="Date Placeholder 3"/>
          <p:cNvSpPr>
            <a:spLocks noGrp="1"/>
          </p:cNvSpPr>
          <p:nvPr>
            <p:ph type="dt" sz="half" idx="10"/>
          </p:nvPr>
        </p:nvSpPr>
        <p:spPr/>
        <p:txBody>
          <a:bodyPr/>
          <a:lstStyle/>
          <a:p>
            <a:pPr>
              <a:defRPr/>
            </a:pPr>
            <a:fld id="{4A642E7F-B7D3-4B5D-9833-B4A4853C789B}" type="datetime1">
              <a:rPr lang="en-US" smtClean="0"/>
              <a:pPr>
                <a:defRPr/>
              </a:pPr>
              <a:t>4/26/2009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21154CC7-6847-4170-B16A-3C8300B2035F}" type="slidenum">
              <a:rPr lang="en-US" smtClean="0"/>
              <a:pPr>
                <a:defRPr/>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a:defRPr/>
            </a:pPr>
            <a:fld id="{60869D6D-FFDC-4E7B-8350-897D675AA9A6}" type="datetime1">
              <a:rPr lang="en-US" smtClean="0"/>
              <a:pPr>
                <a:defRPr/>
              </a:pPr>
              <a:t>4/26/2009</a:t>
            </a:fld>
            <a:endParaRPr lang="en-US"/>
          </a:p>
        </p:txBody>
      </p:sp>
      <p:sp>
        <p:nvSpPr>
          <p:cNvPr id="6" name="Footer Placeholder 5"/>
          <p:cNvSpPr>
            <a:spLocks noGrp="1"/>
          </p:cNvSpPr>
          <p:nvPr>
            <p:ph type="ftr" sz="quarter" idx="11"/>
          </p:nvPr>
        </p:nvSpPr>
        <p:spPr/>
        <p:txBody>
          <a:bodyPr/>
          <a:lstStyle/>
          <a:p>
            <a:pPr>
              <a:defRPr/>
            </a:pPr>
            <a:r>
              <a:rPr lang="en-US" smtClean="0"/>
              <a:t>Brian L. Zane</a:t>
            </a:r>
            <a:endParaRPr lang="en-US"/>
          </a:p>
        </p:txBody>
      </p:sp>
      <p:sp>
        <p:nvSpPr>
          <p:cNvPr id="7" name="Slide Number Placeholder 6"/>
          <p:cNvSpPr>
            <a:spLocks noGrp="1"/>
          </p:cNvSpPr>
          <p:nvPr>
            <p:ph type="sldNum" sz="quarter" idx="12"/>
          </p:nvPr>
        </p:nvSpPr>
        <p:spPr/>
        <p:txBody>
          <a:bodyPr/>
          <a:lstStyle/>
          <a:p>
            <a:pPr>
              <a:defRPr/>
            </a:pPr>
            <a:fld id="{267B81CA-A757-4F1A-909E-B9344F53F08C}" type="slidenum">
              <a:rPr lang="en-US" smtClean="0"/>
              <a:pPr>
                <a:defRPr/>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med">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689AC2CA-8088-4DD3-B369-0FF1BA499FC3}" type="datetime1">
              <a:rPr lang="en-US" smtClean="0"/>
              <a:pPr>
                <a:defRPr/>
              </a:pPr>
              <a:t>4/26/2009</a:t>
            </a:fld>
            <a:endParaRPr lang="en-US"/>
          </a:p>
        </p:txBody>
      </p:sp>
      <p:sp>
        <p:nvSpPr>
          <p:cNvPr id="8" name="Footer Placeholder 7"/>
          <p:cNvSpPr>
            <a:spLocks noGrp="1"/>
          </p:cNvSpPr>
          <p:nvPr>
            <p:ph type="ftr" sz="quarter" idx="11"/>
          </p:nvPr>
        </p:nvSpPr>
        <p:spPr>
          <a:xfrm>
            <a:off x="304800" y="6409944"/>
            <a:ext cx="3581400" cy="365760"/>
          </a:xfrm>
        </p:spPr>
        <p:txBody>
          <a:bodyPr/>
          <a:lstStyle/>
          <a:p>
            <a:pPr>
              <a:defRPr/>
            </a:pPr>
            <a:r>
              <a:rPr lang="en-US" smtClean="0"/>
              <a:t>Brian L. Zane</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defRPr/>
            </a:pPr>
            <a:fld id="{B5BCDD0E-C3C0-4FC0-A352-3E4016A873A7}" type="slidenum">
              <a:rPr lang="en-US" smtClean="0"/>
              <a:pPr>
                <a:defRPr/>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2D174E9F-C0AD-4094-8F8E-CA6258E04F64}" type="datetime1">
              <a:rPr lang="en-US" smtClean="0"/>
              <a:pPr>
                <a:defRPr/>
              </a:pPr>
              <a:t>4/26/2009</a:t>
            </a:fld>
            <a:endParaRPr lang="en-US"/>
          </a:p>
        </p:txBody>
      </p:sp>
      <p:sp>
        <p:nvSpPr>
          <p:cNvPr id="4" name="Footer Placeholder 3"/>
          <p:cNvSpPr>
            <a:spLocks noGrp="1"/>
          </p:cNvSpPr>
          <p:nvPr>
            <p:ph type="ftr" sz="quarter" idx="11"/>
          </p:nvPr>
        </p:nvSpPr>
        <p:spPr/>
        <p:txBody>
          <a:bodyPr/>
          <a:lstStyle/>
          <a:p>
            <a:pPr>
              <a:defRPr/>
            </a:pPr>
            <a:r>
              <a:rPr lang="en-US" smtClean="0"/>
              <a:t>Brian L. Zane</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pPr>
              <a:defRPr/>
            </a:pPr>
            <a:fld id="{C0B38D18-2076-4D08-B6C1-645C9B12474F}" type="slidenum">
              <a:rPr lang="en-US" smtClean="0"/>
              <a:pPr>
                <a:defRPr/>
              </a:pPr>
              <a:t>‹#›</a:t>
            </a:fld>
            <a:endParaRPr lang="en-US"/>
          </a:p>
        </p:txBody>
      </p:sp>
    </p:spTree>
  </p:cSld>
  <p:clrMapOvr>
    <a:masterClrMapping/>
  </p:clrMapOvr>
  <p:transition spd="med">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fld id="{8F122966-2B55-4D8D-8C88-39FE6F2556F2}" type="datetime1">
              <a:rPr lang="en-US" smtClean="0"/>
              <a:pPr>
                <a:defRPr/>
              </a:pPr>
              <a:t>4/26/2009</a:t>
            </a:fld>
            <a:endParaRPr lang="en-US"/>
          </a:p>
        </p:txBody>
      </p:sp>
      <p:sp>
        <p:nvSpPr>
          <p:cNvPr id="3" name="Footer Placeholder 2"/>
          <p:cNvSpPr>
            <a:spLocks noGrp="1"/>
          </p:cNvSpPr>
          <p:nvPr>
            <p:ph type="ftr" sz="quarter" idx="11"/>
          </p:nvPr>
        </p:nvSpPr>
        <p:spPr/>
        <p:txBody>
          <a:bodyPr/>
          <a:lstStyle/>
          <a:p>
            <a:pPr>
              <a:defRPr/>
            </a:pPr>
            <a:r>
              <a:rPr lang="en-US" smtClean="0"/>
              <a:t>Brian L. Zane</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C461D81D-26E3-4463-B9BB-1630B564E8D0}" type="slidenum">
              <a:rPr lang="en-US" smtClean="0"/>
              <a:pPr>
                <a:defRPr/>
              </a:pPr>
              <a:t>‹#›</a:t>
            </a:fld>
            <a:endParaRPr lang="en-US"/>
          </a:p>
        </p:txBody>
      </p:sp>
    </p:spTree>
  </p:cSld>
  <p:clrMapOvr>
    <a:masterClrMapping/>
  </p:clrMapOvr>
  <p:transition spd="med">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0696F18B-2048-445A-A86A-677A091DDA89}" type="slidenum">
              <a:rPr lang="en-US" smtClean="0"/>
              <a:pPr>
                <a:defRPr/>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a:defRPr/>
            </a:pPr>
            <a:fld id="{EDF5B4D7-2EC7-4121-B394-779081B13891}" type="datetime1">
              <a:rPr lang="en-US" smtClean="0"/>
              <a:pPr>
                <a:defRPr/>
              </a:pPr>
              <a:t>4/26/2009</a:t>
            </a:fld>
            <a:endParaRPr lang="en-US"/>
          </a:p>
        </p:txBody>
      </p:sp>
      <p:sp>
        <p:nvSpPr>
          <p:cNvPr id="6" name="Footer Placeholder 5"/>
          <p:cNvSpPr>
            <a:spLocks noGrp="1"/>
          </p:cNvSpPr>
          <p:nvPr>
            <p:ph type="ftr" sz="quarter" idx="11"/>
          </p:nvPr>
        </p:nvSpPr>
        <p:spPr>
          <a:xfrm>
            <a:off x="301752" y="6410848"/>
            <a:ext cx="3383280" cy="365760"/>
          </a:xfrm>
        </p:spPr>
        <p:txBody>
          <a:bodyPr/>
          <a:lstStyle/>
          <a:p>
            <a:pPr>
              <a:defRPr/>
            </a:pPr>
            <a:r>
              <a:rPr lang="en-US" smtClean="0"/>
              <a:t>Brian L. Zane</a:t>
            </a:r>
            <a:endParaRPr lang="en-US"/>
          </a:p>
        </p:txBody>
      </p:sp>
    </p:spTree>
  </p:cSld>
  <p:clrMapOvr>
    <a:overrideClrMapping bg1="lt1" tx1="dk1" bg2="lt2" tx2="dk2" accent1="accent1" accent2="accent2" accent3="accent3" accent4="accent4" accent5="accent5" accent6="accent6" hlink="hlink" folHlink="folHlink"/>
  </p:clrMapOvr>
  <p:transition spd="med">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pPr>
              <a:defRPr/>
            </a:pPr>
            <a:fld id="{60D7FA11-CD0C-49C2-8C6A-7CF63FAC526E}" type="slidenum">
              <a:rPr lang="en-US" smtClean="0"/>
              <a:pPr>
                <a:defRPr/>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a:defRPr/>
            </a:pPr>
            <a:fld id="{183244BA-DAA7-44DA-BFEB-DCED4EE7777B}" type="datetime1">
              <a:rPr lang="en-US" smtClean="0"/>
              <a:pPr>
                <a:defRPr/>
              </a:pPr>
              <a:t>4/26/2009</a:t>
            </a:fld>
            <a:endParaRPr lang="en-US"/>
          </a:p>
        </p:txBody>
      </p:sp>
      <p:sp>
        <p:nvSpPr>
          <p:cNvPr id="6" name="Footer Placeholder 5"/>
          <p:cNvSpPr>
            <a:spLocks noGrp="1"/>
          </p:cNvSpPr>
          <p:nvPr>
            <p:ph type="ftr" sz="quarter" idx="11"/>
          </p:nvPr>
        </p:nvSpPr>
        <p:spPr>
          <a:xfrm>
            <a:off x="301752" y="6410848"/>
            <a:ext cx="3584448" cy="365760"/>
          </a:xfrm>
        </p:spPr>
        <p:txBody>
          <a:bodyPr/>
          <a:lstStyle/>
          <a:p>
            <a:pPr>
              <a:defRPr/>
            </a:pPr>
            <a:r>
              <a:rPr lang="en-US" smtClean="0"/>
              <a:t>Brian L. Zane</a:t>
            </a:r>
            <a:endParaRPr lang="en-US"/>
          </a:p>
        </p:txBody>
      </p:sp>
    </p:spTree>
  </p:cSld>
  <p:clrMapOvr>
    <a:masterClrMapping/>
  </p:clrMapOvr>
  <p:transition spd="med">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fld id="{0A8277C1-6525-4347-ABD2-4B3ADB392278}" type="datetime1">
              <a:rPr lang="en-US" smtClean="0"/>
              <a:pPr>
                <a:defRPr/>
              </a:pPr>
              <a:t>4/26/2009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r>
              <a:rPr lang="en-US" smtClean="0"/>
              <a:t>Brian L. Zane</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FD482A2C-5191-4C69-96D3-0515057F249B}" type="slidenum">
              <a:rPr lang="en-US" smtClean="0"/>
              <a:pPr>
                <a:defRPr/>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ransition spd="med">
    <p:wipe dir="d"/>
  </p:transition>
  <p:timing>
    <p:tnLst>
      <p:par>
        <p:cTn id="1" dur="indefinite" restart="never" nodeType="tmRoot"/>
      </p:par>
    </p:tnLst>
  </p:timing>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3684588"/>
            <a:ext cx="6437313" cy="914400"/>
          </a:xfrm>
        </p:spPr>
        <p:txBody>
          <a:bodyPr>
            <a:normAutofit/>
          </a:bodyPr>
          <a:lstStyle/>
          <a:p>
            <a:pPr fontAlgn="auto">
              <a:spcAft>
                <a:spcPts val="0"/>
              </a:spcAft>
              <a:buFont typeface="Wingdings 2"/>
              <a:buNone/>
              <a:defRPr/>
            </a:pPr>
            <a:r>
              <a:rPr lang="en-US" dirty="0" smtClean="0"/>
              <a:t>Methodology Test Cases</a:t>
            </a:r>
            <a:endParaRPr lang="en-US" dirty="0"/>
          </a:p>
        </p:txBody>
      </p:sp>
      <p:sp>
        <p:nvSpPr>
          <p:cNvPr id="5" name="Footer Placeholder 4"/>
          <p:cNvSpPr>
            <a:spLocks noGrp="1"/>
          </p:cNvSpPr>
          <p:nvPr>
            <p:ph type="ftr" sz="quarter" idx="11"/>
          </p:nvPr>
        </p:nvSpPr>
        <p:spPr>
          <a:xfrm>
            <a:off x="5029200" y="5486400"/>
            <a:ext cx="3581400" cy="365760"/>
          </a:xfrm>
        </p:spPr>
        <p:txBody>
          <a:bodyPr/>
          <a:lstStyle/>
          <a:p>
            <a:pPr algn="r">
              <a:defRPr/>
            </a:pPr>
            <a:r>
              <a:rPr lang="en-US" sz="2000" dirty="0">
                <a:solidFill>
                  <a:schemeClr val="accent5">
                    <a:lumMod val="50000"/>
                  </a:schemeClr>
                </a:solidFill>
                <a:latin typeface="+mn-lt"/>
              </a:rPr>
              <a:t>Presenter</a:t>
            </a:r>
            <a:r>
              <a:rPr lang="en-US" sz="2000" dirty="0">
                <a:solidFill>
                  <a:schemeClr val="accent5">
                    <a:lumMod val="50000"/>
                  </a:schemeClr>
                </a:solidFill>
              </a:rPr>
              <a:t>:</a:t>
            </a:r>
          </a:p>
          <a:p>
            <a:pPr algn="r">
              <a:defRPr/>
            </a:pPr>
            <a:r>
              <a:rPr lang="en-US" sz="2000" dirty="0" err="1" smtClean="0">
                <a:solidFill>
                  <a:schemeClr val="accent5">
                    <a:lumMod val="50000"/>
                  </a:schemeClr>
                </a:solidFill>
                <a:latin typeface="+mn-lt"/>
              </a:rPr>
              <a:t>Olethea</a:t>
            </a:r>
            <a:r>
              <a:rPr lang="en-US" sz="2000" dirty="0" smtClean="0">
                <a:solidFill>
                  <a:schemeClr val="accent5">
                    <a:lumMod val="50000"/>
                  </a:schemeClr>
                </a:solidFill>
                <a:latin typeface="+mn-lt"/>
              </a:rPr>
              <a:t> Gardiner</a:t>
            </a:r>
            <a:endParaRPr lang="en-US" sz="2000" dirty="0">
              <a:solidFill>
                <a:schemeClr val="accent5">
                  <a:lumMod val="50000"/>
                </a:schemeClr>
              </a:solidFill>
              <a:latin typeface="+mn-lt"/>
            </a:endParaRPr>
          </a:p>
        </p:txBody>
      </p:sp>
      <p:sp>
        <p:nvSpPr>
          <p:cNvPr id="2" name="Title 1"/>
          <p:cNvSpPr>
            <a:spLocks noGrp="1"/>
          </p:cNvSpPr>
          <p:nvPr>
            <p:ph type="ctrTitle"/>
          </p:nvPr>
        </p:nvSpPr>
        <p:spPr>
          <a:xfrm>
            <a:off x="685800" y="457200"/>
            <a:ext cx="7772400" cy="1470025"/>
          </a:xfrm>
        </p:spPr>
        <p:txBody>
          <a:bodyPr>
            <a:normAutofit/>
          </a:bodyPr>
          <a:lstStyle/>
          <a:p>
            <a:pPr algn="ctr" fontAlgn="auto">
              <a:spcAft>
                <a:spcPts val="0"/>
              </a:spcAft>
              <a:defRPr/>
            </a:pPr>
            <a:r>
              <a:rPr lang="en-US" dirty="0" smtClean="0"/>
              <a:t>Economic Valuation of </a:t>
            </a:r>
            <a:r>
              <a:rPr lang="en-US" dirty="0" err="1" smtClean="0"/>
              <a:t>Moriah</a:t>
            </a:r>
            <a:r>
              <a:rPr lang="en-US" dirty="0" smtClean="0"/>
              <a:t> </a:t>
            </a:r>
            <a:r>
              <a:rPr lang="en-US" dirty="0" err="1" smtClean="0"/>
              <a:t>Harbour</a:t>
            </a:r>
            <a:r>
              <a:rPr lang="en-US" dirty="0" smtClean="0"/>
              <a:t> Cay, </a:t>
            </a:r>
            <a:r>
              <a:rPr lang="en-US" dirty="0" err="1" smtClean="0"/>
              <a:t>Exuma</a:t>
            </a:r>
            <a:r>
              <a:rPr lang="en-US" dirty="0" smtClean="0"/>
              <a:t>, Bahamas</a:t>
            </a:r>
            <a:endParaRPr lang="en-US" dirty="0"/>
          </a:p>
        </p:txBody>
      </p:sp>
      <p:pic>
        <p:nvPicPr>
          <p:cNvPr id="7" name="Picture 6" descr="OAS Logo.png"/>
          <p:cNvPicPr>
            <a:picLocks noChangeAspect="1"/>
          </p:cNvPicPr>
          <p:nvPr/>
        </p:nvPicPr>
        <p:blipFill>
          <a:blip r:embed="rId2"/>
          <a:srcRect/>
          <a:stretch>
            <a:fillRect/>
          </a:stretch>
        </p:blipFill>
        <p:spPr bwMode="auto">
          <a:xfrm>
            <a:off x="838200" y="4267200"/>
            <a:ext cx="1447800" cy="1447800"/>
          </a:xfrm>
          <a:prstGeom prst="rect">
            <a:avLst/>
          </a:prstGeom>
          <a:noFill/>
          <a:ln w="9525">
            <a:noFill/>
            <a:miter lim="800000"/>
            <a:headEnd/>
            <a:tailEnd/>
          </a:ln>
        </p:spPr>
      </p:pic>
      <p:pic>
        <p:nvPicPr>
          <p:cNvPr id="8" name="Picture 7" descr="iabin logo.gif"/>
          <p:cNvPicPr>
            <a:picLocks noChangeAspect="1"/>
          </p:cNvPicPr>
          <p:nvPr/>
        </p:nvPicPr>
        <p:blipFill>
          <a:blip r:embed="rId3"/>
          <a:srcRect/>
          <a:stretch>
            <a:fillRect/>
          </a:stretch>
        </p:blipFill>
        <p:spPr bwMode="auto">
          <a:xfrm>
            <a:off x="2647950" y="4495800"/>
            <a:ext cx="2533650" cy="1085850"/>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par>
                          <p:cTn id="14" fill="hold">
                            <p:stCondLst>
                              <p:cond delay="3000"/>
                            </p:stCondLst>
                            <p:childTnLst>
                              <p:par>
                                <p:cTn id="15" presetID="49" presetClass="entr" presetSubtype="0" decel="10000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 calcmode="lin" valueType="num">
                                      <p:cBhvr>
                                        <p:cTn id="19" dur="500" fill="hold"/>
                                        <p:tgtEl>
                                          <p:spTgt spid="7"/>
                                        </p:tgtEl>
                                        <p:attrNameLst>
                                          <p:attrName>style.rotation</p:attrName>
                                        </p:attrNameLst>
                                      </p:cBhvr>
                                      <p:tavLst>
                                        <p:tav tm="0">
                                          <p:val>
                                            <p:fltVal val="360"/>
                                          </p:val>
                                        </p:tav>
                                        <p:tav tm="100000">
                                          <p:val>
                                            <p:fltVal val="0"/>
                                          </p:val>
                                        </p:tav>
                                      </p:tavLst>
                                    </p:anim>
                                    <p:animEffect transition="in" filter="fade">
                                      <p:cBhvr>
                                        <p:cTn id="20" dur="500"/>
                                        <p:tgtEl>
                                          <p:spTgt spid="7"/>
                                        </p:tgtEl>
                                      </p:cBhvr>
                                    </p:animEffect>
                                  </p:childTnLst>
                                </p:cTn>
                              </p:par>
                            </p:childTnLst>
                          </p:cTn>
                        </p:par>
                        <p:par>
                          <p:cTn id="21" fill="hold">
                            <p:stCondLst>
                              <p:cond delay="3500"/>
                            </p:stCondLst>
                            <p:childTnLst>
                              <p:par>
                                <p:cTn id="22" presetID="49" presetClass="entr" presetSubtype="0" decel="100000"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 calcmode="lin" valueType="num">
                                      <p:cBhvr>
                                        <p:cTn id="26" dur="500" fill="hold"/>
                                        <p:tgtEl>
                                          <p:spTgt spid="8"/>
                                        </p:tgtEl>
                                        <p:attrNameLst>
                                          <p:attrName>style.rotation</p:attrName>
                                        </p:attrNameLst>
                                      </p:cBhvr>
                                      <p:tavLst>
                                        <p:tav tm="0">
                                          <p:val>
                                            <p:fltVal val="360"/>
                                          </p:val>
                                        </p:tav>
                                        <p:tav tm="100000">
                                          <p:val>
                                            <p:fltVal val="0"/>
                                          </p:val>
                                        </p:tav>
                                      </p:tavLst>
                                    </p:anim>
                                    <p:animEffect transition="in" filter="fade">
                                      <p:cBhvr>
                                        <p:cTn id="27" dur="500"/>
                                        <p:tgtEl>
                                          <p:spTgt spid="8"/>
                                        </p:tgtEl>
                                      </p:cBhvr>
                                    </p:animEffect>
                                  </p:childTnLst>
                                </p:cTn>
                              </p:par>
                            </p:childTnLst>
                          </p:cTn>
                        </p:par>
                        <p:par>
                          <p:cTn id="28" fill="hold">
                            <p:stCondLst>
                              <p:cond delay="4000"/>
                            </p:stCondLst>
                            <p:childTnLst>
                              <p:par>
                                <p:cTn id="29" presetID="10"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tint val="88000"/>
                    <a:satMod val="150000"/>
                  </a:schemeClr>
                </a:solidFill>
              </a:rPr>
              <a:t>Summary</a:t>
            </a:r>
            <a:endParaRPr lang="en-US" dirty="0">
              <a:solidFill>
                <a:schemeClr val="accent1">
                  <a:tint val="88000"/>
                  <a:satMod val="150000"/>
                </a:schemeClr>
              </a:solidFill>
            </a:endParaRPr>
          </a:p>
        </p:txBody>
      </p:sp>
      <p:sp>
        <p:nvSpPr>
          <p:cNvPr id="3" name="Content Placeholder 2"/>
          <p:cNvSpPr>
            <a:spLocks noGrp="1"/>
          </p:cNvSpPr>
          <p:nvPr>
            <p:ph sz="quarter" idx="1"/>
          </p:nvPr>
        </p:nvSpPr>
        <p:spPr>
          <a:xfrm>
            <a:off x="503238" y="1216025"/>
            <a:ext cx="8183562" cy="5032375"/>
          </a:xfrm>
        </p:spPr>
        <p:txBody>
          <a:bodyPr>
            <a:normAutofit/>
          </a:bodyPr>
          <a:lstStyle/>
          <a:p>
            <a:pPr marL="265176" indent="-265176" fontAlgn="auto">
              <a:spcAft>
                <a:spcPts val="0"/>
              </a:spcAft>
              <a:buFont typeface="Wingdings 2"/>
              <a:buChar char=""/>
              <a:defRPr/>
            </a:pPr>
            <a:r>
              <a:rPr lang="en-US" dirty="0" smtClean="0"/>
              <a:t>Pros</a:t>
            </a:r>
          </a:p>
          <a:p>
            <a:pPr marL="548640" lvl="1" indent="-201168" fontAlgn="auto">
              <a:spcAft>
                <a:spcPts val="0"/>
              </a:spcAft>
              <a:buFont typeface="Verdana"/>
              <a:buChar char="◦"/>
              <a:defRPr/>
            </a:pPr>
            <a:r>
              <a:rPr lang="en-US" dirty="0" smtClean="0"/>
              <a:t>User friendly</a:t>
            </a:r>
          </a:p>
          <a:p>
            <a:pPr marL="548640" lvl="1" indent="-201168" fontAlgn="auto">
              <a:spcAft>
                <a:spcPts val="0"/>
              </a:spcAft>
              <a:buFont typeface="Verdana"/>
              <a:buChar char="◦"/>
              <a:defRPr/>
            </a:pPr>
            <a:r>
              <a:rPr lang="en-US" dirty="0" smtClean="0"/>
              <a:t>Low dependence on external/hard to locate data sources</a:t>
            </a:r>
          </a:p>
          <a:p>
            <a:pPr marL="548640" lvl="1" indent="-201168" fontAlgn="auto">
              <a:spcAft>
                <a:spcPts val="0"/>
              </a:spcAft>
              <a:buFont typeface="Verdana"/>
              <a:buChar char="◦"/>
              <a:defRPr/>
            </a:pPr>
            <a:r>
              <a:rPr lang="en-US" dirty="0" smtClean="0"/>
              <a:t>Produces both graphic and numeric results</a:t>
            </a:r>
          </a:p>
          <a:p>
            <a:pPr marL="265176" indent="-265176" fontAlgn="auto">
              <a:spcAft>
                <a:spcPts val="0"/>
              </a:spcAft>
              <a:buFont typeface="Wingdings 2"/>
              <a:buChar char=""/>
              <a:defRPr/>
            </a:pPr>
            <a:r>
              <a:rPr lang="en-US" dirty="0" smtClean="0"/>
              <a:t>Cons</a:t>
            </a:r>
          </a:p>
          <a:p>
            <a:pPr marL="548640" lvl="1" indent="-201168" fontAlgn="auto">
              <a:spcAft>
                <a:spcPts val="0"/>
              </a:spcAft>
              <a:buFont typeface="Verdana"/>
              <a:buChar char="◦"/>
              <a:defRPr/>
            </a:pPr>
            <a:r>
              <a:rPr lang="en-US" dirty="0" smtClean="0"/>
              <a:t>Multipliers (values) developed for NE United States</a:t>
            </a:r>
          </a:p>
          <a:p>
            <a:pPr marL="548640" lvl="1" indent="-201168" fontAlgn="auto">
              <a:spcAft>
                <a:spcPts val="0"/>
              </a:spcAft>
              <a:buFont typeface="Verdana"/>
              <a:buChar char="◦"/>
              <a:defRPr/>
            </a:pPr>
            <a:r>
              <a:rPr lang="en-US" dirty="0" smtClean="0"/>
              <a:t>Not all local habitats represented</a:t>
            </a:r>
          </a:p>
          <a:p>
            <a:pPr marL="548640" lvl="1" indent="-201168" fontAlgn="auto">
              <a:spcAft>
                <a:spcPts val="0"/>
              </a:spcAft>
              <a:buFont typeface="Verdana"/>
              <a:buChar char="◦"/>
              <a:defRPr/>
            </a:pPr>
            <a:r>
              <a:rPr lang="en-US" dirty="0" smtClean="0"/>
              <a:t>Does not provide exact numbers for hectares outside of the NE United States</a:t>
            </a:r>
          </a:p>
          <a:p>
            <a:pPr marL="548640" lvl="1" indent="-201168" fontAlgn="auto">
              <a:spcAft>
                <a:spcPts val="0"/>
              </a:spcAft>
              <a:buFont typeface="Verdana"/>
              <a:buChar char="◦"/>
              <a:defRPr/>
            </a:pPr>
            <a:r>
              <a:rPr lang="en-US" dirty="0" smtClean="0"/>
              <a:t>Challenging to develop local values, which are critical to the accuracy and validity of the tool</a:t>
            </a:r>
          </a:p>
          <a:p>
            <a:pPr marL="548640" lvl="1" indent="-201168" fontAlgn="auto">
              <a:spcAft>
                <a:spcPts val="0"/>
              </a:spcAft>
              <a:buFont typeface="Verdana"/>
              <a:buChar char="◦"/>
              <a:defRPr/>
            </a:pPr>
            <a:r>
              <a:rPr lang="en-US" dirty="0" smtClean="0"/>
              <a:t>Time consuming – lack of proper software in local depts.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par>
                          <p:cTn id="14" fill="hold">
                            <p:stCondLst>
                              <p:cond delay="3000"/>
                            </p:stCondLst>
                            <p:childTnLst>
                              <p:par>
                                <p:cTn id="15" presetID="10" presetClass="entr" presetSubtype="0"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par>
                          <p:cTn id="18" fill="hold">
                            <p:stCondLst>
                              <p:cond delay="5000"/>
                            </p:stCondLst>
                            <p:childTnLst>
                              <p:par>
                                <p:cTn id="19" presetID="10"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par>
                          <p:cTn id="22" fill="hold">
                            <p:stCondLst>
                              <p:cond delay="7000"/>
                            </p:stCondLst>
                            <p:childTnLst>
                              <p:par>
                                <p:cTn id="23" presetID="10"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2000"/>
                                        <p:tgtEl>
                                          <p:spTgt spid="3">
                                            <p:txEl>
                                              <p:pRg st="4" end="4"/>
                                            </p:txEl>
                                          </p:spTgt>
                                        </p:tgtEl>
                                      </p:cBhvr>
                                    </p:animEffect>
                                  </p:childTnLst>
                                </p:cTn>
                              </p:par>
                            </p:childTnLst>
                          </p:cTn>
                        </p:par>
                        <p:par>
                          <p:cTn id="31" fill="hold">
                            <p:stCondLst>
                              <p:cond delay="2000"/>
                            </p:stCondLst>
                            <p:childTnLst>
                              <p:par>
                                <p:cTn id="32" presetID="10" presetClass="entr" presetSubtype="0" fill="hold"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2000"/>
                                        <p:tgtEl>
                                          <p:spTgt spid="3">
                                            <p:txEl>
                                              <p:pRg st="5" end="5"/>
                                            </p:txEl>
                                          </p:spTgt>
                                        </p:tgtEl>
                                      </p:cBhvr>
                                    </p:animEffect>
                                  </p:childTnLst>
                                </p:cTn>
                              </p:par>
                            </p:childTnLst>
                          </p:cTn>
                        </p:par>
                        <p:par>
                          <p:cTn id="35" fill="hold">
                            <p:stCondLst>
                              <p:cond delay="4000"/>
                            </p:stCondLst>
                            <p:childTnLst>
                              <p:par>
                                <p:cTn id="36" presetID="10" presetClass="entr" presetSubtype="0" fill="hold"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2000"/>
                                        <p:tgtEl>
                                          <p:spTgt spid="3">
                                            <p:txEl>
                                              <p:pRg st="6" end="6"/>
                                            </p:txEl>
                                          </p:spTgt>
                                        </p:tgtEl>
                                      </p:cBhvr>
                                    </p:animEffect>
                                  </p:childTnLst>
                                </p:cTn>
                              </p:par>
                            </p:childTnLst>
                          </p:cTn>
                        </p:par>
                        <p:par>
                          <p:cTn id="39" fill="hold">
                            <p:stCondLst>
                              <p:cond delay="6000"/>
                            </p:stCondLst>
                            <p:childTnLst>
                              <p:par>
                                <p:cTn id="40" presetID="10" presetClass="entr" presetSubtype="0"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par>
                          <p:cTn id="43" fill="hold">
                            <p:stCondLst>
                              <p:cond delay="8000"/>
                            </p:stCondLst>
                            <p:childTnLst>
                              <p:par>
                                <p:cTn id="44" presetID="10" presetClass="entr" presetSubtype="0" fill="hold" nodeType="after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2000"/>
                                        <p:tgtEl>
                                          <p:spTgt spid="3">
                                            <p:txEl>
                                              <p:pRg st="8" end="8"/>
                                            </p:txEl>
                                          </p:spTgt>
                                        </p:tgtEl>
                                      </p:cBhvr>
                                    </p:animEffect>
                                  </p:childTnLst>
                                </p:cTn>
                              </p:par>
                            </p:childTnLst>
                          </p:cTn>
                        </p:par>
                        <p:par>
                          <p:cTn id="47" fill="hold">
                            <p:stCondLst>
                              <p:cond delay="10000"/>
                            </p:stCondLst>
                            <p:childTnLst>
                              <p:par>
                                <p:cTn id="48" presetID="10" presetClass="entr" presetSubtype="0" fill="hold" nodeType="after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Value Transfer</a:t>
            </a:r>
            <a:endParaRPr lang="en-US" dirty="0"/>
          </a:p>
        </p:txBody>
      </p:sp>
      <p:graphicFrame>
        <p:nvGraphicFramePr>
          <p:cNvPr id="6" name="Content Placeholder 5"/>
          <p:cNvGraphicFramePr>
            <a:graphicFrameLocks noGrp="1"/>
          </p:cNvGraphicFramePr>
          <p:nvPr>
            <p:ph sz="quarter" idx="1"/>
          </p:nvPr>
        </p:nvGraphicFramePr>
        <p:xfrm>
          <a:off x="301625" y="1527175"/>
          <a:ext cx="8504240" cy="2499360"/>
        </p:xfrm>
        <a:graphic>
          <a:graphicData uri="http://schemas.openxmlformats.org/drawingml/2006/table">
            <a:tbl>
              <a:tblPr firstRow="1" bandRow="1">
                <a:tableStyleId>{5C22544A-7EE6-4342-B048-85BDC9FD1C3A}</a:tableStyleId>
              </a:tblPr>
              <a:tblGrid>
                <a:gridCol w="2126060"/>
                <a:gridCol w="2126060"/>
                <a:gridCol w="2126060"/>
                <a:gridCol w="2126060"/>
              </a:tblGrid>
              <a:tr h="275111">
                <a:tc>
                  <a:txBody>
                    <a:bodyPr/>
                    <a:lstStyle/>
                    <a:p>
                      <a:r>
                        <a:rPr lang="en-US" sz="2000" dirty="0" smtClean="0">
                          <a:latin typeface="Calibri" pitchFamily="34" charset="0"/>
                        </a:rPr>
                        <a:t>“Future” Tax</a:t>
                      </a:r>
                      <a:endParaRPr lang="en-US" sz="2000" dirty="0">
                        <a:latin typeface="Calibri" pitchFamily="34" charset="0"/>
                      </a:endParaRPr>
                    </a:p>
                  </a:txBody>
                  <a:tcPr/>
                </a:tc>
                <a:tc>
                  <a:txBody>
                    <a:bodyPr/>
                    <a:lstStyle/>
                    <a:p>
                      <a:r>
                        <a:rPr lang="en-US" sz="2000" dirty="0" smtClean="0">
                          <a:latin typeface="Calibri" pitchFamily="34" charset="0"/>
                        </a:rPr>
                        <a:t>$/ha/yr (per year)</a:t>
                      </a:r>
                      <a:endParaRPr lang="en-US" sz="2000" dirty="0">
                        <a:latin typeface="Calibri" pitchFamily="34" charset="0"/>
                      </a:endParaRPr>
                    </a:p>
                  </a:txBody>
                  <a:tcPr/>
                </a:tc>
                <a:tc>
                  <a:txBody>
                    <a:bodyPr/>
                    <a:lstStyle/>
                    <a:p>
                      <a:r>
                        <a:rPr lang="en-US" sz="2000" dirty="0" smtClean="0">
                          <a:latin typeface="Calibri" pitchFamily="34" charset="0"/>
                        </a:rPr>
                        <a:t>Total Hectares</a:t>
                      </a:r>
                      <a:endParaRPr lang="en-US" sz="2000" dirty="0">
                        <a:latin typeface="Calibri" pitchFamily="34" charset="0"/>
                      </a:endParaRPr>
                    </a:p>
                  </a:txBody>
                  <a:tcPr/>
                </a:tc>
                <a:tc>
                  <a:txBody>
                    <a:bodyPr/>
                    <a:lstStyle/>
                    <a:p>
                      <a:r>
                        <a:rPr lang="en-US" sz="2000" dirty="0" smtClean="0">
                          <a:latin typeface="Calibri" pitchFamily="34" charset="0"/>
                        </a:rPr>
                        <a:t>Total Contribution</a:t>
                      </a:r>
                      <a:endParaRPr lang="en-US" sz="2000" dirty="0">
                        <a:latin typeface="Calibri" pitchFamily="34" charset="0"/>
                      </a:endParaRPr>
                    </a:p>
                  </a:txBody>
                  <a:tcPr/>
                </a:tc>
              </a:tr>
              <a:tr h="444410">
                <a:tc>
                  <a:txBody>
                    <a:bodyPr/>
                    <a:lstStyle/>
                    <a:p>
                      <a:r>
                        <a:rPr lang="en-US" dirty="0" smtClean="0">
                          <a:latin typeface="Calibri" pitchFamily="34" charset="0"/>
                        </a:rPr>
                        <a:t>Mooring-</a:t>
                      </a:r>
                      <a:r>
                        <a:rPr lang="en-US" dirty="0" err="1" smtClean="0">
                          <a:latin typeface="Calibri" pitchFamily="34" charset="0"/>
                        </a:rPr>
                        <a:t>commer</a:t>
                      </a:r>
                      <a:r>
                        <a:rPr lang="en-US" dirty="0" smtClean="0">
                          <a:latin typeface="Calibri" pitchFamily="34" charset="0"/>
                        </a:rPr>
                        <a:t>.</a:t>
                      </a:r>
                    </a:p>
                    <a:p>
                      <a:r>
                        <a:rPr lang="en-US" dirty="0" smtClean="0">
                          <a:latin typeface="Calibri" pitchFamily="34" charset="0"/>
                        </a:rPr>
                        <a:t>Mooring-private</a:t>
                      </a:r>
                      <a:endParaRPr lang="en-US" dirty="0">
                        <a:latin typeface="Calibri" pitchFamily="34" charset="0"/>
                      </a:endParaRPr>
                    </a:p>
                  </a:txBody>
                  <a:tcPr/>
                </a:tc>
                <a:tc>
                  <a:txBody>
                    <a:bodyPr/>
                    <a:lstStyle/>
                    <a:p>
                      <a:r>
                        <a:rPr lang="en-US" sz="1400" dirty="0" smtClean="0">
                          <a:latin typeface="Calibri" pitchFamily="34" charset="0"/>
                        </a:rPr>
                        <a:t>$75.oo per</a:t>
                      </a:r>
                      <a:r>
                        <a:rPr lang="en-US" sz="1400" baseline="0" dirty="0" smtClean="0">
                          <a:latin typeface="Calibri" pitchFamily="34" charset="0"/>
                        </a:rPr>
                        <a:t> year</a:t>
                      </a:r>
                    </a:p>
                    <a:p>
                      <a:r>
                        <a:rPr lang="en-US" sz="1400" baseline="0" dirty="0" smtClean="0">
                          <a:latin typeface="Calibri" pitchFamily="34" charset="0"/>
                        </a:rPr>
                        <a:t>$15.00 per year</a:t>
                      </a:r>
                      <a:endParaRPr lang="en-US" sz="1400" dirty="0">
                        <a:latin typeface="Calibri" pitchFamily="34" charset="0"/>
                      </a:endParaRPr>
                    </a:p>
                  </a:txBody>
                  <a:tcPr/>
                </a:tc>
                <a:tc>
                  <a:txBody>
                    <a:bodyPr/>
                    <a:lstStyle/>
                    <a:p>
                      <a:endParaRPr lang="en-US" dirty="0"/>
                    </a:p>
                  </a:txBody>
                  <a:tcPr/>
                </a:tc>
                <a:tc>
                  <a:txBody>
                    <a:bodyPr/>
                    <a:lstStyle/>
                    <a:p>
                      <a:r>
                        <a:rPr lang="en-US" sz="1600" dirty="0" smtClean="0">
                          <a:latin typeface="Calibri" pitchFamily="34" charset="0"/>
                        </a:rPr>
                        <a:t>$75.00</a:t>
                      </a:r>
                    </a:p>
                    <a:p>
                      <a:r>
                        <a:rPr lang="en-US" sz="1600" dirty="0" smtClean="0">
                          <a:latin typeface="Calibri" pitchFamily="34" charset="0"/>
                        </a:rPr>
                        <a:t>$15.00</a:t>
                      </a:r>
                    </a:p>
                  </a:txBody>
                  <a:tcPr/>
                </a:tc>
              </a:tr>
              <a:tr h="257476">
                <a:tc>
                  <a:txBody>
                    <a:bodyPr/>
                    <a:lstStyle/>
                    <a:p>
                      <a:r>
                        <a:rPr lang="en-US" dirty="0" smtClean="0">
                          <a:latin typeface="Calibri" pitchFamily="34" charset="0"/>
                        </a:rPr>
                        <a:t>Boat</a:t>
                      </a:r>
                      <a:r>
                        <a:rPr lang="en-US" baseline="0" dirty="0" smtClean="0">
                          <a:latin typeface="Calibri" pitchFamily="34" charset="0"/>
                        </a:rPr>
                        <a:t> Rental</a:t>
                      </a:r>
                      <a:endParaRPr lang="en-US" dirty="0">
                        <a:latin typeface="Calibri" pitchFamily="34" charset="0"/>
                      </a:endParaRPr>
                    </a:p>
                  </a:txBody>
                  <a:tcPr/>
                </a:tc>
                <a:tc>
                  <a:txBody>
                    <a:bodyPr/>
                    <a:lstStyle/>
                    <a:p>
                      <a:r>
                        <a:rPr lang="en-US" sz="1400" dirty="0" smtClean="0">
                          <a:latin typeface="Calibri" pitchFamily="34" charset="0"/>
                        </a:rPr>
                        <a:t>$35.00 per trip</a:t>
                      </a:r>
                      <a:endParaRPr lang="en-US" sz="1400" dirty="0">
                        <a:latin typeface="Calibri" pitchFamily="34" charset="0"/>
                      </a:endParaRPr>
                    </a:p>
                  </a:txBody>
                  <a:tcPr/>
                </a:tc>
                <a:tc>
                  <a:txBody>
                    <a:bodyPr/>
                    <a:lstStyle/>
                    <a:p>
                      <a:endParaRPr lang="en-US" dirty="0"/>
                    </a:p>
                  </a:txBody>
                  <a:tcPr/>
                </a:tc>
                <a:tc>
                  <a:txBody>
                    <a:bodyPr/>
                    <a:lstStyle/>
                    <a:p>
                      <a:r>
                        <a:rPr lang="en-US" sz="1600" dirty="0" smtClean="0">
                          <a:latin typeface="Calibri" pitchFamily="34" charset="0"/>
                        </a:rPr>
                        <a:t>$35.00</a:t>
                      </a:r>
                    </a:p>
                  </a:txBody>
                  <a:tcPr/>
                </a:tc>
              </a:tr>
              <a:tr h="257476">
                <a:tc>
                  <a:txBody>
                    <a:bodyPr/>
                    <a:lstStyle/>
                    <a:p>
                      <a:r>
                        <a:rPr lang="en-US" dirty="0" smtClean="0">
                          <a:latin typeface="Calibri" pitchFamily="34" charset="0"/>
                        </a:rPr>
                        <a:t>Boat Registration</a:t>
                      </a:r>
                      <a:endParaRPr lang="en-US" dirty="0">
                        <a:latin typeface="Calibri" pitchFamily="34" charset="0"/>
                      </a:endParaRPr>
                    </a:p>
                  </a:txBody>
                  <a:tcPr/>
                </a:tc>
                <a:tc>
                  <a:txBody>
                    <a:bodyPr/>
                    <a:lstStyle/>
                    <a:p>
                      <a:r>
                        <a:rPr lang="en-US" sz="1400" dirty="0" smtClean="0">
                          <a:latin typeface="Calibri" pitchFamily="34" charset="0"/>
                        </a:rPr>
                        <a:t>$20.00 per boat</a:t>
                      </a:r>
                      <a:endParaRPr lang="en-US" sz="1400" dirty="0">
                        <a:latin typeface="Calibri" pitchFamily="34" charset="0"/>
                      </a:endParaRPr>
                    </a:p>
                  </a:txBody>
                  <a:tcPr/>
                </a:tc>
                <a:tc>
                  <a:txBody>
                    <a:bodyPr/>
                    <a:lstStyle/>
                    <a:p>
                      <a:endParaRPr lang="en-US" dirty="0"/>
                    </a:p>
                  </a:txBody>
                  <a:tcPr/>
                </a:tc>
                <a:tc>
                  <a:txBody>
                    <a:bodyPr/>
                    <a:lstStyle/>
                    <a:p>
                      <a:r>
                        <a:rPr lang="en-US" sz="1600" dirty="0" smtClean="0">
                          <a:latin typeface="Calibri" pitchFamily="34" charset="0"/>
                        </a:rPr>
                        <a:t>$20.00</a:t>
                      </a:r>
                      <a:endParaRPr lang="en-US" sz="1600" dirty="0">
                        <a:latin typeface="Calibri" pitchFamily="34" charset="0"/>
                      </a:endParaRPr>
                    </a:p>
                  </a:txBody>
                  <a:tcPr/>
                </a:tc>
              </a:tr>
              <a:tr h="257476">
                <a:tc>
                  <a:txBody>
                    <a:bodyPr/>
                    <a:lstStyle/>
                    <a:p>
                      <a:r>
                        <a:rPr lang="en-US" dirty="0" smtClean="0">
                          <a:latin typeface="Calibri" pitchFamily="34" charset="0"/>
                        </a:rPr>
                        <a:t>Boat</a:t>
                      </a:r>
                      <a:r>
                        <a:rPr lang="en-US" baseline="0" dirty="0" smtClean="0">
                          <a:latin typeface="Calibri" pitchFamily="34" charset="0"/>
                        </a:rPr>
                        <a:t> Entry/License</a:t>
                      </a:r>
                      <a:endParaRPr lang="en-US" dirty="0">
                        <a:latin typeface="Calibri" pitchFamily="34" charset="0"/>
                      </a:endParaRPr>
                    </a:p>
                  </a:txBody>
                  <a:tcPr/>
                </a:tc>
                <a:tc>
                  <a:txBody>
                    <a:bodyPr/>
                    <a:lstStyle/>
                    <a:p>
                      <a:r>
                        <a:rPr lang="en-US" sz="1400" dirty="0" smtClean="0">
                          <a:latin typeface="Calibri" pitchFamily="34" charset="0"/>
                        </a:rPr>
                        <a:t>$300.00 per</a:t>
                      </a:r>
                      <a:r>
                        <a:rPr lang="en-US" sz="1400" baseline="0" dirty="0" smtClean="0">
                          <a:latin typeface="Calibri" pitchFamily="34" charset="0"/>
                        </a:rPr>
                        <a:t> trip</a:t>
                      </a:r>
                      <a:endParaRPr lang="en-US" sz="1400" dirty="0">
                        <a:latin typeface="Calibri" pitchFamily="34" charset="0"/>
                      </a:endParaRPr>
                    </a:p>
                  </a:txBody>
                  <a:tcPr/>
                </a:tc>
                <a:tc>
                  <a:txBody>
                    <a:bodyPr/>
                    <a:lstStyle/>
                    <a:p>
                      <a:endParaRPr lang="en-US" dirty="0"/>
                    </a:p>
                  </a:txBody>
                  <a:tcPr/>
                </a:tc>
                <a:tc>
                  <a:txBody>
                    <a:bodyPr/>
                    <a:lstStyle/>
                    <a:p>
                      <a:r>
                        <a:rPr lang="en-US" sz="1600" dirty="0" smtClean="0">
                          <a:latin typeface="Calibri" pitchFamily="34" charset="0"/>
                        </a:rPr>
                        <a:t>$300.00</a:t>
                      </a:r>
                      <a:endParaRPr lang="en-US" sz="1600" dirty="0">
                        <a:latin typeface="Calibri" pitchFamily="34" charset="0"/>
                      </a:endParaRPr>
                    </a:p>
                  </a:txBody>
                  <a:tcPr/>
                </a:tc>
              </a:tr>
              <a:tr h="257476">
                <a:tc>
                  <a:txBody>
                    <a:bodyPr/>
                    <a:lstStyle/>
                    <a:p>
                      <a:endParaRPr lang="en-US" dirty="0"/>
                    </a:p>
                  </a:txBody>
                  <a:tcPr/>
                </a:tc>
                <a:tc>
                  <a:txBody>
                    <a:bodyPr/>
                    <a:lstStyle/>
                    <a:p>
                      <a:endParaRPr lang="en-US" dirty="0"/>
                    </a:p>
                  </a:txBody>
                  <a:tcPr/>
                </a:tc>
                <a:tc>
                  <a:txBody>
                    <a:bodyPr/>
                    <a:lstStyle/>
                    <a:p>
                      <a:r>
                        <a:rPr lang="en-US" b="1" dirty="0" smtClean="0">
                          <a:latin typeface="Calibri" pitchFamily="34" charset="0"/>
                        </a:rPr>
                        <a:t>TOTAL</a:t>
                      </a:r>
                      <a:endParaRPr lang="en-US" b="1" dirty="0">
                        <a:latin typeface="Calibri" pitchFamily="34" charset="0"/>
                      </a:endParaRPr>
                    </a:p>
                  </a:txBody>
                  <a:tcPr/>
                </a:tc>
                <a:tc>
                  <a:txBody>
                    <a:bodyPr/>
                    <a:lstStyle/>
                    <a:p>
                      <a:r>
                        <a:rPr lang="en-US" sz="1800" b="1" dirty="0" smtClean="0">
                          <a:latin typeface="Calibri" pitchFamily="34" charset="0"/>
                        </a:rPr>
                        <a:t>$445.00 </a:t>
                      </a:r>
                      <a:endParaRPr lang="en-US" sz="1800" b="1" dirty="0">
                        <a:latin typeface="Calibri" pitchFamily="34" charset="0"/>
                      </a:endParaRPr>
                    </a:p>
                  </a:txBody>
                  <a:tcPr/>
                </a:tc>
              </a:tr>
            </a:tbl>
          </a:graphicData>
        </a:graphic>
      </p:graphicFrame>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normAutofit/>
          </a:bodyPr>
          <a:lstStyle/>
          <a:p>
            <a:pPr fontAlgn="auto">
              <a:spcAft>
                <a:spcPts val="0"/>
              </a:spcAft>
              <a:buFont typeface="Wingdings 2"/>
              <a:buNone/>
              <a:defRPr/>
            </a:pPr>
            <a:r>
              <a:rPr lang="en-US" dirty="0" smtClean="0"/>
              <a:t>Coral Reef Valuation</a:t>
            </a:r>
            <a:endParaRPr lang="en-US" dirty="0"/>
          </a:p>
        </p:txBody>
      </p:sp>
      <p:sp>
        <p:nvSpPr>
          <p:cNvPr id="5" name="Title 4"/>
          <p:cNvSpPr>
            <a:spLocks noGrp="1"/>
          </p:cNvSpPr>
          <p:nvPr>
            <p:ph type="ctrTitle"/>
          </p:nvPr>
        </p:nvSpPr>
        <p:spPr/>
        <p:txBody>
          <a:bodyPr/>
          <a:lstStyle/>
          <a:p>
            <a:pPr fontAlgn="auto">
              <a:spcAft>
                <a:spcPts val="0"/>
              </a:spcAft>
              <a:defRPr/>
            </a:pPr>
            <a:r>
              <a:rPr lang="en-US" sz="4000" dirty="0" smtClean="0"/>
              <a:t>World Resources Institute</a:t>
            </a:r>
            <a:endParaRPr lang="en-US" sz="4000" dirty="0"/>
          </a:p>
        </p:txBody>
      </p:sp>
      <p:pic>
        <p:nvPicPr>
          <p:cNvPr id="7" name="Picture 6" descr="Cinner's Photo.jpg"/>
          <p:cNvPicPr>
            <a:picLocks noChangeAspect="1"/>
          </p:cNvPicPr>
          <p:nvPr/>
        </p:nvPicPr>
        <p:blipFill>
          <a:blip r:embed="rId3"/>
          <a:srcRect/>
          <a:stretch>
            <a:fillRect/>
          </a:stretch>
        </p:blipFill>
        <p:spPr bwMode="auto">
          <a:xfrm>
            <a:off x="3124200" y="4000500"/>
            <a:ext cx="2895600" cy="2171700"/>
          </a:xfrm>
          <a:prstGeom prst="rect">
            <a:avLst/>
          </a:prstGeom>
          <a:noFill/>
          <a:ln w="9525">
            <a:noFill/>
            <a:miter lim="800000"/>
            <a:headEnd/>
            <a:tailEnd/>
          </a:ln>
        </p:spPr>
      </p:pic>
      <p:pic>
        <p:nvPicPr>
          <p:cNvPr id="9" name="Picture 8" descr="dedfish.jpg"/>
          <p:cNvPicPr>
            <a:picLocks noChangeAspect="1"/>
          </p:cNvPicPr>
          <p:nvPr/>
        </p:nvPicPr>
        <p:blipFill>
          <a:blip r:embed="rId4"/>
          <a:srcRect/>
          <a:stretch>
            <a:fillRect/>
          </a:stretch>
        </p:blipFill>
        <p:spPr bwMode="auto">
          <a:xfrm>
            <a:off x="6477000" y="2590800"/>
            <a:ext cx="2438400" cy="1828800"/>
          </a:xfrm>
          <a:prstGeom prst="rect">
            <a:avLst/>
          </a:prstGeom>
          <a:noFill/>
          <a:ln w="9525">
            <a:noFill/>
            <a:miter lim="800000"/>
            <a:headEnd/>
            <a:tailEnd/>
          </a:ln>
        </p:spPr>
      </p:pic>
      <p:pic>
        <p:nvPicPr>
          <p:cNvPr id="12" name="Picture 11" descr="flatreef.jpg"/>
          <p:cNvPicPr>
            <a:picLocks noChangeAspect="1"/>
          </p:cNvPicPr>
          <p:nvPr/>
        </p:nvPicPr>
        <p:blipFill>
          <a:blip r:embed="rId5"/>
          <a:srcRect r="13068"/>
          <a:stretch>
            <a:fillRect/>
          </a:stretch>
        </p:blipFill>
        <p:spPr bwMode="auto">
          <a:xfrm>
            <a:off x="228600" y="2590800"/>
            <a:ext cx="2438400" cy="1828800"/>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2000"/>
                                        <p:tgtEl>
                                          <p:spTgt spid="6">
                                            <p:txEl>
                                              <p:pRg st="0" end="0"/>
                                            </p:txEl>
                                          </p:spTgt>
                                        </p:tgtEl>
                                      </p:cBhvr>
                                    </p:animEffect>
                                  </p:childTnLst>
                                </p:cTn>
                              </p:par>
                            </p:childTnLst>
                          </p:cTn>
                        </p:par>
                        <p:par>
                          <p:cTn id="14" fill="hold">
                            <p:stCondLst>
                              <p:cond delay="3000"/>
                            </p:stCondLst>
                            <p:childTnLst>
                              <p:par>
                                <p:cTn id="15" presetID="10" presetClass="entr" presetSubtype="0"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2000"/>
                                        <p:tgtEl>
                                          <p:spTgt spid="12"/>
                                        </p:tgtEl>
                                      </p:cBhvr>
                                    </p:animEffect>
                                  </p:childTnLst>
                                </p:cTn>
                              </p:par>
                            </p:childTnLst>
                          </p:cTn>
                        </p:par>
                        <p:par>
                          <p:cTn id="18" fill="hold">
                            <p:stCondLst>
                              <p:cond delay="5000"/>
                            </p:stCondLst>
                            <p:childTnLst>
                              <p:par>
                                <p:cTn id="19" presetID="10" presetClass="entr" presetSubtype="0"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2000"/>
                                        <p:tgtEl>
                                          <p:spTgt spid="9"/>
                                        </p:tgtEl>
                                      </p:cBhvr>
                                    </p:animEffect>
                                  </p:childTnLst>
                                </p:cTn>
                              </p:par>
                            </p:childTnLst>
                          </p:cTn>
                        </p:par>
                        <p:par>
                          <p:cTn id="22" fill="hold">
                            <p:stCondLst>
                              <p:cond delay="7000"/>
                            </p:stCondLst>
                            <p:childTnLst>
                              <p:par>
                                <p:cTn id="23" presetID="10"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fontAlgn="auto">
              <a:spcAft>
                <a:spcPts val="0"/>
              </a:spcAft>
              <a:defRPr/>
            </a:pPr>
            <a:r>
              <a:rPr lang="en-US" dirty="0" smtClean="0">
                <a:solidFill>
                  <a:schemeClr val="accent1">
                    <a:tint val="88000"/>
                    <a:satMod val="150000"/>
                  </a:schemeClr>
                </a:solidFill>
              </a:rPr>
              <a:t>Theory</a:t>
            </a:r>
            <a:endParaRPr lang="en-US" dirty="0">
              <a:solidFill>
                <a:schemeClr val="accent1">
                  <a:tint val="88000"/>
                  <a:satMod val="150000"/>
                </a:schemeClr>
              </a:solidFill>
            </a:endParaRPr>
          </a:p>
        </p:txBody>
      </p:sp>
      <p:graphicFrame>
        <p:nvGraphicFramePr>
          <p:cNvPr id="10" name="Content Placeholder 9"/>
          <p:cNvGraphicFramePr>
            <a:graphicFrameLocks noGrp="1"/>
          </p:cNvGraphicFramePr>
          <p:nvPr>
            <p:ph sz="quarter" idx="1"/>
          </p:nvPr>
        </p:nvGraphicFramePr>
        <p:xfrm>
          <a:off x="503238" y="530225"/>
          <a:ext cx="8183562" cy="5718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Graphic spid="10"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tint val="88000"/>
                    <a:satMod val="150000"/>
                  </a:schemeClr>
                </a:solidFill>
              </a:rPr>
              <a:t>Overview</a:t>
            </a:r>
            <a:endParaRPr lang="en-US" dirty="0">
              <a:solidFill>
                <a:schemeClr val="accent1">
                  <a:tint val="88000"/>
                  <a:satMod val="150000"/>
                </a:schemeClr>
              </a:solidFill>
            </a:endParaRPr>
          </a:p>
        </p:txBody>
      </p:sp>
      <p:sp>
        <p:nvSpPr>
          <p:cNvPr id="3" name="Content Placeholder 2"/>
          <p:cNvSpPr>
            <a:spLocks noGrp="1"/>
          </p:cNvSpPr>
          <p:nvPr>
            <p:ph sz="quarter" idx="1"/>
          </p:nvPr>
        </p:nvSpPr>
        <p:spPr>
          <a:xfrm>
            <a:off x="457200" y="1447800"/>
            <a:ext cx="8183563" cy="5410200"/>
          </a:xfrm>
        </p:spPr>
        <p:txBody>
          <a:bodyPr>
            <a:normAutofit fontScale="77500" lnSpcReduction="20000"/>
          </a:bodyPr>
          <a:lstStyle/>
          <a:p>
            <a:pPr marL="265176" indent="-265176" fontAlgn="auto">
              <a:spcAft>
                <a:spcPts val="0"/>
              </a:spcAft>
              <a:buFont typeface="Wingdings 2"/>
              <a:buNone/>
              <a:defRPr/>
            </a:pPr>
            <a:r>
              <a:rPr lang="en-US" b="1" u="sng" dirty="0" smtClean="0"/>
              <a:t>Process</a:t>
            </a:r>
          </a:p>
          <a:p>
            <a:pPr marL="519811" indent="-514350" fontAlgn="auto">
              <a:spcAft>
                <a:spcPts val="0"/>
              </a:spcAft>
              <a:buFont typeface="Wingdings 2"/>
              <a:buChar char=""/>
              <a:defRPr/>
            </a:pPr>
            <a:r>
              <a:rPr lang="en-US" dirty="0" smtClean="0">
                <a:solidFill>
                  <a:schemeClr val="accent3">
                    <a:lumMod val="75000"/>
                  </a:schemeClr>
                </a:solidFill>
              </a:rPr>
              <a:t>Review spreadsheets &amp; manuals</a:t>
            </a:r>
          </a:p>
          <a:p>
            <a:pPr marL="519811" indent="-514350" fontAlgn="auto">
              <a:spcAft>
                <a:spcPts val="0"/>
              </a:spcAft>
              <a:buFont typeface="Wingdings 2"/>
              <a:buChar char=""/>
              <a:defRPr/>
            </a:pPr>
            <a:r>
              <a:rPr lang="en-US" dirty="0" smtClean="0">
                <a:solidFill>
                  <a:schemeClr val="accent3">
                    <a:lumMod val="75000"/>
                  </a:schemeClr>
                </a:solidFill>
              </a:rPr>
              <a:t>Analyze Data requirements</a:t>
            </a:r>
          </a:p>
          <a:p>
            <a:pPr marL="519811" indent="-514350" fontAlgn="auto">
              <a:spcAft>
                <a:spcPts val="0"/>
              </a:spcAft>
              <a:buFont typeface="Wingdings 2"/>
              <a:buChar char=""/>
              <a:defRPr/>
            </a:pPr>
            <a:r>
              <a:rPr lang="en-US" dirty="0" smtClean="0">
                <a:solidFill>
                  <a:schemeClr val="accent3">
                    <a:lumMod val="75000"/>
                  </a:schemeClr>
                </a:solidFill>
              </a:rPr>
              <a:t>Collect Data</a:t>
            </a:r>
          </a:p>
          <a:p>
            <a:pPr marL="519811" indent="-514350" fontAlgn="auto">
              <a:spcAft>
                <a:spcPts val="0"/>
              </a:spcAft>
              <a:buFont typeface="Wingdings 2"/>
              <a:buChar char=""/>
              <a:defRPr/>
            </a:pPr>
            <a:r>
              <a:rPr lang="en-US" dirty="0" smtClean="0">
                <a:solidFill>
                  <a:schemeClr val="accent3">
                    <a:lumMod val="75000"/>
                  </a:schemeClr>
                </a:solidFill>
              </a:rPr>
              <a:t>Enter data, review results, modify, review, modify…</a:t>
            </a:r>
          </a:p>
          <a:p>
            <a:pPr marL="519811" indent="-514350" fontAlgn="auto">
              <a:spcAft>
                <a:spcPts val="0"/>
              </a:spcAft>
              <a:buFont typeface="Wingdings 2"/>
              <a:buChar char=""/>
              <a:defRPr/>
            </a:pPr>
            <a:r>
              <a:rPr lang="en-US" dirty="0" smtClean="0">
                <a:solidFill>
                  <a:schemeClr val="accent3">
                    <a:lumMod val="75000"/>
                  </a:schemeClr>
                </a:solidFill>
              </a:rPr>
              <a:t>Calculate scenarios</a:t>
            </a:r>
          </a:p>
          <a:p>
            <a:pPr marL="265176" indent="-265176" fontAlgn="auto">
              <a:spcAft>
                <a:spcPts val="0"/>
              </a:spcAft>
              <a:buFont typeface="Wingdings 2"/>
              <a:buNone/>
              <a:defRPr/>
            </a:pPr>
            <a:r>
              <a:rPr lang="en-US" b="1" u="sng" dirty="0" smtClean="0"/>
              <a:t>Strengths</a:t>
            </a:r>
            <a:endParaRPr lang="en-US" dirty="0" smtClean="0"/>
          </a:p>
          <a:p>
            <a:pPr marL="521208" indent="-457200" fontAlgn="auto">
              <a:spcAft>
                <a:spcPts val="0"/>
              </a:spcAft>
              <a:buFont typeface="Wingdings 2"/>
              <a:buChar char=""/>
              <a:defRPr/>
            </a:pPr>
            <a:r>
              <a:rPr lang="en-US" sz="3000" dirty="0" smtClean="0">
                <a:solidFill>
                  <a:schemeClr val="accent3">
                    <a:lumMod val="75000"/>
                  </a:schemeClr>
                </a:solidFill>
              </a:rPr>
              <a:t>Highly detailed results</a:t>
            </a:r>
          </a:p>
          <a:p>
            <a:pPr marL="521208" indent="-457200" fontAlgn="auto">
              <a:spcAft>
                <a:spcPts val="0"/>
              </a:spcAft>
              <a:buFont typeface="Wingdings 2"/>
              <a:buChar char=""/>
              <a:defRPr/>
            </a:pPr>
            <a:r>
              <a:rPr lang="en-US" sz="3000" dirty="0" smtClean="0">
                <a:solidFill>
                  <a:schemeClr val="accent3">
                    <a:lumMod val="75000"/>
                  </a:schemeClr>
                </a:solidFill>
              </a:rPr>
              <a:t>Triangulates ESV of coral reefs</a:t>
            </a:r>
          </a:p>
          <a:p>
            <a:pPr marL="521208" indent="-457200" fontAlgn="auto">
              <a:spcAft>
                <a:spcPts val="0"/>
              </a:spcAft>
              <a:buFont typeface="Wingdings 2"/>
              <a:buChar char=""/>
              <a:defRPr/>
            </a:pPr>
            <a:r>
              <a:rPr lang="en-US" sz="3000" dirty="0" smtClean="0">
                <a:solidFill>
                  <a:schemeClr val="accent3">
                    <a:lumMod val="75000"/>
                  </a:schemeClr>
                </a:solidFill>
              </a:rPr>
              <a:t>Tools – MS Excel</a:t>
            </a:r>
            <a:endParaRPr lang="en-US" sz="2500" dirty="0" smtClean="0">
              <a:solidFill>
                <a:schemeClr val="accent3">
                  <a:lumMod val="75000"/>
                </a:schemeClr>
              </a:solidFill>
            </a:endParaRPr>
          </a:p>
          <a:p>
            <a:pPr marL="265176" indent="-265176" fontAlgn="auto">
              <a:spcAft>
                <a:spcPts val="0"/>
              </a:spcAft>
              <a:buFont typeface="Wingdings 2"/>
              <a:buNone/>
              <a:defRPr/>
            </a:pPr>
            <a:r>
              <a:rPr lang="en-US" b="1" u="sng" dirty="0" smtClean="0"/>
              <a:t>Weaknesses</a:t>
            </a:r>
          </a:p>
          <a:p>
            <a:pPr marL="265176" indent="-265176" fontAlgn="auto">
              <a:spcAft>
                <a:spcPts val="0"/>
              </a:spcAft>
              <a:buFont typeface="Wingdings 2"/>
              <a:buChar char=""/>
              <a:defRPr/>
            </a:pPr>
            <a:r>
              <a:rPr lang="en-US" dirty="0" smtClean="0">
                <a:solidFill>
                  <a:schemeClr val="accent3">
                    <a:lumMod val="75000"/>
                  </a:schemeClr>
                </a:solidFill>
              </a:rPr>
              <a:t>Data  - Heavily dependent upon external data sources</a:t>
            </a:r>
          </a:p>
          <a:p>
            <a:pPr marL="265176" indent="-265176" fontAlgn="auto">
              <a:spcAft>
                <a:spcPts val="0"/>
              </a:spcAft>
              <a:buFont typeface="Wingdings 2"/>
              <a:buChar char=""/>
              <a:defRPr/>
            </a:pPr>
            <a:r>
              <a:rPr lang="en-US" dirty="0" smtClean="0">
                <a:solidFill>
                  <a:schemeClr val="accent3">
                    <a:lumMod val="75000"/>
                  </a:schemeClr>
                </a:solidFill>
              </a:rPr>
              <a:t>Aspects not yet developed (Coastal Protection)</a:t>
            </a:r>
          </a:p>
          <a:p>
            <a:pPr marL="265176" indent="-265176" fontAlgn="auto">
              <a:spcAft>
                <a:spcPts val="0"/>
              </a:spcAft>
              <a:buFont typeface="Wingdings 2"/>
              <a:buChar char=""/>
              <a:defRPr/>
            </a:pPr>
            <a:r>
              <a:rPr lang="en-US" dirty="0" smtClean="0">
                <a:solidFill>
                  <a:schemeClr val="accent3">
                    <a:lumMod val="75000"/>
                  </a:schemeClr>
                </a:solidFill>
              </a:rPr>
              <a:t>Dependencies/Assumptions (built into formulas)</a:t>
            </a:r>
          </a:p>
          <a:p>
            <a:pPr marL="265176" indent="-265176" fontAlgn="auto">
              <a:spcAft>
                <a:spcPts val="0"/>
              </a:spcAft>
              <a:buFont typeface="Wingdings 2"/>
              <a:buChar char=""/>
              <a:defRPr/>
            </a:pPr>
            <a:r>
              <a:rPr lang="en-US" dirty="0" smtClean="0">
                <a:solidFill>
                  <a:schemeClr val="accent3">
                    <a:lumMod val="75000"/>
                  </a:schemeClr>
                </a:solidFill>
              </a:rPr>
              <a:t>Missing data proves WRI format “inadequate”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par>
                          <p:cTn id="19" fill="hold">
                            <p:stCondLst>
                              <p:cond delay="2000"/>
                            </p:stCondLst>
                            <p:childTnLst>
                              <p:par>
                                <p:cTn id="20" presetID="10" presetClass="entr" presetSubtype="0" fill="hold"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par>
                          <p:cTn id="23" fill="hold">
                            <p:stCondLst>
                              <p:cond delay="4000"/>
                            </p:stCondLst>
                            <p:childTnLst>
                              <p:par>
                                <p:cTn id="24" presetID="10" presetClass="entr" presetSubtype="0"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childTnLst>
                                </p:cTn>
                              </p:par>
                            </p:childTnLst>
                          </p:cTn>
                        </p:par>
                        <p:par>
                          <p:cTn id="27" fill="hold">
                            <p:stCondLst>
                              <p:cond delay="6000"/>
                            </p:stCondLst>
                            <p:childTnLst>
                              <p:par>
                                <p:cTn id="28" presetID="10" presetClass="entr" presetSubtype="0" fill="hold"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2000"/>
                                        <p:tgtEl>
                                          <p:spTgt spid="3">
                                            <p:txEl>
                                              <p:pRg st="4" end="4"/>
                                            </p:txEl>
                                          </p:spTgt>
                                        </p:tgtEl>
                                      </p:cBhvr>
                                    </p:animEffect>
                                  </p:childTnLst>
                                </p:cTn>
                              </p:par>
                            </p:childTnLst>
                          </p:cTn>
                        </p:par>
                        <p:par>
                          <p:cTn id="31" fill="hold">
                            <p:stCondLst>
                              <p:cond delay="8000"/>
                            </p:stCondLst>
                            <p:childTnLst>
                              <p:par>
                                <p:cTn id="32" presetID="10" presetClass="entr" presetSubtype="0" fill="hold"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2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2000"/>
                                        <p:tgtEl>
                                          <p:spTgt spid="3">
                                            <p:txEl>
                                              <p:pRg st="6" end="6"/>
                                            </p:txEl>
                                          </p:spTgt>
                                        </p:tgtEl>
                                      </p:cBhvr>
                                    </p:animEffect>
                                  </p:childTnLst>
                                </p:cTn>
                              </p:par>
                            </p:childTnLst>
                          </p:cTn>
                        </p:par>
                        <p:par>
                          <p:cTn id="40" fill="hold">
                            <p:stCondLst>
                              <p:cond delay="2000"/>
                            </p:stCondLst>
                            <p:childTnLst>
                              <p:par>
                                <p:cTn id="41" presetID="10" presetClass="entr" presetSubtype="0" fill="hold"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2000"/>
                                        <p:tgtEl>
                                          <p:spTgt spid="3">
                                            <p:txEl>
                                              <p:pRg st="7" end="7"/>
                                            </p:txEl>
                                          </p:spTgt>
                                        </p:tgtEl>
                                      </p:cBhvr>
                                    </p:animEffect>
                                  </p:childTnLst>
                                </p:cTn>
                              </p:par>
                            </p:childTnLst>
                          </p:cTn>
                        </p:par>
                        <p:par>
                          <p:cTn id="44" fill="hold">
                            <p:stCondLst>
                              <p:cond delay="4000"/>
                            </p:stCondLst>
                            <p:childTnLst>
                              <p:par>
                                <p:cTn id="45" presetID="10" presetClass="entr" presetSubtype="0" fill="hold"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par>
                          <p:cTn id="48" fill="hold">
                            <p:stCondLst>
                              <p:cond delay="6000"/>
                            </p:stCondLst>
                            <p:childTnLst>
                              <p:par>
                                <p:cTn id="49" presetID="10" presetClass="entr" presetSubtype="0" fill="hold"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2000"/>
                                        <p:tgtEl>
                                          <p:spTgt spid="3">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2000"/>
                                        <p:tgtEl>
                                          <p:spTgt spid="3">
                                            <p:txEl>
                                              <p:pRg st="10" end="10"/>
                                            </p:txEl>
                                          </p:spTgt>
                                        </p:tgtEl>
                                      </p:cBhvr>
                                    </p:animEffect>
                                  </p:childTnLst>
                                </p:cTn>
                              </p:par>
                            </p:childTnLst>
                          </p:cTn>
                        </p:par>
                        <p:par>
                          <p:cTn id="57" fill="hold">
                            <p:stCondLst>
                              <p:cond delay="2000"/>
                            </p:stCondLst>
                            <p:childTnLst>
                              <p:par>
                                <p:cTn id="58" presetID="10" presetClass="entr" presetSubtype="0" fill="hold" nodeType="after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fade">
                                      <p:cBhvr>
                                        <p:cTn id="60" dur="2000"/>
                                        <p:tgtEl>
                                          <p:spTgt spid="3">
                                            <p:txEl>
                                              <p:pRg st="11" end="11"/>
                                            </p:txEl>
                                          </p:spTgt>
                                        </p:tgtEl>
                                      </p:cBhvr>
                                    </p:animEffect>
                                  </p:childTnLst>
                                </p:cTn>
                              </p:par>
                            </p:childTnLst>
                          </p:cTn>
                        </p:par>
                        <p:par>
                          <p:cTn id="61" fill="hold">
                            <p:stCondLst>
                              <p:cond delay="4000"/>
                            </p:stCondLst>
                            <p:childTnLst>
                              <p:par>
                                <p:cTn id="62" presetID="10" presetClass="entr" presetSubtype="0" fill="hold" nodeType="afterEffect">
                                  <p:stCondLst>
                                    <p:cond delay="0"/>
                                  </p:stCondLst>
                                  <p:childTnLst>
                                    <p:set>
                                      <p:cBhvr>
                                        <p:cTn id="63" dur="1" fill="hold">
                                          <p:stCondLst>
                                            <p:cond delay="0"/>
                                          </p:stCondLst>
                                        </p:cTn>
                                        <p:tgtEl>
                                          <p:spTgt spid="3">
                                            <p:txEl>
                                              <p:pRg st="12" end="12"/>
                                            </p:txEl>
                                          </p:spTgt>
                                        </p:tgtEl>
                                        <p:attrNameLst>
                                          <p:attrName>style.visibility</p:attrName>
                                        </p:attrNameLst>
                                      </p:cBhvr>
                                      <p:to>
                                        <p:strVal val="visible"/>
                                      </p:to>
                                    </p:set>
                                    <p:animEffect transition="in" filter="fade">
                                      <p:cBhvr>
                                        <p:cTn id="64" dur="2000"/>
                                        <p:tgtEl>
                                          <p:spTgt spid="3">
                                            <p:txEl>
                                              <p:pRg st="12" end="12"/>
                                            </p:txEl>
                                          </p:spTgt>
                                        </p:tgtEl>
                                      </p:cBhvr>
                                    </p:animEffect>
                                  </p:childTnLst>
                                </p:cTn>
                              </p:par>
                            </p:childTnLst>
                          </p:cTn>
                        </p:par>
                        <p:par>
                          <p:cTn id="65" fill="hold">
                            <p:stCondLst>
                              <p:cond delay="6000"/>
                            </p:stCondLst>
                            <p:childTnLst>
                              <p:par>
                                <p:cTn id="66" presetID="10" presetClass="entr" presetSubtype="0" fill="hold" nodeType="afterEffect">
                                  <p:stCondLst>
                                    <p:cond delay="0"/>
                                  </p:stCondLst>
                                  <p:childTnLst>
                                    <p:set>
                                      <p:cBhvr>
                                        <p:cTn id="67" dur="1" fill="hold">
                                          <p:stCondLst>
                                            <p:cond delay="0"/>
                                          </p:stCondLst>
                                        </p:cTn>
                                        <p:tgtEl>
                                          <p:spTgt spid="3">
                                            <p:txEl>
                                              <p:pRg st="13" end="13"/>
                                            </p:txEl>
                                          </p:spTgt>
                                        </p:tgtEl>
                                        <p:attrNameLst>
                                          <p:attrName>style.visibility</p:attrName>
                                        </p:attrNameLst>
                                      </p:cBhvr>
                                      <p:to>
                                        <p:strVal val="visible"/>
                                      </p:to>
                                    </p:set>
                                    <p:animEffect transition="in" filter="fade">
                                      <p:cBhvr>
                                        <p:cTn id="68" dur="2000"/>
                                        <p:tgtEl>
                                          <p:spTgt spid="3">
                                            <p:txEl>
                                              <p:pRg st="13" end="13"/>
                                            </p:txEl>
                                          </p:spTgt>
                                        </p:tgtEl>
                                      </p:cBhvr>
                                    </p:animEffect>
                                  </p:childTnLst>
                                </p:cTn>
                              </p:par>
                            </p:childTnLst>
                          </p:cTn>
                        </p:par>
                        <p:par>
                          <p:cTn id="69" fill="hold">
                            <p:stCondLst>
                              <p:cond delay="8000"/>
                            </p:stCondLst>
                            <p:childTnLst>
                              <p:par>
                                <p:cTn id="70" presetID="10" presetClass="entr" presetSubtype="0" fill="hold" nodeType="after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Effect transition="in" filter="fade">
                                      <p:cBhvr>
                                        <p:cTn id="72"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sz="quarter" idx="2"/>
          </p:nvPr>
        </p:nvGraphicFramePr>
        <p:xfrm>
          <a:off x="533400" y="1427480"/>
          <a:ext cx="8002588" cy="4820920"/>
        </p:xfrm>
        <a:graphic>
          <a:graphicData uri="http://schemas.openxmlformats.org/drawingml/2006/table">
            <a:tbl>
              <a:tblPr firstRow="1" bandRow="1">
                <a:tableStyleId>{5C22544A-7EE6-4342-B048-85BDC9FD1C3A}</a:tableStyleId>
              </a:tblPr>
              <a:tblGrid>
                <a:gridCol w="6172200"/>
                <a:gridCol w="1830388"/>
              </a:tblGrid>
              <a:tr h="370840">
                <a:tc>
                  <a:txBody>
                    <a:bodyPr/>
                    <a:lstStyle/>
                    <a:p>
                      <a:pPr algn="ctr" fontAlgn="b"/>
                      <a:r>
                        <a:rPr lang="en-US" sz="1800" b="1" i="0" u="none" strike="noStrike" dirty="0" smtClean="0">
                          <a:solidFill>
                            <a:srgbClr val="000000"/>
                          </a:solidFill>
                          <a:latin typeface="Calibri"/>
                        </a:rPr>
                        <a:t>Category (Calculated</a:t>
                      </a:r>
                      <a:r>
                        <a:rPr lang="en-US" sz="1800" b="1" i="0" u="none" strike="noStrike" baseline="0" dirty="0" smtClean="0">
                          <a:solidFill>
                            <a:srgbClr val="000000"/>
                          </a:solidFill>
                          <a:latin typeface="Calibri"/>
                        </a:rPr>
                        <a:t> for peak season May – Sept)</a:t>
                      </a:r>
                      <a:endParaRPr lang="en-US" sz="1800" b="1" i="0" u="none" strike="noStrike" dirty="0">
                        <a:solidFill>
                          <a:srgbClr val="000000"/>
                        </a:solidFill>
                        <a:latin typeface="Calibri"/>
                      </a:endParaRPr>
                    </a:p>
                  </a:txBody>
                  <a:tcPr marL="9525" marR="9525" marT="9525" marB="0" anchor="b"/>
                </a:tc>
                <a:tc>
                  <a:txBody>
                    <a:bodyPr/>
                    <a:lstStyle/>
                    <a:p>
                      <a:pPr algn="ctr" fontAlgn="b"/>
                      <a:r>
                        <a:rPr lang="en-US" sz="1800" b="1" i="0" u="none" strike="noStrike" dirty="0" smtClean="0">
                          <a:solidFill>
                            <a:srgbClr val="000000"/>
                          </a:solidFill>
                          <a:latin typeface="Calibri"/>
                        </a:rPr>
                        <a:t>Value</a:t>
                      </a:r>
                      <a:endParaRPr lang="en-US" sz="1800" b="1" i="0" u="none" strike="noStrike" dirty="0">
                        <a:solidFill>
                          <a:srgbClr val="000000"/>
                        </a:solidFill>
                        <a:latin typeface="Calibri"/>
                      </a:endParaRPr>
                    </a:p>
                  </a:txBody>
                  <a:tcPr marL="9525" marR="9525" marT="9525" marB="0" anchor="b"/>
                </a:tc>
              </a:tr>
              <a:tr h="370840">
                <a:tc>
                  <a:txBody>
                    <a:bodyPr/>
                    <a:lstStyle/>
                    <a:p>
                      <a:pPr marL="342900" marR="0" indent="-342900" algn="l" defTabSz="914400" rtl="0" eaLnBrk="1" fontAlgn="b" latinLnBrk="0" hangingPunct="1">
                        <a:lnSpc>
                          <a:spcPct val="100000"/>
                        </a:lnSpc>
                        <a:spcBef>
                          <a:spcPts val="0"/>
                        </a:spcBef>
                        <a:spcAft>
                          <a:spcPts val="0"/>
                        </a:spcAft>
                        <a:buClrTx/>
                        <a:buSzTx/>
                        <a:buFontTx/>
                        <a:buAutoNum type="arabicPeriod"/>
                        <a:tabLst/>
                        <a:defRPr/>
                      </a:pPr>
                      <a:r>
                        <a:rPr lang="en-US" sz="1800" b="1" i="0" u="none" strike="noStrike" dirty="0" smtClean="0">
                          <a:solidFill>
                            <a:srgbClr val="000000"/>
                          </a:solidFill>
                          <a:latin typeface="Calibri"/>
                        </a:rPr>
                        <a:t>Accommodation</a:t>
                      </a:r>
                    </a:p>
                  </a:txBody>
                  <a:tcPr marL="9525" marR="9525" marT="9525" marB="0" anchor="b"/>
                </a:tc>
                <a:tc>
                  <a:txBody>
                    <a:bodyPr/>
                    <a:lstStyle/>
                    <a:p>
                      <a:pPr algn="r" fontAlgn="b"/>
                      <a:r>
                        <a:rPr lang="en-US" sz="1800" b="0" i="0" u="none" strike="noStrike" dirty="0" smtClean="0">
                          <a:solidFill>
                            <a:srgbClr val="000000"/>
                          </a:solidFill>
                          <a:latin typeface="Calibri"/>
                        </a:rPr>
                        <a:t>$30, 542.82</a:t>
                      </a:r>
                      <a:endParaRPr lang="en-US" sz="1800" b="0" i="0" u="none" strike="noStrike" dirty="0">
                        <a:solidFill>
                          <a:srgbClr val="000000"/>
                        </a:solidFill>
                        <a:latin typeface="Calibri"/>
                      </a:endParaRPr>
                    </a:p>
                  </a:txBody>
                  <a:tcPr marL="9525" marR="9525" marT="9525" marB="0" anchor="b"/>
                </a:tc>
              </a:tr>
              <a:tr h="370840">
                <a:tc>
                  <a:txBody>
                    <a:bodyPr/>
                    <a:lstStyle/>
                    <a:p>
                      <a:pPr algn="l" fontAlgn="b"/>
                      <a:r>
                        <a:rPr lang="en-US" sz="1800" b="1" i="0" u="none" strike="noStrike" dirty="0">
                          <a:solidFill>
                            <a:srgbClr val="000000"/>
                          </a:solidFill>
                          <a:latin typeface="Calibri"/>
                        </a:rPr>
                        <a:t>2. Diving</a:t>
                      </a:r>
                    </a:p>
                  </a:txBody>
                  <a:tcPr marL="9525" marR="9525" marT="9525" marB="0" anchor="b"/>
                </a:tc>
                <a:tc>
                  <a:txBody>
                    <a:bodyPr/>
                    <a:lstStyle/>
                    <a:p>
                      <a:pPr algn="r" fontAlgn="b"/>
                      <a:r>
                        <a:rPr lang="en-US" sz="1800" b="0" i="0" u="none" strike="noStrike" dirty="0" smtClean="0">
                          <a:solidFill>
                            <a:srgbClr val="000000"/>
                          </a:solidFill>
                          <a:latin typeface="Calibri"/>
                        </a:rPr>
                        <a:t>$30,940.00</a:t>
                      </a:r>
                      <a:endParaRPr lang="en-US" sz="1800" b="0" i="0" u="none" strike="noStrike" dirty="0">
                        <a:solidFill>
                          <a:srgbClr val="000000"/>
                        </a:solidFill>
                        <a:latin typeface="Calibri"/>
                      </a:endParaRPr>
                    </a:p>
                  </a:txBody>
                  <a:tcPr marL="9525" marR="9525" marT="9525" marB="0" anchor="b"/>
                </a:tc>
              </a:tr>
              <a:tr h="370840">
                <a:tc>
                  <a:txBody>
                    <a:bodyPr/>
                    <a:lstStyle/>
                    <a:p>
                      <a:pPr algn="l" fontAlgn="b"/>
                      <a:r>
                        <a:rPr lang="en-US" sz="1800" b="1" i="0" u="none" strike="noStrike" dirty="0">
                          <a:solidFill>
                            <a:srgbClr val="000000"/>
                          </a:solidFill>
                          <a:latin typeface="Calibri"/>
                        </a:rPr>
                        <a:t>3. Snorkeling and </a:t>
                      </a:r>
                      <a:r>
                        <a:rPr lang="en-US" sz="1800" b="1" i="0" u="none" strike="noStrike" dirty="0" smtClean="0">
                          <a:solidFill>
                            <a:srgbClr val="000000"/>
                          </a:solidFill>
                          <a:latin typeface="Calibri"/>
                        </a:rPr>
                        <a:t>Boating </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b="0" i="0" u="none" strike="noStrike" dirty="0" smtClean="0">
                          <a:solidFill>
                            <a:srgbClr val="000000"/>
                          </a:solidFill>
                          <a:latin typeface="Calibri"/>
                        </a:rPr>
                        <a:t>$</a:t>
                      </a:r>
                      <a:r>
                        <a:rPr lang="en-US" sz="1800" b="0" i="0" u="none" strike="noStrike" dirty="0" smtClean="0">
                          <a:solidFill>
                            <a:srgbClr val="000000"/>
                          </a:solidFill>
                          <a:latin typeface="Calibri"/>
                        </a:rPr>
                        <a:t>28,600.00</a:t>
                      </a:r>
                      <a:endParaRPr lang="en-US" sz="1800" b="0" i="0" u="none" strike="noStrike" dirty="0">
                        <a:solidFill>
                          <a:srgbClr val="000000"/>
                        </a:solidFill>
                        <a:latin typeface="Calibri"/>
                      </a:endParaRPr>
                    </a:p>
                  </a:txBody>
                  <a:tcPr marL="9525" marR="9525" marT="9525" marB="0" anchor="b"/>
                </a:tc>
              </a:tr>
              <a:tr h="370840">
                <a:tc>
                  <a:txBody>
                    <a:bodyPr/>
                    <a:lstStyle/>
                    <a:p>
                      <a:pPr algn="l" fontAlgn="b"/>
                      <a:r>
                        <a:rPr lang="en-US" sz="1800" b="1" i="0" u="none" strike="noStrike" dirty="0">
                          <a:solidFill>
                            <a:srgbClr val="000000"/>
                          </a:solidFill>
                          <a:latin typeface="Calibri"/>
                        </a:rPr>
                        <a:t>4. Marine Parks</a:t>
                      </a:r>
                    </a:p>
                  </a:txBody>
                  <a:tcPr marL="9525" marR="9525" marT="9525" marB="0" anchor="b"/>
                </a:tc>
                <a:tc>
                  <a:txBody>
                    <a:bodyPr/>
                    <a:lstStyle/>
                    <a:p>
                      <a:pPr algn="r" fontAlgn="b"/>
                      <a:r>
                        <a:rPr lang="en-US" sz="1800" b="0" i="0" u="none" strike="noStrike" dirty="0">
                          <a:solidFill>
                            <a:srgbClr val="000000"/>
                          </a:solidFill>
                          <a:latin typeface="Calibri"/>
                        </a:rPr>
                        <a:t>$0</a:t>
                      </a:r>
                    </a:p>
                  </a:txBody>
                  <a:tcPr marL="9525" marR="9525" marT="9525" marB="0" anchor="b"/>
                </a:tc>
              </a:tr>
              <a:tr h="370840">
                <a:tc>
                  <a:txBody>
                    <a:bodyPr/>
                    <a:lstStyle/>
                    <a:p>
                      <a:pPr algn="l" fontAlgn="b"/>
                      <a:r>
                        <a:rPr lang="en-US" sz="1800" b="1" i="0" u="none" strike="noStrike" dirty="0">
                          <a:solidFill>
                            <a:srgbClr val="000000"/>
                          </a:solidFill>
                          <a:latin typeface="Calibri"/>
                        </a:rPr>
                        <a:t>5. Other Direct Expenditures - Total Value</a:t>
                      </a:r>
                    </a:p>
                  </a:txBody>
                  <a:tcPr marL="9525" marR="9525" marT="9525" marB="0" anchor="b"/>
                </a:tc>
                <a:tc>
                  <a:txBody>
                    <a:bodyPr/>
                    <a:lstStyle/>
                    <a:p>
                      <a:pPr algn="r" fontAlgn="b"/>
                      <a:r>
                        <a:rPr lang="en-US" sz="1800" b="0" i="0" u="none" strike="noStrike" dirty="0">
                          <a:solidFill>
                            <a:srgbClr val="000000"/>
                          </a:solidFill>
                          <a:latin typeface="Calibri"/>
                        </a:rPr>
                        <a:t>$0</a:t>
                      </a:r>
                    </a:p>
                  </a:txBody>
                  <a:tcPr marL="9525" marR="9525" marT="9525" marB="0" anchor="b"/>
                </a:tc>
              </a:tr>
              <a:tr h="370840">
                <a:tc>
                  <a:txBody>
                    <a:bodyPr/>
                    <a:lstStyle/>
                    <a:p>
                      <a:pPr lvl="1" algn="ctr" fontAlgn="b"/>
                      <a:r>
                        <a:rPr lang="en-US" sz="1800" b="1" i="0" u="none" strike="noStrike" dirty="0">
                          <a:solidFill>
                            <a:srgbClr val="000000"/>
                          </a:solidFill>
                          <a:latin typeface="Calibri"/>
                        </a:rPr>
                        <a:t>TOTAL DIRECT ECONOMIC IMPACTS </a:t>
                      </a:r>
                    </a:p>
                  </a:txBody>
                  <a:tcPr marL="9525" marR="9525" marT="9525" marB="0" anchor="b"/>
                </a:tc>
                <a:tc>
                  <a:txBody>
                    <a:bodyPr/>
                    <a:lstStyle/>
                    <a:p>
                      <a:pPr algn="r" fontAlgn="b"/>
                      <a:r>
                        <a:rPr lang="en-US" sz="1800" b="0" i="0" u="none" strike="noStrike" dirty="0" smtClean="0">
                          <a:solidFill>
                            <a:srgbClr val="000000"/>
                          </a:solidFill>
                          <a:latin typeface="Calibri"/>
                        </a:rPr>
                        <a:t>$90,082.82</a:t>
                      </a:r>
                      <a:endParaRPr lang="en-US" sz="1800" b="0" i="0" u="none" strike="noStrike" dirty="0">
                        <a:solidFill>
                          <a:srgbClr val="000000"/>
                        </a:solidFill>
                        <a:latin typeface="Calibri"/>
                      </a:endParaRPr>
                    </a:p>
                  </a:txBody>
                  <a:tcPr marL="9525" marR="9525" marT="9525" marB="0" anchor="b"/>
                </a:tc>
              </a:tr>
              <a:tr h="370840">
                <a:tc>
                  <a:txBody>
                    <a:bodyPr/>
                    <a:lstStyle/>
                    <a:p>
                      <a:pPr algn="l" fontAlgn="b"/>
                      <a:r>
                        <a:rPr lang="en-US" sz="1800" b="1" i="0" u="none" strike="noStrike" dirty="0">
                          <a:solidFill>
                            <a:srgbClr val="000000"/>
                          </a:solidFill>
                          <a:latin typeface="Calibri"/>
                        </a:rPr>
                        <a:t>6. Total Indirect (secondary) Impacts (from multipliers)</a:t>
                      </a:r>
                    </a:p>
                  </a:txBody>
                  <a:tcPr marL="9525" marR="9525" marT="9525" marB="0" anchor="b"/>
                </a:tc>
                <a:tc>
                  <a:txBody>
                    <a:bodyPr/>
                    <a:lstStyle/>
                    <a:p>
                      <a:pPr algn="r" fontAlgn="b"/>
                      <a:r>
                        <a:rPr lang="en-US" sz="1800" b="0" i="0" u="none" strike="noStrike" dirty="0" smtClean="0">
                          <a:solidFill>
                            <a:srgbClr val="000000"/>
                          </a:solidFill>
                          <a:latin typeface="Calibri"/>
                        </a:rPr>
                        <a:t>$4,343,242.40</a:t>
                      </a:r>
                      <a:endParaRPr lang="en-US" sz="1800" b="0" i="0" u="none" strike="noStrike" dirty="0">
                        <a:solidFill>
                          <a:srgbClr val="000000"/>
                        </a:solidFill>
                        <a:latin typeface="Calibri"/>
                      </a:endParaRPr>
                    </a:p>
                  </a:txBody>
                  <a:tcPr marL="9525" marR="9525" marT="9525" marB="0" anchor="b"/>
                </a:tc>
              </a:tr>
              <a:tr h="370840">
                <a:tc>
                  <a:txBody>
                    <a:bodyPr/>
                    <a:lstStyle/>
                    <a:p>
                      <a:pPr lvl="1" algn="ctr" fontAlgn="b"/>
                      <a:r>
                        <a:rPr lang="en-US" sz="1800" b="1" i="0" u="none" strike="noStrike" dirty="0">
                          <a:solidFill>
                            <a:srgbClr val="000000"/>
                          </a:solidFill>
                          <a:latin typeface="Calibri"/>
                        </a:rPr>
                        <a:t>TOTAL DIRECT AND INDIRECT IMPACTS</a:t>
                      </a:r>
                    </a:p>
                  </a:txBody>
                  <a:tcPr marL="9525" marR="9525" marT="9525" marB="0" anchor="b"/>
                </a:tc>
                <a:tc>
                  <a:txBody>
                    <a:bodyPr/>
                    <a:lstStyle/>
                    <a:p>
                      <a:pPr algn="r" fontAlgn="b"/>
                      <a:r>
                        <a:rPr lang="en-US" sz="1800" b="0" i="0" u="none" strike="noStrike" dirty="0" smtClean="0">
                          <a:solidFill>
                            <a:srgbClr val="000000"/>
                          </a:solidFill>
                          <a:latin typeface="Calibri"/>
                        </a:rPr>
                        <a:t>$</a:t>
                      </a:r>
                      <a:r>
                        <a:rPr lang="en-US" sz="1800" b="0" i="0" u="none" strike="noStrike" dirty="0" smtClean="0">
                          <a:solidFill>
                            <a:srgbClr val="000000"/>
                          </a:solidFill>
                          <a:latin typeface="Calibri"/>
                        </a:rPr>
                        <a:t>4,433,324.82</a:t>
                      </a:r>
                      <a:endParaRPr lang="en-US" sz="1800" b="0" i="0" u="none" strike="noStrike" dirty="0">
                        <a:solidFill>
                          <a:srgbClr val="000000"/>
                        </a:solidFill>
                        <a:latin typeface="Calibri"/>
                      </a:endParaRPr>
                    </a:p>
                  </a:txBody>
                  <a:tcPr marL="9525" marR="9525" marT="9525" marB="0" anchor="b"/>
                </a:tc>
              </a:tr>
              <a:tr h="370840">
                <a:tc>
                  <a:txBody>
                    <a:bodyPr/>
                    <a:lstStyle/>
                    <a:p>
                      <a:pPr algn="l" fontAlgn="b"/>
                      <a:r>
                        <a:rPr lang="en-US" sz="1800" b="1" i="0" u="none" strike="noStrike" dirty="0">
                          <a:solidFill>
                            <a:srgbClr val="000000"/>
                          </a:solidFill>
                          <a:latin typeface="Calibri"/>
                        </a:rPr>
                        <a:t>7. </a:t>
                      </a:r>
                      <a:r>
                        <a:rPr lang="en-US" sz="1800" b="1" i="0" u="none" strike="noStrike" dirty="0" smtClean="0">
                          <a:solidFill>
                            <a:srgbClr val="000000"/>
                          </a:solidFill>
                          <a:latin typeface="Calibri"/>
                        </a:rPr>
                        <a:t>Un-captured </a:t>
                      </a:r>
                      <a:r>
                        <a:rPr lang="en-US" sz="1800" b="1" i="0" u="none" strike="noStrike" dirty="0">
                          <a:solidFill>
                            <a:srgbClr val="000000"/>
                          </a:solidFill>
                          <a:latin typeface="Calibri"/>
                        </a:rPr>
                        <a:t>Value</a:t>
                      </a:r>
                    </a:p>
                  </a:txBody>
                  <a:tcPr marL="9525" marR="9525" marT="9525" marB="0" anchor="b"/>
                </a:tc>
                <a:tc>
                  <a:txBody>
                    <a:bodyPr/>
                    <a:lstStyle/>
                    <a:p>
                      <a:pPr algn="l" fontAlgn="b"/>
                      <a:endParaRPr lang="en-US" sz="1800" b="0" i="0" u="none" strike="noStrike" dirty="0">
                        <a:solidFill>
                          <a:srgbClr val="000000"/>
                        </a:solidFill>
                        <a:latin typeface="Calibri"/>
                      </a:endParaRPr>
                    </a:p>
                  </a:txBody>
                  <a:tcPr marL="9525" marR="9525" marT="9525" marB="0" anchor="b"/>
                </a:tc>
              </a:tr>
              <a:tr h="370840">
                <a:tc>
                  <a:txBody>
                    <a:bodyPr/>
                    <a:lstStyle/>
                    <a:p>
                      <a:pPr lvl="1" algn="l" fontAlgn="b"/>
                      <a:r>
                        <a:rPr lang="en-US" sz="1800" b="1" i="0" u="none" strike="noStrike" dirty="0">
                          <a:solidFill>
                            <a:srgbClr val="000000"/>
                          </a:solidFill>
                          <a:latin typeface="Calibri"/>
                        </a:rPr>
                        <a:t>Local Use of Coralline Beaches</a:t>
                      </a:r>
                    </a:p>
                  </a:txBody>
                  <a:tcPr marL="9525" marR="9525" marT="9525" marB="0" anchor="b"/>
                </a:tc>
                <a:tc>
                  <a:txBody>
                    <a:bodyPr/>
                    <a:lstStyle/>
                    <a:p>
                      <a:pPr algn="r" fontAlgn="b"/>
                      <a:r>
                        <a:rPr lang="en-US" sz="1800" b="0" i="0" u="none" strike="noStrike" dirty="0" smtClean="0">
                          <a:solidFill>
                            <a:srgbClr val="000000"/>
                          </a:solidFill>
                          <a:latin typeface="Calibri"/>
                        </a:rPr>
                        <a:t>$</a:t>
                      </a:r>
                      <a:endParaRPr lang="en-US" sz="1800" b="0" i="0" u="none" strike="noStrike" dirty="0">
                        <a:solidFill>
                          <a:srgbClr val="000000"/>
                        </a:solidFill>
                        <a:latin typeface="Calibri"/>
                      </a:endParaRPr>
                    </a:p>
                  </a:txBody>
                  <a:tcPr marL="9525" marR="9525" marT="9525" marB="0" anchor="b"/>
                </a:tc>
              </a:tr>
              <a:tr h="370840">
                <a:tc>
                  <a:txBody>
                    <a:bodyPr/>
                    <a:lstStyle/>
                    <a:p>
                      <a:pPr lvl="1" algn="l" fontAlgn="b"/>
                      <a:r>
                        <a:rPr lang="en-US" sz="1800" b="1" i="0" u="none" strike="noStrike" dirty="0">
                          <a:solidFill>
                            <a:srgbClr val="000000"/>
                          </a:solidFill>
                          <a:latin typeface="Calibri"/>
                        </a:rPr>
                        <a:t>Local Use from reef recreation</a:t>
                      </a:r>
                    </a:p>
                  </a:txBody>
                  <a:tcPr marL="9525" marR="9525" marT="9525" marB="0" anchor="b"/>
                </a:tc>
                <a:tc>
                  <a:txBody>
                    <a:bodyPr/>
                    <a:lstStyle/>
                    <a:p>
                      <a:pPr algn="r" fontAlgn="b"/>
                      <a:r>
                        <a:rPr lang="en-US" sz="1800" b="0" i="0" u="none" strike="noStrike" dirty="0" smtClean="0">
                          <a:solidFill>
                            <a:srgbClr val="000000"/>
                          </a:solidFill>
                          <a:latin typeface="Calibri"/>
                        </a:rPr>
                        <a:t>$9,350</a:t>
                      </a:r>
                      <a:endParaRPr lang="en-US" sz="1800" b="0" i="0" u="none" strike="noStrike" dirty="0">
                        <a:solidFill>
                          <a:srgbClr val="000000"/>
                        </a:solidFill>
                        <a:latin typeface="Calibri"/>
                      </a:endParaRPr>
                    </a:p>
                  </a:txBody>
                  <a:tcPr marL="9525" marR="9525" marT="9525" marB="0" anchor="b"/>
                </a:tc>
              </a:tr>
              <a:tr h="370840">
                <a:tc>
                  <a:txBody>
                    <a:bodyPr/>
                    <a:lstStyle/>
                    <a:p>
                      <a:pPr algn="ctr" fontAlgn="b"/>
                      <a:r>
                        <a:rPr lang="en-US" sz="1800" b="1" i="0" u="none" strike="noStrike" dirty="0">
                          <a:solidFill>
                            <a:srgbClr val="000000"/>
                          </a:solidFill>
                          <a:latin typeface="Calibri"/>
                        </a:rPr>
                        <a:t>TOTAL </a:t>
                      </a:r>
                      <a:r>
                        <a:rPr lang="en-US" sz="1800" b="1" i="0" u="none" strike="noStrike" dirty="0" smtClean="0">
                          <a:solidFill>
                            <a:srgbClr val="000000"/>
                          </a:solidFill>
                          <a:latin typeface="Calibri"/>
                        </a:rPr>
                        <a:t>IMPACT </a:t>
                      </a:r>
                      <a:r>
                        <a:rPr lang="en-US" sz="1800" b="1" i="0" u="none" strike="noStrike" dirty="0">
                          <a:solidFill>
                            <a:srgbClr val="000000"/>
                          </a:solidFill>
                          <a:latin typeface="Calibri"/>
                        </a:rPr>
                        <a:t>OF REEF-RELATED TOURISM AND RECREATION</a:t>
                      </a:r>
                    </a:p>
                  </a:txBody>
                  <a:tcPr marL="9525" marR="9525" marT="9525" marB="0" anchor="b"/>
                </a:tc>
                <a:tc>
                  <a:txBody>
                    <a:bodyPr/>
                    <a:lstStyle/>
                    <a:p>
                      <a:pPr algn="r" fontAlgn="b"/>
                      <a:r>
                        <a:rPr lang="en-US" sz="1800" b="1" i="0" u="none" strike="noStrike" dirty="0" smtClean="0">
                          <a:solidFill>
                            <a:srgbClr val="000000"/>
                          </a:solidFill>
                          <a:latin typeface="Calibri"/>
                        </a:rPr>
                        <a:t>$</a:t>
                      </a:r>
                      <a:r>
                        <a:rPr lang="en-US" sz="1800" b="1" i="0" u="none" strike="noStrike" dirty="0" smtClean="0">
                          <a:solidFill>
                            <a:srgbClr val="000000"/>
                          </a:solidFill>
                          <a:latin typeface="Calibri"/>
                        </a:rPr>
                        <a:t>4,442,674.82</a:t>
                      </a:r>
                      <a:endParaRPr lang="en-US" sz="1800" b="1" i="0" u="none" strike="noStrike" dirty="0">
                        <a:solidFill>
                          <a:srgbClr val="000000"/>
                        </a:solidFill>
                        <a:latin typeface="Calibri"/>
                      </a:endParaRPr>
                    </a:p>
                  </a:txBody>
                  <a:tcPr marL="9525" marR="9525" marT="9525" marB="0" anchor="b"/>
                </a:tc>
              </a:tr>
            </a:tbl>
          </a:graphicData>
        </a:graphic>
      </p:graphicFrame>
      <p:sp>
        <p:nvSpPr>
          <p:cNvPr id="2" name="Title 1"/>
          <p:cNvSpPr>
            <a:spLocks noGrp="1"/>
          </p:cNvSpPr>
          <p:nvPr>
            <p:ph type="title"/>
          </p:nvPr>
        </p:nvSpPr>
        <p:spPr/>
        <p:txBody>
          <a:bodyPr/>
          <a:lstStyle/>
          <a:p>
            <a:pPr fontAlgn="auto">
              <a:spcAft>
                <a:spcPts val="0"/>
              </a:spcAft>
              <a:defRPr/>
            </a:pPr>
            <a:r>
              <a:rPr lang="en-US" sz="3200" dirty="0" smtClean="0">
                <a:solidFill>
                  <a:schemeClr val="accent1">
                    <a:tint val="88000"/>
                    <a:satMod val="150000"/>
                  </a:schemeClr>
                </a:solidFill>
              </a:rPr>
              <a:t>Coral Reef Valuation - Tourism</a:t>
            </a:r>
            <a:endParaRPr lang="en-US" sz="3200" dirty="0">
              <a:solidFill>
                <a:schemeClr val="accent1">
                  <a:tint val="88000"/>
                  <a:satMod val="150000"/>
                </a:schemeClr>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linds(horizontal)">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3000" dirty="0" smtClean="0">
                <a:solidFill>
                  <a:schemeClr val="accent1">
                    <a:tint val="88000"/>
                    <a:satMod val="150000"/>
                  </a:schemeClr>
                </a:solidFill>
              </a:rPr>
              <a:t>Anomalies – National Park Revenue</a:t>
            </a:r>
            <a:endParaRPr lang="en-US" sz="3000" dirty="0">
              <a:solidFill>
                <a:schemeClr val="accent1">
                  <a:tint val="88000"/>
                  <a:satMod val="150000"/>
                </a:schemeClr>
              </a:solidFill>
            </a:endParaRPr>
          </a:p>
        </p:txBody>
      </p:sp>
      <p:sp>
        <p:nvSpPr>
          <p:cNvPr id="3" name="Content Placeholder 2"/>
          <p:cNvSpPr>
            <a:spLocks noGrp="1"/>
          </p:cNvSpPr>
          <p:nvPr>
            <p:ph sz="quarter" idx="1"/>
          </p:nvPr>
        </p:nvSpPr>
        <p:spPr/>
        <p:txBody>
          <a:bodyPr>
            <a:normAutofit fontScale="70000" lnSpcReduction="20000"/>
          </a:bodyPr>
          <a:lstStyle/>
          <a:p>
            <a:pPr marL="0" indent="0" fontAlgn="auto">
              <a:spcAft>
                <a:spcPts val="0"/>
              </a:spcAft>
              <a:buFont typeface="Wingdings 2"/>
              <a:buNone/>
              <a:defRPr/>
            </a:pPr>
            <a:r>
              <a:rPr lang="en-US" b="1" dirty="0" err="1" smtClean="0"/>
              <a:t>Moriah</a:t>
            </a:r>
            <a:r>
              <a:rPr lang="en-US" b="1" dirty="0" smtClean="0"/>
              <a:t> </a:t>
            </a:r>
            <a:r>
              <a:rPr lang="en-US" b="1" dirty="0" err="1" smtClean="0"/>
              <a:t>Harbour</a:t>
            </a:r>
            <a:r>
              <a:rPr lang="en-US" b="1" dirty="0" smtClean="0"/>
              <a:t> National Park Category (Zero Rated) – WHY?</a:t>
            </a:r>
          </a:p>
          <a:p>
            <a:pPr marL="539496" indent="-457200" fontAlgn="auto">
              <a:spcAft>
                <a:spcPts val="0"/>
              </a:spcAft>
              <a:buFont typeface="+mj-lt"/>
              <a:buAutoNum type="arabicPeriod"/>
              <a:defRPr/>
            </a:pPr>
            <a:r>
              <a:rPr lang="en-US" b="1" dirty="0" smtClean="0"/>
              <a:t>Visitor Fees</a:t>
            </a:r>
          </a:p>
          <a:p>
            <a:pPr marL="708660" lvl="1" indent="-342900" fontAlgn="auto">
              <a:spcAft>
                <a:spcPts val="0"/>
              </a:spcAft>
              <a:buFont typeface="Verdana"/>
              <a:buChar char="◦"/>
              <a:defRPr/>
            </a:pPr>
            <a:r>
              <a:rPr lang="en-US" dirty="0" smtClean="0"/>
              <a:t>Entrance – No single entry point</a:t>
            </a:r>
          </a:p>
          <a:p>
            <a:pPr marL="708660" lvl="1" indent="-342900" fontAlgn="auto">
              <a:spcAft>
                <a:spcPts val="0"/>
              </a:spcAft>
              <a:buFont typeface="Verdana"/>
              <a:buChar char="◦"/>
              <a:defRPr/>
            </a:pPr>
            <a:r>
              <a:rPr lang="en-US" dirty="0" smtClean="0"/>
              <a:t>Diving – No fees in place</a:t>
            </a:r>
          </a:p>
          <a:p>
            <a:pPr marL="708660" lvl="1" indent="-342900" fontAlgn="auto">
              <a:spcAft>
                <a:spcPts val="0"/>
              </a:spcAft>
              <a:buFont typeface="Verdana"/>
              <a:buChar char="◦"/>
              <a:defRPr/>
            </a:pPr>
            <a:r>
              <a:rPr lang="en-US" dirty="0" smtClean="0"/>
              <a:t>Snorkeling – No fees in place</a:t>
            </a:r>
          </a:p>
          <a:p>
            <a:pPr marL="708660" lvl="1" indent="-342900" fontAlgn="auto">
              <a:spcAft>
                <a:spcPts val="0"/>
              </a:spcAft>
              <a:buFont typeface="Verdana"/>
              <a:buChar char="◦"/>
              <a:defRPr/>
            </a:pPr>
            <a:r>
              <a:rPr lang="en-US" dirty="0" smtClean="0"/>
              <a:t>Concessions – No concessions in operation</a:t>
            </a:r>
          </a:p>
          <a:p>
            <a:pPr marL="708660" lvl="1" indent="-342900" fontAlgn="auto">
              <a:spcAft>
                <a:spcPts val="0"/>
              </a:spcAft>
              <a:buNone/>
              <a:defRPr/>
            </a:pPr>
            <a:r>
              <a:rPr lang="en-US" dirty="0" smtClean="0"/>
              <a:t>(diving and snorkeling fees paid to dive shops)</a:t>
            </a:r>
          </a:p>
          <a:p>
            <a:pPr marL="539496" indent="-457200" fontAlgn="auto">
              <a:spcAft>
                <a:spcPts val="0"/>
              </a:spcAft>
              <a:buFont typeface="+mj-lt"/>
              <a:buAutoNum type="arabicPeriod"/>
              <a:defRPr/>
            </a:pPr>
            <a:r>
              <a:rPr lang="en-US" b="1" dirty="0" smtClean="0"/>
              <a:t>Vessel Fees</a:t>
            </a:r>
          </a:p>
          <a:p>
            <a:pPr marL="708660" lvl="1" indent="-342900" fontAlgn="auto">
              <a:spcAft>
                <a:spcPts val="0"/>
              </a:spcAft>
              <a:buFont typeface="Verdana"/>
              <a:buChar char="◦"/>
              <a:defRPr/>
            </a:pPr>
            <a:r>
              <a:rPr lang="en-US" dirty="0" smtClean="0"/>
              <a:t>No vessel </a:t>
            </a:r>
            <a:r>
              <a:rPr lang="en-US" dirty="0" smtClean="0"/>
              <a:t>fees</a:t>
            </a:r>
          </a:p>
          <a:p>
            <a:pPr marL="708660" lvl="1" indent="-342900" fontAlgn="auto">
              <a:spcAft>
                <a:spcPts val="0"/>
              </a:spcAft>
              <a:buFont typeface="Verdana"/>
              <a:buChar char="◦"/>
              <a:defRPr/>
            </a:pPr>
            <a:r>
              <a:rPr lang="en-US" dirty="0" smtClean="0"/>
              <a:t>No mooring fees </a:t>
            </a:r>
            <a:endParaRPr lang="en-US" dirty="0" smtClean="0"/>
          </a:p>
          <a:p>
            <a:pPr marL="539496" indent="-457200" fontAlgn="auto">
              <a:spcAft>
                <a:spcPts val="0"/>
              </a:spcAft>
              <a:buFont typeface="+mj-lt"/>
              <a:buAutoNum type="arabicPeriod"/>
              <a:defRPr/>
            </a:pPr>
            <a:r>
              <a:rPr lang="en-US" b="1" dirty="0" smtClean="0"/>
              <a:t>Other Fees</a:t>
            </a:r>
          </a:p>
          <a:p>
            <a:pPr marL="708660" lvl="1" indent="-342900" fontAlgn="auto">
              <a:spcAft>
                <a:spcPts val="0"/>
              </a:spcAft>
              <a:buFont typeface="Verdana"/>
              <a:buChar char="◦"/>
              <a:defRPr/>
            </a:pPr>
            <a:r>
              <a:rPr lang="en-US" dirty="0" smtClean="0"/>
              <a:t>Fishing Permits (Marine Resources Division)</a:t>
            </a:r>
          </a:p>
          <a:p>
            <a:pPr marL="708660" lvl="1" indent="-342900" fontAlgn="auto">
              <a:spcAft>
                <a:spcPts val="0"/>
              </a:spcAft>
              <a:buFont typeface="Verdana"/>
              <a:buChar char="◦"/>
              <a:defRPr/>
            </a:pPr>
            <a:endParaRPr lang="en-US" dirty="0" smtClean="0"/>
          </a:p>
          <a:p>
            <a:pPr marL="547751" lvl="1" indent="-265176" fontAlgn="auto">
              <a:spcAft>
                <a:spcPts val="0"/>
              </a:spcAft>
              <a:buNone/>
              <a:defRPr/>
            </a:pPr>
            <a:endParaRPr lang="en-US" b="1" dirty="0" smtClean="0"/>
          </a:p>
          <a:p>
            <a:pPr marL="547751" lvl="1" indent="-265176" fontAlgn="auto">
              <a:spcAft>
                <a:spcPts val="0"/>
              </a:spcAft>
              <a:buNone/>
              <a:defRPr/>
            </a:pPr>
            <a:r>
              <a:rPr lang="en-US" b="1" dirty="0" smtClean="0"/>
              <a:t>Fishing vessels recorded by Department of Marine Resources are 20 ft and larger</a:t>
            </a:r>
            <a:endParaRPr lang="en-US" dirty="0" smtClean="0"/>
          </a:p>
          <a:p>
            <a:pPr marL="786384" lvl="2" indent="-182880" fontAlgn="auto">
              <a:spcAft>
                <a:spcPts val="0"/>
              </a:spcAft>
              <a:buClr>
                <a:schemeClr val="accent2">
                  <a:tint val="85000"/>
                  <a:satMod val="285000"/>
                </a:schemeClr>
              </a:buClr>
              <a:buFont typeface="Wingdings 2"/>
              <a:buChar char=""/>
              <a:defRPr/>
            </a:pPr>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1" end="1"/>
                                            </p:txEl>
                                          </p:spTgt>
                                        </p:tgtEl>
                                      </p:cBhvr>
                                    </p:animEffect>
                                  </p:childTnLst>
                                </p:cTn>
                              </p:par>
                              <p:par>
                                <p:cTn id="23" presetID="55"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2" end="2"/>
                                            </p:txEl>
                                          </p:spTgt>
                                        </p:tgtEl>
                                      </p:cBhvr>
                                    </p:animEffect>
                                  </p:childTnLst>
                                </p:cTn>
                              </p:par>
                              <p:par>
                                <p:cTn id="28" presetID="55" presetClass="entr" presetSubtype="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1"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2" dur="1000"/>
                                        <p:tgtEl>
                                          <p:spTgt spid="3">
                                            <p:txEl>
                                              <p:pRg st="3" end="3"/>
                                            </p:txEl>
                                          </p:spTgt>
                                        </p:tgtEl>
                                      </p:cBhvr>
                                    </p:animEffect>
                                  </p:childTnLst>
                                </p:cTn>
                              </p:par>
                              <p:par>
                                <p:cTn id="33" presetID="55"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par>
                                <p:cTn id="38" presetID="55"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1"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5" end="5"/>
                                            </p:txEl>
                                          </p:spTgt>
                                        </p:tgtEl>
                                      </p:cBhvr>
                                    </p:animEffect>
                                  </p:childTnLst>
                                </p:cTn>
                              </p:par>
                              <p:par>
                                <p:cTn id="43" presetID="55"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6"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7" dur="10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5"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p:cTn id="52"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3"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4" dur="1000"/>
                                        <p:tgtEl>
                                          <p:spTgt spid="3">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5" presetClass="entr" presetSubtype="0"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p:cTn id="59"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0"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61" dur="1000"/>
                                        <p:tgtEl>
                                          <p:spTgt spid="3">
                                            <p:txEl>
                                              <p:pRg st="8" end="8"/>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5" presetClass="entr" presetSubtype="0" fill="hold"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p:cTn id="66"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7"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68" dur="1000"/>
                                        <p:tgtEl>
                                          <p:spTgt spid="3">
                                            <p:txEl>
                                              <p:pRg st="9" end="9"/>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55" presetClass="entr" presetSubtype="0" fill="hold"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p:cTn id="73"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4"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5" dur="1000"/>
                                        <p:tgtEl>
                                          <p:spTgt spid="3">
                                            <p:txEl>
                                              <p:pRg st="10" end="10"/>
                                            </p:txEl>
                                          </p:spTgt>
                                        </p:tgtEl>
                                      </p:cBhvr>
                                    </p:animEffect>
                                  </p:childTnLst>
                                </p:cTn>
                              </p:par>
                              <p:par>
                                <p:cTn id="76" presetID="55" presetClass="entr" presetSubtype="0" fill="hold" nodeType="withEffect">
                                  <p:stCondLst>
                                    <p:cond delay="0"/>
                                  </p:stCondLst>
                                  <p:childTnLst>
                                    <p:set>
                                      <p:cBhvr>
                                        <p:cTn id="77" dur="1" fill="hold">
                                          <p:stCondLst>
                                            <p:cond delay="0"/>
                                          </p:stCondLst>
                                        </p:cTn>
                                        <p:tgtEl>
                                          <p:spTgt spid="3">
                                            <p:txEl>
                                              <p:pRg st="11" end="11"/>
                                            </p:txEl>
                                          </p:spTgt>
                                        </p:tgtEl>
                                        <p:attrNameLst>
                                          <p:attrName>style.visibility</p:attrName>
                                        </p:attrNameLst>
                                      </p:cBhvr>
                                      <p:to>
                                        <p:strVal val="visible"/>
                                      </p:to>
                                    </p:set>
                                    <p:anim calcmode="lin" valueType="num">
                                      <p:cBhvr>
                                        <p:cTn id="78" dur="10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79" dur="1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80" dur="1000"/>
                                        <p:tgtEl>
                                          <p:spTgt spid="3">
                                            <p:txEl>
                                              <p:pRg st="11" end="11"/>
                                            </p:txEl>
                                          </p:spTgt>
                                        </p:tgtEl>
                                      </p:cBhvr>
                                    </p:animEffect>
                                  </p:childTnLst>
                                </p:cTn>
                              </p:par>
                              <p:par>
                                <p:cTn id="81" presetID="55" presetClass="entr" presetSubtype="0" fill="hold" nodeType="withEffect">
                                  <p:stCondLst>
                                    <p:cond delay="0"/>
                                  </p:stCondLst>
                                  <p:childTnLst>
                                    <p:set>
                                      <p:cBhvr>
                                        <p:cTn id="82" dur="1" fill="hold">
                                          <p:stCondLst>
                                            <p:cond delay="0"/>
                                          </p:stCondLst>
                                        </p:cTn>
                                        <p:tgtEl>
                                          <p:spTgt spid="3">
                                            <p:txEl>
                                              <p:pRg st="14" end="14"/>
                                            </p:txEl>
                                          </p:spTgt>
                                        </p:tgtEl>
                                        <p:attrNameLst>
                                          <p:attrName>style.visibility</p:attrName>
                                        </p:attrNameLst>
                                      </p:cBhvr>
                                      <p:to>
                                        <p:strVal val="visible"/>
                                      </p:to>
                                    </p:set>
                                    <p:anim calcmode="lin" valueType="num">
                                      <p:cBhvr>
                                        <p:cTn id="83" dur="1000" fill="hold"/>
                                        <p:tgtEl>
                                          <p:spTgt spid="3">
                                            <p:txEl>
                                              <p:pRg st="14" end="14"/>
                                            </p:txEl>
                                          </p:spTgt>
                                        </p:tgtEl>
                                        <p:attrNameLst>
                                          <p:attrName>ppt_w</p:attrName>
                                        </p:attrNameLst>
                                      </p:cBhvr>
                                      <p:tavLst>
                                        <p:tav tm="0">
                                          <p:val>
                                            <p:strVal val="#ppt_w*0.70"/>
                                          </p:val>
                                        </p:tav>
                                        <p:tav tm="100000">
                                          <p:val>
                                            <p:strVal val="#ppt_w"/>
                                          </p:val>
                                        </p:tav>
                                      </p:tavLst>
                                    </p:anim>
                                    <p:anim calcmode="lin" valueType="num">
                                      <p:cBhvr>
                                        <p:cTn id="84" dur="1000" fill="hold"/>
                                        <p:tgtEl>
                                          <p:spTgt spid="3">
                                            <p:txEl>
                                              <p:pRg st="14" end="14"/>
                                            </p:txEl>
                                          </p:spTgt>
                                        </p:tgtEl>
                                        <p:attrNameLst>
                                          <p:attrName>ppt_h</p:attrName>
                                        </p:attrNameLst>
                                      </p:cBhvr>
                                      <p:tavLst>
                                        <p:tav tm="0">
                                          <p:val>
                                            <p:strVal val="#ppt_h"/>
                                          </p:val>
                                        </p:tav>
                                        <p:tav tm="100000">
                                          <p:val>
                                            <p:strVal val="#ppt_h"/>
                                          </p:val>
                                        </p:tav>
                                      </p:tavLst>
                                    </p:anim>
                                    <p:animEffect transition="in" filter="fade">
                                      <p:cBhvr>
                                        <p:cTn id="85" dur="1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solidFill>
                  <a:schemeClr val="accent1">
                    <a:tint val="88000"/>
                    <a:satMod val="150000"/>
                  </a:schemeClr>
                </a:solidFill>
              </a:rPr>
              <a:t>Anomalies – Undervaluation</a:t>
            </a:r>
            <a:endParaRPr lang="en-US" dirty="0">
              <a:solidFill>
                <a:schemeClr val="accent1">
                  <a:tint val="88000"/>
                  <a:satMod val="150000"/>
                </a:schemeClr>
              </a:solidFill>
            </a:endParaRPr>
          </a:p>
        </p:txBody>
      </p:sp>
      <p:sp>
        <p:nvSpPr>
          <p:cNvPr id="4" name="Content Placeholder 3"/>
          <p:cNvSpPr>
            <a:spLocks noGrp="1"/>
          </p:cNvSpPr>
          <p:nvPr>
            <p:ph sz="half" idx="1"/>
          </p:nvPr>
        </p:nvSpPr>
        <p:spPr>
          <a:xfrm>
            <a:off x="457200" y="1368425"/>
            <a:ext cx="8229600" cy="5337175"/>
          </a:xfrm>
        </p:spPr>
        <p:txBody>
          <a:bodyPr/>
          <a:lstStyle/>
          <a:p>
            <a:pPr>
              <a:buFont typeface="Wingdings 2" pitchFamily="18" charset="2"/>
              <a:buNone/>
            </a:pPr>
            <a:r>
              <a:rPr lang="en-US" b="1" dirty="0" smtClean="0"/>
              <a:t>Coastal Protection</a:t>
            </a:r>
          </a:p>
          <a:p>
            <a:r>
              <a:rPr lang="en-US" dirty="0" smtClean="0"/>
              <a:t>Third valuation tool not yet developed</a:t>
            </a:r>
          </a:p>
          <a:p>
            <a:r>
              <a:rPr lang="en-US" dirty="0" smtClean="0"/>
              <a:t>Would add critical third figure to overall Coral Reef Valuation figure</a:t>
            </a:r>
          </a:p>
          <a:p>
            <a:pPr>
              <a:buFont typeface="Wingdings 2" pitchFamily="18" charset="2"/>
              <a:buNone/>
            </a:pPr>
            <a:r>
              <a:rPr lang="en-US" b="1" dirty="0" smtClean="0"/>
              <a:t>Multiplier</a:t>
            </a:r>
          </a:p>
          <a:p>
            <a:r>
              <a:rPr lang="en-US" dirty="0" smtClean="0"/>
              <a:t>Total Indirect Impacts</a:t>
            </a:r>
          </a:p>
          <a:p>
            <a:r>
              <a:rPr lang="en-US" dirty="0" smtClean="0"/>
              <a:t>Function did not work</a:t>
            </a:r>
          </a:p>
          <a:p>
            <a:r>
              <a:rPr lang="en-US" dirty="0" smtClean="0"/>
              <a:t>A lot of guessing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1"/>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17" fill="hold">
                            <p:stCondLst>
                              <p:cond delay="2600"/>
                            </p:stCondLst>
                            <p:childTnLst>
                              <p:par>
                                <p:cTn id="18" presetID="40" presetClass="entr" presetSubtype="0" fill="hold" nodeType="afterEffect">
                                  <p:stCondLst>
                                    <p:cond delay="0"/>
                                  </p:stCondLst>
                                  <p:iterate type="lt">
                                    <p:tmPct val="10000"/>
                                  </p:iterate>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1000"/>
                                        <p:tgtEl>
                                          <p:spTgt spid="4">
                                            <p:txEl>
                                              <p:pRg st="1" end="1"/>
                                            </p:txEl>
                                          </p:spTgt>
                                        </p:tgtEl>
                                      </p:cBhvr>
                                    </p:animEffect>
                                    <p:anim calcmode="lin" valueType="num">
                                      <p:cBhvr>
                                        <p:cTn id="21" dur="1000" fill="hold"/>
                                        <p:tgtEl>
                                          <p:spTgt spid="4">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par>
                          <p:cTn id="23" fill="hold">
                            <p:stCondLst>
                              <p:cond delay="6800"/>
                            </p:stCondLst>
                            <p:childTnLst>
                              <p:par>
                                <p:cTn id="24" presetID="40" presetClass="entr" presetSubtype="0" fill="hold" nodeType="afterEffect">
                                  <p:stCondLst>
                                    <p:cond delay="0"/>
                                  </p:stCondLst>
                                  <p:iterate type="lt">
                                    <p:tmPct val="10000"/>
                                  </p:iterate>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1"/>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0" presetClass="entr" presetSubtype="0" fill="hold" nodeType="clickEffect">
                                  <p:stCondLst>
                                    <p:cond delay="0"/>
                                  </p:stCondLst>
                                  <p:iterate type="lt">
                                    <p:tmPct val="10000"/>
                                  </p:iterate>
                                  <p:childTnLst>
                                    <p:set>
                                      <p:cBhvr>
                                        <p:cTn id="32" dur="1" fill="hold">
                                          <p:stCondLst>
                                            <p:cond delay="0"/>
                                          </p:stCondLst>
                                        </p:cTn>
                                        <p:tgtEl>
                                          <p:spTgt spid="4">
                                            <p:txEl>
                                              <p:pRg st="3" end="3"/>
                                            </p:txEl>
                                          </p:spTgt>
                                        </p:tgtEl>
                                        <p:attrNameLst>
                                          <p:attrName>style.visibility</p:attrName>
                                        </p:attrNameLst>
                                      </p:cBhvr>
                                      <p:to>
                                        <p:strVal val="visible"/>
                                      </p:to>
                                    </p:set>
                                    <p:animEffect transition="in" filter="fade">
                                      <p:cBhvr>
                                        <p:cTn id="33" dur="1000"/>
                                        <p:tgtEl>
                                          <p:spTgt spid="4">
                                            <p:txEl>
                                              <p:pRg st="3" end="3"/>
                                            </p:txEl>
                                          </p:spTgt>
                                        </p:tgtEl>
                                      </p:cBhvr>
                                    </p:animEffect>
                                    <p:anim calcmode="lin" valueType="num">
                                      <p:cBhvr>
                                        <p:cTn id="34" dur="1000" fill="hold"/>
                                        <p:tgtEl>
                                          <p:spTgt spid="4">
                                            <p:txEl>
                                              <p:pRg st="3" end="3"/>
                                            </p:txEl>
                                          </p:spTgt>
                                        </p:tgtEl>
                                        <p:attrNameLst>
                                          <p:attrName>ppt_x</p:attrName>
                                        </p:attrNameLst>
                                      </p:cBhvr>
                                      <p:tavLst>
                                        <p:tav tm="0">
                                          <p:val>
                                            <p:strVal val="#ppt_x-.1"/>
                                          </p:val>
                                        </p:tav>
                                        <p:tav tm="100000">
                                          <p:val>
                                            <p:strVal val="#ppt_x"/>
                                          </p:val>
                                        </p:tav>
                                      </p:tavLst>
                                    </p:anim>
                                    <p:anim calcmode="lin" valueType="num">
                                      <p:cBhvr>
                                        <p:cTn id="35" dur="10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par>
                          <p:cTn id="36" fill="hold">
                            <p:stCondLst>
                              <p:cond delay="1900"/>
                            </p:stCondLst>
                            <p:childTnLst>
                              <p:par>
                                <p:cTn id="37" presetID="40" presetClass="entr" presetSubtype="0" fill="hold" nodeType="afterEffect">
                                  <p:stCondLst>
                                    <p:cond delay="0"/>
                                  </p:stCondLst>
                                  <p:iterate type="lt">
                                    <p:tmPct val="10000"/>
                                  </p:iterate>
                                  <p:childTnLst>
                                    <p:set>
                                      <p:cBhvr>
                                        <p:cTn id="38" dur="1" fill="hold">
                                          <p:stCondLst>
                                            <p:cond delay="0"/>
                                          </p:stCondLst>
                                        </p:cTn>
                                        <p:tgtEl>
                                          <p:spTgt spid="4">
                                            <p:txEl>
                                              <p:pRg st="4" end="4"/>
                                            </p:txEl>
                                          </p:spTgt>
                                        </p:tgtEl>
                                        <p:attrNameLst>
                                          <p:attrName>style.visibility</p:attrName>
                                        </p:attrNameLst>
                                      </p:cBhvr>
                                      <p:to>
                                        <p:strVal val="visible"/>
                                      </p:to>
                                    </p:set>
                                    <p:animEffect transition="in" filter="fade">
                                      <p:cBhvr>
                                        <p:cTn id="39" dur="1000"/>
                                        <p:tgtEl>
                                          <p:spTgt spid="4">
                                            <p:txEl>
                                              <p:pRg st="4" end="4"/>
                                            </p:txEl>
                                          </p:spTgt>
                                        </p:tgtEl>
                                      </p:cBhvr>
                                    </p:animEffect>
                                    <p:anim calcmode="lin" valueType="num">
                                      <p:cBhvr>
                                        <p:cTn id="40" dur="1000" fill="hold"/>
                                        <p:tgtEl>
                                          <p:spTgt spid="4">
                                            <p:txEl>
                                              <p:pRg st="4" end="4"/>
                                            </p:txEl>
                                          </p:spTgt>
                                        </p:tgtEl>
                                        <p:attrNameLst>
                                          <p:attrName>ppt_x</p:attrName>
                                        </p:attrNameLst>
                                      </p:cBhvr>
                                      <p:tavLst>
                                        <p:tav tm="0">
                                          <p:val>
                                            <p:strVal val="#ppt_x-.1"/>
                                          </p:val>
                                        </p:tav>
                                        <p:tav tm="100000">
                                          <p:val>
                                            <p:strVal val="#ppt_x"/>
                                          </p:val>
                                        </p:tav>
                                      </p:tavLst>
                                    </p:anim>
                                    <p:anim calcmode="lin" valueType="num">
                                      <p:cBhvr>
                                        <p:cTn id="41" dur="10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par>
                          <p:cTn id="42" fill="hold">
                            <p:stCondLst>
                              <p:cond delay="4800"/>
                            </p:stCondLst>
                            <p:childTnLst>
                              <p:par>
                                <p:cTn id="43" presetID="40" presetClass="entr" presetSubtype="0" fill="hold" nodeType="afterEffect">
                                  <p:stCondLst>
                                    <p:cond delay="0"/>
                                  </p:stCondLst>
                                  <p:iterate type="lt">
                                    <p:tmPct val="10000"/>
                                  </p:iterate>
                                  <p:childTnLst>
                                    <p:set>
                                      <p:cBhvr>
                                        <p:cTn id="44" dur="1" fill="hold">
                                          <p:stCondLst>
                                            <p:cond delay="0"/>
                                          </p:stCondLst>
                                        </p:cTn>
                                        <p:tgtEl>
                                          <p:spTgt spid="4">
                                            <p:txEl>
                                              <p:pRg st="5" end="5"/>
                                            </p:txEl>
                                          </p:spTgt>
                                        </p:tgtEl>
                                        <p:attrNameLst>
                                          <p:attrName>style.visibility</p:attrName>
                                        </p:attrNameLst>
                                      </p:cBhvr>
                                      <p:to>
                                        <p:strVal val="visible"/>
                                      </p:to>
                                    </p:set>
                                    <p:animEffect transition="in" filter="fade">
                                      <p:cBhvr>
                                        <p:cTn id="45" dur="1000"/>
                                        <p:tgtEl>
                                          <p:spTgt spid="4">
                                            <p:txEl>
                                              <p:pRg st="5" end="5"/>
                                            </p:txEl>
                                          </p:spTgt>
                                        </p:tgtEl>
                                      </p:cBhvr>
                                    </p:animEffect>
                                    <p:anim calcmode="lin" valueType="num">
                                      <p:cBhvr>
                                        <p:cTn id="46" dur="1000" fill="hold"/>
                                        <p:tgtEl>
                                          <p:spTgt spid="4">
                                            <p:txEl>
                                              <p:pRg st="5" end="5"/>
                                            </p:txEl>
                                          </p:spTgt>
                                        </p:tgtEl>
                                        <p:attrNameLst>
                                          <p:attrName>ppt_x</p:attrName>
                                        </p:attrNameLst>
                                      </p:cBhvr>
                                      <p:tavLst>
                                        <p:tav tm="0">
                                          <p:val>
                                            <p:strVal val="#ppt_x-.1"/>
                                          </p:val>
                                        </p:tav>
                                        <p:tav tm="100000">
                                          <p:val>
                                            <p:strVal val="#ppt_x"/>
                                          </p:val>
                                        </p:tav>
                                      </p:tavLst>
                                    </p:anim>
                                    <p:anim calcmode="lin" valueType="num">
                                      <p:cBhvr>
                                        <p:cTn id="47" dur="10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par>
                          <p:cTn id="48" fill="hold">
                            <p:stCondLst>
                              <p:cond delay="7500"/>
                            </p:stCondLst>
                            <p:childTnLst>
                              <p:par>
                                <p:cTn id="49" presetID="40" presetClass="entr" presetSubtype="0" fill="hold" nodeType="afterEffect">
                                  <p:stCondLst>
                                    <p:cond delay="0"/>
                                  </p:stCondLst>
                                  <p:iterate type="lt">
                                    <p:tmPct val="10000"/>
                                  </p:iterate>
                                  <p:childTnLst>
                                    <p:set>
                                      <p:cBhvr>
                                        <p:cTn id="50" dur="1" fill="hold">
                                          <p:stCondLst>
                                            <p:cond delay="0"/>
                                          </p:stCondLst>
                                        </p:cTn>
                                        <p:tgtEl>
                                          <p:spTgt spid="4">
                                            <p:txEl>
                                              <p:pRg st="6" end="6"/>
                                            </p:txEl>
                                          </p:spTgt>
                                        </p:tgtEl>
                                        <p:attrNameLst>
                                          <p:attrName>style.visibility</p:attrName>
                                        </p:attrNameLst>
                                      </p:cBhvr>
                                      <p:to>
                                        <p:strVal val="visible"/>
                                      </p:to>
                                    </p:set>
                                    <p:animEffect transition="in" filter="fade">
                                      <p:cBhvr>
                                        <p:cTn id="51" dur="1000"/>
                                        <p:tgtEl>
                                          <p:spTgt spid="4">
                                            <p:txEl>
                                              <p:pRg st="6" end="6"/>
                                            </p:txEl>
                                          </p:spTgt>
                                        </p:tgtEl>
                                      </p:cBhvr>
                                    </p:animEffect>
                                    <p:anim calcmode="lin" valueType="num">
                                      <p:cBhvr>
                                        <p:cTn id="52" dur="1000" fill="hold"/>
                                        <p:tgtEl>
                                          <p:spTgt spid="4">
                                            <p:txEl>
                                              <p:pRg st="6" end="6"/>
                                            </p:txEl>
                                          </p:spTgt>
                                        </p:tgtEl>
                                        <p:attrNameLst>
                                          <p:attrName>ppt_x</p:attrName>
                                        </p:attrNameLst>
                                      </p:cBhvr>
                                      <p:tavLst>
                                        <p:tav tm="0">
                                          <p:val>
                                            <p:strVal val="#ppt_x-.1"/>
                                          </p:val>
                                        </p:tav>
                                        <p:tav tm="100000">
                                          <p:val>
                                            <p:strVal val="#ppt_x"/>
                                          </p:val>
                                        </p:tav>
                                      </p:tavLst>
                                    </p:anim>
                                    <p:anim calcmode="lin" valueType="num">
                                      <p:cBhvr>
                                        <p:cTn id="53" dur="10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sz="quarter" idx="2"/>
          </p:nvPr>
        </p:nvGraphicFramePr>
        <p:xfrm>
          <a:off x="1143000" y="1752600"/>
          <a:ext cx="6553200" cy="2041525"/>
        </p:xfrm>
        <a:graphic>
          <a:graphicData uri="http://schemas.openxmlformats.org/drawingml/2006/table">
            <a:tbl>
              <a:tblPr firstRow="1" bandRow="1">
                <a:tableStyleId>{5C22544A-7EE6-4342-B048-85BDC9FD1C3A}</a:tableStyleId>
              </a:tblPr>
              <a:tblGrid>
                <a:gridCol w="4720712"/>
                <a:gridCol w="1832488"/>
              </a:tblGrid>
              <a:tr h="370840">
                <a:tc>
                  <a:txBody>
                    <a:bodyPr/>
                    <a:lstStyle/>
                    <a:p>
                      <a:pPr algn="ctr" fontAlgn="b"/>
                      <a:r>
                        <a:rPr lang="en-US" sz="1800" b="1" i="0" u="none" strike="noStrike" dirty="0" smtClean="0">
                          <a:solidFill>
                            <a:srgbClr val="000000"/>
                          </a:solidFill>
                          <a:latin typeface="Calibri"/>
                        </a:rPr>
                        <a:t>Category (entire Bahamas) </a:t>
                      </a:r>
                      <a:endParaRPr lang="en-US" sz="1800" b="1" i="0" u="none" strike="noStrike" dirty="0">
                        <a:solidFill>
                          <a:srgbClr val="000000"/>
                        </a:solidFill>
                        <a:latin typeface="Calibri"/>
                      </a:endParaRPr>
                    </a:p>
                  </a:txBody>
                  <a:tcPr marL="9525" marR="9525" marT="9525" marB="0" anchor="b"/>
                </a:tc>
                <a:tc>
                  <a:txBody>
                    <a:bodyPr/>
                    <a:lstStyle/>
                    <a:p>
                      <a:pPr algn="ctr" fontAlgn="b"/>
                      <a:r>
                        <a:rPr lang="en-US" sz="1800" b="1" i="0" u="none" strike="noStrike" dirty="0" smtClean="0">
                          <a:solidFill>
                            <a:srgbClr val="000000"/>
                          </a:solidFill>
                          <a:latin typeface="Calibri"/>
                        </a:rPr>
                        <a:t>Value</a:t>
                      </a:r>
                      <a:endParaRPr lang="en-US" sz="1800" b="1" i="0" u="none" strike="noStrike" dirty="0">
                        <a:solidFill>
                          <a:srgbClr val="000000"/>
                        </a:solidFill>
                        <a:latin typeface="Calibri"/>
                      </a:endParaRPr>
                    </a:p>
                  </a:txBody>
                  <a:tcPr marL="9525" marR="9525" marT="9525" marB="0" anchor="b"/>
                </a:tc>
              </a:tr>
              <a:tr h="370840">
                <a:tc>
                  <a:txBody>
                    <a:bodyPr/>
                    <a:lstStyle/>
                    <a:p>
                      <a:pPr algn="l" fontAlgn="b"/>
                      <a:r>
                        <a:rPr lang="en-US" sz="1800" b="0" i="0" u="none" strike="noStrike" dirty="0">
                          <a:solidFill>
                            <a:srgbClr val="000000"/>
                          </a:solidFill>
                          <a:latin typeface="Calibri"/>
                        </a:rPr>
                        <a:t>1. Commercial </a:t>
                      </a:r>
                      <a:r>
                        <a:rPr lang="en-US" sz="1800" b="0" i="0" u="none" strike="noStrike" dirty="0" smtClean="0">
                          <a:solidFill>
                            <a:srgbClr val="000000"/>
                          </a:solidFill>
                          <a:latin typeface="Calibri"/>
                        </a:rPr>
                        <a:t>Fishermen (data</a:t>
                      </a:r>
                      <a:r>
                        <a:rPr lang="en-US" sz="1800" b="0" i="0" u="none" strike="noStrike" baseline="0" dirty="0" smtClean="0">
                          <a:solidFill>
                            <a:srgbClr val="000000"/>
                          </a:solidFill>
                          <a:latin typeface="Calibri"/>
                        </a:rPr>
                        <a:t> from 2005)</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b="0" i="0" u="none" strike="noStrike" dirty="0" smtClean="0">
                          <a:solidFill>
                            <a:srgbClr val="000000"/>
                          </a:solidFill>
                          <a:latin typeface="Calibri"/>
                        </a:rPr>
                        <a:t>345</a:t>
                      </a:r>
                      <a:endParaRPr lang="en-US" sz="1800" b="0" i="0" u="none" strike="noStrike" dirty="0">
                        <a:solidFill>
                          <a:srgbClr val="000000"/>
                        </a:solidFill>
                        <a:latin typeface="Calibri"/>
                      </a:endParaRPr>
                    </a:p>
                  </a:txBody>
                  <a:tcPr marL="9525" marR="9525" marT="9525" marB="0" anchor="b"/>
                </a:tc>
              </a:tr>
              <a:tr h="370840">
                <a:tc>
                  <a:txBody>
                    <a:bodyPr/>
                    <a:lstStyle/>
                    <a:p>
                      <a:pPr algn="l" fontAlgn="b"/>
                      <a:r>
                        <a:rPr lang="en-US" sz="1800" b="0" i="0" u="none" strike="noStrike" dirty="0" smtClean="0">
                          <a:solidFill>
                            <a:srgbClr val="000000"/>
                          </a:solidFill>
                          <a:latin typeface="Calibri"/>
                        </a:rPr>
                        <a:t>   1a. </a:t>
                      </a:r>
                      <a:r>
                        <a:rPr lang="en-US" sz="1800" b="0" i="0" u="none" strike="noStrike" dirty="0">
                          <a:solidFill>
                            <a:srgbClr val="000000"/>
                          </a:solidFill>
                          <a:latin typeface="Calibri"/>
                        </a:rPr>
                        <a:t>Fish Processing and Cleaning</a:t>
                      </a:r>
                    </a:p>
                  </a:txBody>
                  <a:tcPr marL="9525" marR="9525" marT="9525" marB="0" anchor="b"/>
                </a:tc>
                <a:tc>
                  <a:txBody>
                    <a:bodyPr/>
                    <a:lstStyle/>
                    <a:p>
                      <a:pPr algn="r" fontAlgn="b"/>
                      <a:r>
                        <a:rPr lang="en-US" sz="1800" b="0" i="0" u="none" strike="noStrike" dirty="0" smtClean="0">
                          <a:solidFill>
                            <a:srgbClr val="000000"/>
                          </a:solidFill>
                          <a:latin typeface="Calibri"/>
                        </a:rPr>
                        <a:t>$30 per bag</a:t>
                      </a:r>
                      <a:endParaRPr lang="en-US" sz="1800" b="0" i="0" u="none" strike="noStrike" dirty="0">
                        <a:solidFill>
                          <a:srgbClr val="000000"/>
                        </a:solidFill>
                        <a:latin typeface="Calibri"/>
                      </a:endParaRPr>
                    </a:p>
                  </a:txBody>
                  <a:tcPr marL="9525" marR="9525" marT="9525" marB="0" anchor="b"/>
                </a:tc>
              </a:tr>
              <a:tr h="370840">
                <a:tc>
                  <a:txBody>
                    <a:bodyPr/>
                    <a:lstStyle/>
                    <a:p>
                      <a:pPr algn="l" fontAlgn="b"/>
                      <a:r>
                        <a:rPr lang="en-US" sz="1800" b="0" i="0" u="none" strike="noStrike" dirty="0">
                          <a:solidFill>
                            <a:srgbClr val="000000"/>
                          </a:solidFill>
                          <a:latin typeface="Calibri"/>
                        </a:rPr>
                        <a:t>3. </a:t>
                      </a:r>
                      <a:r>
                        <a:rPr lang="en-US" sz="1800" b="0" i="0" u="none" strike="noStrike" dirty="0" smtClean="0">
                          <a:solidFill>
                            <a:srgbClr val="000000"/>
                          </a:solidFill>
                          <a:latin typeface="Calibri"/>
                        </a:rPr>
                        <a:t>Value range</a:t>
                      </a:r>
                      <a:r>
                        <a:rPr lang="en-US" sz="1800" b="0" i="0" u="none" strike="noStrike" baseline="0" dirty="0" smtClean="0">
                          <a:solidFill>
                            <a:srgbClr val="000000"/>
                          </a:solidFill>
                          <a:latin typeface="Calibri"/>
                        </a:rPr>
                        <a:t> of fish collected </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b="0" i="0" u="none" strike="noStrike" dirty="0" smtClean="0">
                          <a:solidFill>
                            <a:srgbClr val="000000"/>
                          </a:solidFill>
                          <a:latin typeface="Calibri"/>
                        </a:rPr>
                        <a:t>$1.00 – 15.00 per fish </a:t>
                      </a:r>
                      <a:endParaRPr lang="en-US" sz="1800" b="0" i="0" u="none" strike="noStrike" dirty="0">
                        <a:solidFill>
                          <a:srgbClr val="000000"/>
                        </a:solidFill>
                        <a:latin typeface="Calibri"/>
                      </a:endParaRPr>
                    </a:p>
                  </a:txBody>
                  <a:tcPr marL="9525" marR="9525" marT="9525" marB="0" anchor="b"/>
                </a:tc>
              </a:tr>
              <a:tr h="370840">
                <a:tc>
                  <a:txBody>
                    <a:bodyPr/>
                    <a:lstStyle/>
                    <a:p>
                      <a:pPr algn="l" fontAlgn="b"/>
                      <a:endParaRPr lang="en-US" sz="1800" b="0" i="0" u="none" strike="noStrike" dirty="0">
                        <a:solidFill>
                          <a:srgbClr val="000000"/>
                        </a:solidFill>
                        <a:latin typeface="Calibri"/>
                      </a:endParaRPr>
                    </a:p>
                  </a:txBody>
                  <a:tcPr marL="9525" marR="9525" marT="9525" marB="0" anchor="b"/>
                </a:tc>
                <a:tc>
                  <a:txBody>
                    <a:bodyPr/>
                    <a:lstStyle/>
                    <a:p>
                      <a:pPr algn="r" fontAlgn="b"/>
                      <a:endParaRPr lang="en-US" sz="1800" b="1" i="0" u="none" strike="noStrike" dirty="0">
                        <a:solidFill>
                          <a:srgbClr val="000000"/>
                        </a:solidFill>
                        <a:latin typeface="Calibri"/>
                      </a:endParaRPr>
                    </a:p>
                  </a:txBody>
                  <a:tcPr marL="9525" marR="9525" marT="9525" marB="0" anchor="b"/>
                </a:tc>
              </a:tr>
            </a:tbl>
          </a:graphicData>
        </a:graphic>
      </p:graphicFrame>
      <p:sp>
        <p:nvSpPr>
          <p:cNvPr id="2" name="Title 1"/>
          <p:cNvSpPr>
            <a:spLocks noGrp="1"/>
          </p:cNvSpPr>
          <p:nvPr>
            <p:ph type="title"/>
          </p:nvPr>
        </p:nvSpPr>
        <p:spPr/>
        <p:txBody>
          <a:bodyPr>
            <a:normAutofit/>
          </a:bodyPr>
          <a:lstStyle/>
          <a:p>
            <a:pPr fontAlgn="auto">
              <a:spcAft>
                <a:spcPts val="0"/>
              </a:spcAft>
              <a:defRPr/>
            </a:pPr>
            <a:r>
              <a:rPr lang="en-US" dirty="0" smtClean="0">
                <a:solidFill>
                  <a:schemeClr val="accent1">
                    <a:tint val="88000"/>
                    <a:satMod val="150000"/>
                  </a:schemeClr>
                </a:solidFill>
              </a:rPr>
              <a:t>Coral Reef Valuation - Fisheries</a:t>
            </a:r>
            <a:endParaRPr lang="en-US" dirty="0">
              <a:solidFill>
                <a:schemeClr val="accent1">
                  <a:tint val="88000"/>
                  <a:satMod val="150000"/>
                </a:schemeClr>
              </a:solidFill>
            </a:endParaRPr>
          </a:p>
        </p:txBody>
      </p:sp>
      <p:sp>
        <p:nvSpPr>
          <p:cNvPr id="4" name="Rectangle 3"/>
          <p:cNvSpPr/>
          <p:nvPr/>
        </p:nvSpPr>
        <p:spPr>
          <a:xfrm>
            <a:off x="762000" y="4343400"/>
            <a:ext cx="7696200" cy="923330"/>
          </a:xfrm>
          <a:prstGeom prst="rect">
            <a:avLst/>
          </a:prstGeom>
        </p:spPr>
        <p:txBody>
          <a:bodyPr wrap="square">
            <a:spAutoFit/>
          </a:bodyPr>
          <a:lstStyle/>
          <a:p>
            <a:r>
              <a:rPr lang="en-US" dirty="0" smtClean="0">
                <a:latin typeface="+mn-lt"/>
              </a:rPr>
              <a:t>"commercial" in relation to fishing means the fishing for any fishery resource for the purpose of subsequent sale whether the person fishing for the same does so on a full-time basis or part-time basis;</a:t>
            </a:r>
            <a:endParaRPr lang="en-US" dirty="0">
              <a:latin typeface="+mn-lt"/>
            </a:endParaRPr>
          </a:p>
        </p:txBody>
      </p:sp>
      <p:sp>
        <p:nvSpPr>
          <p:cNvPr id="5" name="Rectangle 4"/>
          <p:cNvSpPr/>
          <p:nvPr/>
        </p:nvSpPr>
        <p:spPr>
          <a:xfrm>
            <a:off x="3810000" y="5791200"/>
            <a:ext cx="5105400" cy="261610"/>
          </a:xfrm>
          <a:prstGeom prst="rect">
            <a:avLst/>
          </a:prstGeom>
        </p:spPr>
        <p:txBody>
          <a:bodyPr wrap="square">
            <a:spAutoFit/>
          </a:bodyPr>
          <a:lstStyle/>
          <a:p>
            <a:r>
              <a:rPr lang="en-US" sz="1100" dirty="0" smtClean="0"/>
              <a:t>http://laws.bahamas.gov.bs/statutes/statute_CHAPTER_244.html#Ch244s19</a:t>
            </a:r>
            <a:endParaRPr lang="en-US" sz="11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linds(horizontal)">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1752" y="0"/>
            <a:ext cx="8534400" cy="1143000"/>
          </a:xfrm>
        </p:spPr>
        <p:txBody>
          <a:bodyPr>
            <a:noAutofit/>
          </a:bodyPr>
          <a:lstStyle/>
          <a:p>
            <a:r>
              <a:rPr lang="en-US" sz="2000" dirty="0" smtClean="0"/>
              <a:t>CHAPTER 244</a:t>
            </a:r>
            <a:br>
              <a:rPr lang="en-US" sz="2000" dirty="0" smtClean="0"/>
            </a:br>
            <a:r>
              <a:rPr lang="en-US" sz="2000" dirty="0" smtClean="0"/>
              <a:t>FISHERIES RESOURCES (JURISDICTION AND CONSERVATION)</a:t>
            </a:r>
            <a:endParaRPr lang="en-US" sz="2000" dirty="0"/>
          </a:p>
        </p:txBody>
      </p:sp>
      <p:sp>
        <p:nvSpPr>
          <p:cNvPr id="9" name="Content Placeholder 8"/>
          <p:cNvSpPr>
            <a:spLocks noGrp="1"/>
          </p:cNvSpPr>
          <p:nvPr>
            <p:ph sz="quarter" idx="1"/>
          </p:nvPr>
        </p:nvSpPr>
        <p:spPr/>
        <p:txBody>
          <a:bodyPr>
            <a:normAutofit fontScale="25000" lnSpcReduction="20000"/>
          </a:bodyPr>
          <a:lstStyle/>
          <a:p>
            <a:r>
              <a:rPr lang="en-US" sz="7200" b="1" dirty="0" smtClean="0"/>
              <a:t>19.</a:t>
            </a:r>
            <a:r>
              <a:rPr lang="en-US" sz="7200" dirty="0" smtClean="0"/>
              <a:t> </a:t>
            </a:r>
            <a:r>
              <a:rPr lang="en-US" sz="5600" dirty="0" smtClean="0"/>
              <a:t>(1) The Minister may make regulations for any or all of the following purposes</a:t>
            </a:r>
          </a:p>
          <a:p>
            <a:r>
              <a:rPr lang="en-US" sz="5600" dirty="0" smtClean="0"/>
              <a:t>(a) for the conservation and management of the fishery resources of the exclusive fishery zone which are consistent with this Act and with the following standards-</a:t>
            </a:r>
          </a:p>
          <a:p>
            <a:endParaRPr lang="en-US" sz="5600" dirty="0" smtClean="0"/>
          </a:p>
          <a:p>
            <a:r>
              <a:rPr lang="en-US" sz="5600" dirty="0" smtClean="0"/>
              <a:t>(</a:t>
            </a:r>
            <a:r>
              <a:rPr lang="en-US" sz="5600" dirty="0" err="1" smtClean="0"/>
              <a:t>i</a:t>
            </a:r>
            <a:r>
              <a:rPr lang="en-US" sz="5600" dirty="0" smtClean="0"/>
              <a:t>) conservation and management measures shall prevent overfishing while achieving the optimum yield from each fishery resource;</a:t>
            </a:r>
          </a:p>
          <a:p>
            <a:endParaRPr lang="en-US" sz="5600" dirty="0" smtClean="0"/>
          </a:p>
          <a:p>
            <a:r>
              <a:rPr lang="en-US" sz="5600" dirty="0" smtClean="0"/>
              <a:t>(ii) conservation and management measures shall be based upon the best available scientific information;</a:t>
            </a:r>
          </a:p>
          <a:p>
            <a:endParaRPr lang="en-US" sz="5600" dirty="0" smtClean="0"/>
          </a:p>
          <a:p>
            <a:r>
              <a:rPr lang="en-US" sz="5600" dirty="0" smtClean="0"/>
              <a:t>(iii) to the extent practicable, an individual stock of fish shall be managed as a unit throughout its range, and interrelated stocks of fish shall be managed as a unit or in close co-ordination;</a:t>
            </a:r>
          </a:p>
          <a:p>
            <a:endParaRPr lang="en-US" sz="5600" dirty="0" smtClean="0"/>
          </a:p>
          <a:p>
            <a:r>
              <a:rPr lang="en-US" sz="5600" dirty="0" smtClean="0"/>
              <a:t>(iv) conservation and management measures, where practicable shall promote efficiency in the </a:t>
            </a:r>
            <a:r>
              <a:rPr lang="en-US" sz="5600" dirty="0" err="1" smtClean="0"/>
              <a:t>utilisation</a:t>
            </a:r>
            <a:r>
              <a:rPr lang="en-US" sz="5600" dirty="0" smtClean="0"/>
              <a:t> of fishery resources; except that no such measure shall have economic allocation as its sole purpose; </a:t>
            </a:r>
          </a:p>
          <a:p>
            <a:endParaRPr lang="en-US" sz="5600" dirty="0" smtClean="0"/>
          </a:p>
          <a:p>
            <a:r>
              <a:rPr lang="en-US" sz="5600" dirty="0" smtClean="0"/>
              <a:t>(v) conservation and management measures shall take into account and allow for variations among, and contingencies in, fisheries, fishery resources and catches;</a:t>
            </a:r>
          </a:p>
          <a:p>
            <a:endParaRPr lang="en-US" sz="5600" dirty="0" smtClean="0"/>
          </a:p>
          <a:p>
            <a:r>
              <a:rPr lang="en-US" sz="5600" dirty="0" smtClean="0"/>
              <a:t>(vi) conservation and management measures shall where practicable </a:t>
            </a:r>
            <a:r>
              <a:rPr lang="en-US" sz="5600" dirty="0" err="1" smtClean="0"/>
              <a:t>minimise</a:t>
            </a:r>
            <a:r>
              <a:rPr lang="en-US" sz="5600" dirty="0" smtClean="0"/>
              <a:t> costs and unnecessary duplication;</a:t>
            </a:r>
          </a:p>
          <a:p>
            <a:endParaRPr lang="en-US" sz="5600" dirty="0" smtClean="0"/>
          </a:p>
          <a:p>
            <a:endParaRPr lang="en-US" dirty="0"/>
          </a:p>
        </p:txBody>
      </p:sp>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4" name="Content Placeholder 3"/>
          <p:cNvSpPr>
            <a:spLocks noGrp="1"/>
          </p:cNvSpPr>
          <p:nvPr>
            <p:ph sz="quarter" idx="1"/>
          </p:nvPr>
        </p:nvSpPr>
        <p:spPr/>
        <p:txBody>
          <a:bodyPr/>
          <a:lstStyle/>
          <a:p>
            <a:r>
              <a:rPr lang="en-US" sz="1900" dirty="0" err="1" smtClean="0"/>
              <a:t>Moriah</a:t>
            </a:r>
            <a:r>
              <a:rPr lang="en-US" sz="1900" dirty="0" smtClean="0"/>
              <a:t> </a:t>
            </a:r>
            <a:r>
              <a:rPr lang="en-US" sz="1900" dirty="0" err="1" smtClean="0"/>
              <a:t>Harbour</a:t>
            </a:r>
            <a:r>
              <a:rPr lang="en-US" sz="1900" dirty="0" smtClean="0"/>
              <a:t> Cay established 2002 </a:t>
            </a:r>
          </a:p>
          <a:p>
            <a:r>
              <a:rPr lang="en-US" sz="1900" dirty="0" smtClean="0"/>
              <a:t>Protects beaches, sand dunes, mangroves, sea grass beds, bird nesting areas, bonefish nesting </a:t>
            </a:r>
          </a:p>
          <a:p>
            <a:r>
              <a:rPr lang="en-US" sz="1900" dirty="0" smtClean="0"/>
              <a:t>Situated between Great and Little </a:t>
            </a:r>
            <a:r>
              <a:rPr lang="en-US" sz="1900" dirty="0" err="1" smtClean="0"/>
              <a:t>Exuma</a:t>
            </a:r>
            <a:endParaRPr lang="en-US" sz="1900" dirty="0" smtClean="0"/>
          </a:p>
          <a:p>
            <a:r>
              <a:rPr lang="en-US" sz="1900" dirty="0" smtClean="0"/>
              <a:t>Spans 13, 440 acres</a:t>
            </a:r>
          </a:p>
          <a:p>
            <a:r>
              <a:rPr lang="en-US" sz="1900" dirty="0" smtClean="0"/>
              <a:t>Suggested protected area larger </a:t>
            </a:r>
          </a:p>
          <a:p>
            <a:r>
              <a:rPr lang="en-US" sz="1900" dirty="0" smtClean="0"/>
              <a:t>Utilized by </a:t>
            </a:r>
            <a:r>
              <a:rPr lang="en-US" sz="1900" dirty="0" err="1" smtClean="0"/>
              <a:t>bonefishermen</a:t>
            </a:r>
            <a:r>
              <a:rPr lang="en-US" sz="1900" dirty="0" smtClean="0"/>
              <a:t>, tour guides, snorkelers, beach-goers, etc.</a:t>
            </a:r>
          </a:p>
          <a:p>
            <a:r>
              <a:rPr lang="en-US" sz="1900" dirty="0" smtClean="0"/>
              <a:t>Private homes found in location</a:t>
            </a:r>
          </a:p>
          <a:p>
            <a:r>
              <a:rPr lang="en-US" sz="1900" dirty="0" smtClean="0"/>
              <a:t>MHC not a no-take zone</a:t>
            </a:r>
          </a:p>
          <a:p>
            <a:r>
              <a:rPr lang="en-US" sz="1900" dirty="0" smtClean="0"/>
              <a:t>Surrounded by two proposed marine parks</a:t>
            </a:r>
          </a:p>
          <a:p>
            <a:r>
              <a:rPr lang="en-US" sz="1900" dirty="0" smtClean="0"/>
              <a:t>No commercial fishing done (no </a:t>
            </a:r>
            <a:r>
              <a:rPr lang="en-US" sz="1900" dirty="0" err="1" smtClean="0"/>
              <a:t>spearfishing</a:t>
            </a:r>
            <a:r>
              <a:rPr lang="en-US" sz="1900" dirty="0" smtClean="0"/>
              <a:t>, trapping, or netting)</a:t>
            </a:r>
          </a:p>
          <a:p>
            <a:pPr>
              <a:buNone/>
            </a:pPr>
            <a:endParaRPr lang="en-US" sz="1900" dirty="0" smtClean="0"/>
          </a:p>
          <a:p>
            <a:endParaRPr lang="en-US" sz="1900" dirty="0" smtClean="0"/>
          </a:p>
          <a:p>
            <a:endParaRPr lang="en-US" sz="1900" dirty="0" smtClean="0"/>
          </a:p>
          <a:p>
            <a:pPr>
              <a:buNone/>
            </a:pPr>
            <a:endParaRPr lang="en-US" dirty="0"/>
          </a:p>
        </p:txBody>
      </p:sp>
    </p:spTree>
  </p:cSld>
  <p:clrMapOvr>
    <a:masterClrMapping/>
  </p:clrMapOvr>
  <p:transition spd="med">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CHAPTER 244</a:t>
            </a:r>
            <a:br>
              <a:rPr lang="en-US" sz="2000" dirty="0" smtClean="0"/>
            </a:br>
            <a:r>
              <a:rPr lang="en-US" sz="2000" dirty="0" smtClean="0"/>
              <a:t>FISHERIES RESOURCES (JURISDICTION AND CONSERVATION)</a:t>
            </a:r>
            <a:endParaRPr lang="en-US" sz="2000" dirty="0"/>
          </a:p>
        </p:txBody>
      </p:sp>
      <p:sp>
        <p:nvSpPr>
          <p:cNvPr id="4" name="Content Placeholder 3"/>
          <p:cNvSpPr>
            <a:spLocks noGrp="1"/>
          </p:cNvSpPr>
          <p:nvPr>
            <p:ph sz="quarter" idx="1"/>
          </p:nvPr>
        </p:nvSpPr>
        <p:spPr/>
        <p:txBody>
          <a:bodyPr>
            <a:normAutofit fontScale="70000" lnSpcReduction="20000"/>
          </a:bodyPr>
          <a:lstStyle/>
          <a:p>
            <a:r>
              <a:rPr lang="en-US" dirty="0" smtClean="0"/>
              <a:t>(b) regulating the taking of any species or kind of fishery resource (whether by reference to size or weight or otherwise) absolutely or during such period or periods as may be specified anywhere within the exclusive fishery zone;</a:t>
            </a:r>
          </a:p>
          <a:p>
            <a:r>
              <a:rPr lang="en-US" dirty="0" smtClean="0"/>
              <a:t>(c) limiting the quantity of any fishery resource which may be taken by any person;</a:t>
            </a:r>
          </a:p>
          <a:p>
            <a:r>
              <a:rPr lang="en-US" dirty="0" smtClean="0"/>
              <a:t>(d) prohibiting the taking of any fishery resource by any specified method within the exclusive fishery zone; </a:t>
            </a:r>
          </a:p>
          <a:p>
            <a:r>
              <a:rPr lang="en-US" b="1" dirty="0" smtClean="0"/>
              <a:t>21.</a:t>
            </a:r>
            <a:r>
              <a:rPr lang="en-US" dirty="0" smtClean="0"/>
              <a:t> (1) No person shall, otherwise than as prescribed or under the authority of and in accordance with the terms of a </a:t>
            </a:r>
            <a:r>
              <a:rPr lang="en-US" dirty="0" err="1" smtClean="0"/>
              <a:t>licence</a:t>
            </a:r>
            <a:r>
              <a:rPr lang="en-US" dirty="0" smtClean="0"/>
              <a:t> granted to that person for the purpose by the Minister- Restriction on export and import of fishery resources.</a:t>
            </a:r>
          </a:p>
          <a:p>
            <a:r>
              <a:rPr lang="en-US" dirty="0" smtClean="0"/>
              <a:t>(a) export any fishery resource from The Bahamas;</a:t>
            </a:r>
          </a:p>
          <a:p>
            <a:r>
              <a:rPr lang="en-US" dirty="0" smtClean="0"/>
              <a:t>(b) import into The Bahamas any fishery resource specified by the Minister by notice published in the </a:t>
            </a:r>
            <a:r>
              <a:rPr lang="en-US" i="1" dirty="0" smtClean="0"/>
              <a:t>Gazette</a:t>
            </a:r>
            <a:r>
              <a:rPr lang="en-US" dirty="0" smtClean="0"/>
              <a:t> as requiring such a </a:t>
            </a:r>
            <a:r>
              <a:rPr lang="en-US" dirty="0" err="1" smtClean="0"/>
              <a:t>licence</a:t>
            </a:r>
            <a:r>
              <a:rPr lang="en-US" dirty="0" smtClean="0"/>
              <a:t>.</a:t>
            </a:r>
          </a:p>
          <a:p>
            <a:pPr>
              <a:buNone/>
            </a:pPr>
            <a:r>
              <a:rPr lang="en-US" sz="1600" dirty="0" smtClean="0">
                <a:latin typeface="Arial" pitchFamily="34" charset="0"/>
                <a:cs typeface="Arial" pitchFamily="34" charset="0"/>
              </a:rPr>
              <a:t>											http://laws.bahamas.gov.bs/statutes/statute_CHAPTER_244.html#Ch244s19</a:t>
            </a:r>
          </a:p>
          <a:p>
            <a:endParaRPr lang="en-US" dirty="0" smtClean="0"/>
          </a:p>
          <a:p>
            <a:endParaRPr lang="en-US" dirty="0" smtClean="0"/>
          </a:p>
          <a:p>
            <a:endParaRPr lang="en-US" dirty="0"/>
          </a:p>
        </p:txBody>
      </p:sp>
    </p:spTree>
  </p:cSld>
  <p:clrMapOvr>
    <a:masterClrMapping/>
  </p:clrMapOvr>
  <p:transition spd="med">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fontAlgn="auto">
              <a:spcAft>
                <a:spcPts val="0"/>
              </a:spcAft>
              <a:defRPr/>
            </a:pPr>
            <a:r>
              <a:rPr lang="en-US" dirty="0" smtClean="0">
                <a:solidFill>
                  <a:schemeClr val="accent1">
                    <a:tint val="88000"/>
                    <a:satMod val="150000"/>
                  </a:schemeClr>
                </a:solidFill>
              </a:rPr>
              <a:t>WRI Valuation - Totals</a:t>
            </a:r>
            <a:endParaRPr lang="en-US" dirty="0">
              <a:solidFill>
                <a:schemeClr val="accent1">
                  <a:tint val="88000"/>
                  <a:satMod val="150000"/>
                </a:schemeClr>
              </a:solidFill>
            </a:endParaRPr>
          </a:p>
        </p:txBody>
      </p:sp>
      <p:sp>
        <p:nvSpPr>
          <p:cNvPr id="9" name="Content Placeholder 8"/>
          <p:cNvSpPr>
            <a:spLocks noGrp="1"/>
          </p:cNvSpPr>
          <p:nvPr>
            <p:ph sz="quarter" idx="1"/>
          </p:nvPr>
        </p:nvSpPr>
        <p:spPr>
          <a:xfrm>
            <a:off x="685800" y="1524000"/>
            <a:ext cx="7573963" cy="4419599"/>
          </a:xfrm>
        </p:spPr>
        <p:txBody>
          <a:bodyPr>
            <a:normAutofit lnSpcReduction="10000"/>
          </a:bodyPr>
          <a:lstStyle/>
          <a:p>
            <a:pPr>
              <a:buNone/>
            </a:pPr>
            <a:r>
              <a:rPr lang="en-US" dirty="0" smtClean="0"/>
              <a:t>		Jamaica</a:t>
            </a:r>
          </a:p>
          <a:p>
            <a:r>
              <a:rPr lang="en-US" dirty="0" smtClean="0"/>
              <a:t>Tourism: 			</a:t>
            </a:r>
            <a:r>
              <a:rPr lang="en-US" b="1" dirty="0" smtClean="0">
                <a:latin typeface="Calibri" pitchFamily="34" charset="0"/>
              </a:rPr>
              <a:t>US</a:t>
            </a:r>
            <a:r>
              <a:rPr lang="en-US" b="1" dirty="0" smtClean="0">
                <a:solidFill>
                  <a:srgbClr val="000000"/>
                </a:solidFill>
                <a:latin typeface="Calibri" pitchFamily="34" charset="0"/>
              </a:rPr>
              <a:t>$119,315,604</a:t>
            </a:r>
          </a:p>
          <a:p>
            <a:r>
              <a:rPr lang="en-US" dirty="0" smtClean="0"/>
              <a:t>Fisheries:			</a:t>
            </a:r>
            <a:r>
              <a:rPr lang="en-US" b="1" dirty="0" smtClean="0">
                <a:latin typeface="Calibri" pitchFamily="34" charset="0"/>
              </a:rPr>
              <a:t>US</a:t>
            </a:r>
            <a:r>
              <a:rPr lang="en-US" b="1" dirty="0" smtClean="0">
                <a:solidFill>
                  <a:srgbClr val="000000"/>
                </a:solidFill>
                <a:latin typeface="Calibri" pitchFamily="34" charset="0"/>
              </a:rPr>
              <a:t>$1,128,748</a:t>
            </a:r>
          </a:p>
          <a:p>
            <a:r>
              <a:rPr lang="en-US" u="sng" dirty="0" smtClean="0"/>
              <a:t>Coastal Protection:	</a:t>
            </a:r>
            <a:r>
              <a:rPr lang="en-US" b="1" u="sng" dirty="0" smtClean="0">
                <a:latin typeface="Calibri" pitchFamily="34" charset="0"/>
              </a:rPr>
              <a:t>(N/A)		</a:t>
            </a:r>
            <a:endParaRPr lang="en-US" b="1" u="sng" dirty="0" smtClean="0"/>
          </a:p>
          <a:p>
            <a:pPr marL="852488" lvl="1">
              <a:buFont typeface="Verdana" pitchFamily="34" charset="0"/>
              <a:buNone/>
            </a:pPr>
            <a:r>
              <a:rPr lang="en-US" b="1" dirty="0" smtClean="0"/>
              <a:t>						$120,444,352.00</a:t>
            </a:r>
          </a:p>
          <a:p>
            <a:pPr marL="852488" lvl="1">
              <a:buFont typeface="Verdana" pitchFamily="34" charset="0"/>
              <a:buNone/>
            </a:pPr>
            <a:r>
              <a:rPr lang="en-US" sz="2400" dirty="0" smtClean="0">
                <a:solidFill>
                  <a:schemeClr val="tx1"/>
                </a:solidFill>
              </a:rPr>
              <a:t>	Bahamas</a:t>
            </a:r>
            <a:r>
              <a:rPr lang="en-US" b="1" dirty="0" smtClean="0"/>
              <a:t>  </a:t>
            </a:r>
          </a:p>
          <a:p>
            <a:pPr marL="578168"/>
            <a:r>
              <a:rPr lang="en-US" dirty="0" smtClean="0"/>
              <a:t>Tourism: 		</a:t>
            </a:r>
            <a:r>
              <a:rPr lang="en-US" b="1" dirty="0" smtClean="0">
                <a:latin typeface="Calibri" pitchFamily="34" charset="0"/>
              </a:rPr>
              <a:t>US$90,082.82</a:t>
            </a:r>
            <a:endParaRPr lang="en-US" b="1" dirty="0" smtClean="0">
              <a:latin typeface="Calibri" pitchFamily="34" charset="0"/>
            </a:endParaRPr>
          </a:p>
          <a:p>
            <a:pPr marL="578168"/>
            <a:r>
              <a:rPr lang="en-US" dirty="0" smtClean="0"/>
              <a:t>Fisheries:		</a:t>
            </a:r>
            <a:r>
              <a:rPr lang="en-US" b="1" dirty="0" smtClean="0">
                <a:latin typeface="Calibri" pitchFamily="34" charset="0"/>
              </a:rPr>
              <a:t>US$102,371,966.00</a:t>
            </a:r>
            <a:endParaRPr lang="en-US" b="1" dirty="0" smtClean="0">
              <a:latin typeface="Calibri" pitchFamily="34" charset="0"/>
            </a:endParaRPr>
          </a:p>
          <a:p>
            <a:pPr marL="578168"/>
            <a:r>
              <a:rPr lang="en-US" u="sng" dirty="0" smtClean="0"/>
              <a:t>Coastal Protection:	</a:t>
            </a:r>
            <a:r>
              <a:rPr lang="en-US" b="1" u="sng" dirty="0" smtClean="0">
                <a:latin typeface="Calibri" pitchFamily="34" charset="0"/>
              </a:rPr>
              <a:t>(N/A)</a:t>
            </a:r>
            <a:r>
              <a:rPr lang="en-US" dirty="0" smtClean="0">
                <a:latin typeface="Calibri" pitchFamily="34" charset="0"/>
              </a:rPr>
              <a:t>__________</a:t>
            </a:r>
          </a:p>
          <a:p>
            <a:pPr marL="578168">
              <a:buNone/>
            </a:pPr>
            <a:r>
              <a:rPr lang="en-US" b="1" dirty="0" smtClean="0">
                <a:latin typeface="Calibri" pitchFamily="34" charset="0"/>
              </a:rPr>
              <a:t>						</a:t>
            </a:r>
            <a:r>
              <a:rPr lang="en-US" sz="2200" b="1" dirty="0" smtClean="0">
                <a:solidFill>
                  <a:schemeClr val="bg2">
                    <a:lumMod val="50000"/>
                  </a:schemeClr>
                </a:solidFill>
              </a:rPr>
              <a:t>$</a:t>
            </a:r>
            <a:r>
              <a:rPr lang="en-US" sz="2200" b="1" dirty="0" smtClean="0">
                <a:solidFill>
                  <a:schemeClr val="bg2">
                    <a:lumMod val="50000"/>
                  </a:schemeClr>
                </a:solidFill>
              </a:rPr>
              <a:t>102,462,048.82</a:t>
            </a:r>
            <a:endParaRPr lang="en-US" sz="2200" b="1" dirty="0" smtClean="0">
              <a:solidFill>
                <a:schemeClr val="bg2">
                  <a:lumMod val="50000"/>
                </a:schemeClr>
              </a:solidFill>
            </a:endParaRPr>
          </a:p>
          <a:p>
            <a:pPr marL="578168">
              <a:buNone/>
            </a:pPr>
            <a:endParaRPr lang="en-US" b="1" dirty="0" smtClean="0">
              <a:solidFill>
                <a:schemeClr val="bg2">
                  <a:lumMod val="50000"/>
                </a:schemeClr>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2000"/>
                                        <p:tgtEl>
                                          <p:spTgt spid="9">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fade">
                                      <p:cBhvr>
                                        <p:cTn id="19" dur="2000"/>
                                        <p:tgtEl>
                                          <p:spTgt spid="9">
                                            <p:txEl>
                                              <p:pRg st="0" end="0"/>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2000"/>
                                        <p:tgtEl>
                                          <p:spTgt spid="9">
                                            <p:txEl>
                                              <p:pRg st="2" end="2"/>
                                            </p:txEl>
                                          </p:spTgt>
                                        </p:tgtEl>
                                      </p:cBhvr>
                                    </p:animEffect>
                                  </p:childTnLst>
                                </p:cTn>
                              </p:par>
                            </p:childTnLst>
                          </p:cTn>
                        </p:par>
                        <p:par>
                          <p:cTn id="24" fill="hold">
                            <p:stCondLst>
                              <p:cond delay="4000"/>
                            </p:stCondLst>
                            <p:childTnLst>
                              <p:par>
                                <p:cTn id="25" presetID="10" presetClass="entr" presetSubtype="0" fill="hold" nodeType="after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fade">
                                      <p:cBhvr>
                                        <p:cTn id="27" dur="2000"/>
                                        <p:tgtEl>
                                          <p:spTgt spid="9">
                                            <p:txEl>
                                              <p:pRg st="3" end="3"/>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Effect transition="in" filter="fade">
                                      <p:cBhvr>
                                        <p:cTn id="31" dur="2000"/>
                                        <p:tgtEl>
                                          <p:spTgt spid="9">
                                            <p:txEl>
                                              <p:pRg st="4" end="4"/>
                                            </p:txEl>
                                          </p:spTgt>
                                        </p:tgtEl>
                                      </p:cBhvr>
                                    </p:animEffect>
                                  </p:childTnLst>
                                </p:cTn>
                              </p:par>
                            </p:childTnLst>
                          </p:cTn>
                        </p:par>
                        <p:par>
                          <p:cTn id="32" fill="hold">
                            <p:stCondLst>
                              <p:cond delay="8000"/>
                            </p:stCondLst>
                            <p:childTnLst>
                              <p:par>
                                <p:cTn id="33" presetID="10" presetClass="entr" presetSubtype="0" fill="hold" nodeType="afterEffect">
                                  <p:stCondLst>
                                    <p:cond delay="0"/>
                                  </p:stCondLst>
                                  <p:childTnLst>
                                    <p:set>
                                      <p:cBhvr>
                                        <p:cTn id="34" dur="1" fill="hold">
                                          <p:stCondLst>
                                            <p:cond delay="0"/>
                                          </p:stCondLst>
                                        </p:cTn>
                                        <p:tgtEl>
                                          <p:spTgt spid="9">
                                            <p:txEl>
                                              <p:pRg st="5" end="5"/>
                                            </p:txEl>
                                          </p:spTgt>
                                        </p:tgtEl>
                                        <p:attrNameLst>
                                          <p:attrName>style.visibility</p:attrName>
                                        </p:attrNameLst>
                                      </p:cBhvr>
                                      <p:to>
                                        <p:strVal val="visible"/>
                                      </p:to>
                                    </p:set>
                                    <p:animEffect transition="in" filter="fade">
                                      <p:cBhvr>
                                        <p:cTn id="35" dur="2000"/>
                                        <p:tgtEl>
                                          <p:spTgt spid="9">
                                            <p:txEl>
                                              <p:pRg st="5" end="5"/>
                                            </p:txEl>
                                          </p:spTgt>
                                        </p:tgtEl>
                                      </p:cBhvr>
                                    </p:animEffect>
                                  </p:childTnLst>
                                </p:cTn>
                              </p:par>
                            </p:childTnLst>
                          </p:cTn>
                        </p:par>
                        <p:par>
                          <p:cTn id="36" fill="hold">
                            <p:stCondLst>
                              <p:cond delay="10000"/>
                            </p:stCondLst>
                            <p:childTnLst>
                              <p:par>
                                <p:cTn id="37" presetID="10" presetClass="entr" presetSubtype="0" fill="hold" nodeType="afterEffect">
                                  <p:stCondLst>
                                    <p:cond delay="0"/>
                                  </p:stCondLst>
                                  <p:childTnLst>
                                    <p:set>
                                      <p:cBhvr>
                                        <p:cTn id="38" dur="1" fill="hold">
                                          <p:stCondLst>
                                            <p:cond delay="0"/>
                                          </p:stCondLst>
                                        </p:cTn>
                                        <p:tgtEl>
                                          <p:spTgt spid="9">
                                            <p:txEl>
                                              <p:pRg st="6" end="6"/>
                                            </p:txEl>
                                          </p:spTgt>
                                        </p:tgtEl>
                                        <p:attrNameLst>
                                          <p:attrName>style.visibility</p:attrName>
                                        </p:attrNameLst>
                                      </p:cBhvr>
                                      <p:to>
                                        <p:strVal val="visible"/>
                                      </p:to>
                                    </p:set>
                                    <p:animEffect transition="in" filter="fade">
                                      <p:cBhvr>
                                        <p:cTn id="39" dur="2000"/>
                                        <p:tgtEl>
                                          <p:spTgt spid="9">
                                            <p:txEl>
                                              <p:pRg st="6" end="6"/>
                                            </p:txEl>
                                          </p:spTgt>
                                        </p:tgtEl>
                                      </p:cBhvr>
                                    </p:animEffect>
                                  </p:childTnLst>
                                </p:cTn>
                              </p:par>
                            </p:childTnLst>
                          </p:cTn>
                        </p:par>
                        <p:par>
                          <p:cTn id="40" fill="hold">
                            <p:stCondLst>
                              <p:cond delay="12000"/>
                            </p:stCondLst>
                            <p:childTnLst>
                              <p:par>
                                <p:cTn id="41" presetID="10" presetClass="entr" presetSubtype="0" fill="hold" nodeType="afterEffect">
                                  <p:stCondLst>
                                    <p:cond delay="0"/>
                                  </p:stCondLst>
                                  <p:childTnLst>
                                    <p:set>
                                      <p:cBhvr>
                                        <p:cTn id="42" dur="1" fill="hold">
                                          <p:stCondLst>
                                            <p:cond delay="0"/>
                                          </p:stCondLst>
                                        </p:cTn>
                                        <p:tgtEl>
                                          <p:spTgt spid="9">
                                            <p:txEl>
                                              <p:pRg st="7" end="7"/>
                                            </p:txEl>
                                          </p:spTgt>
                                        </p:tgtEl>
                                        <p:attrNameLst>
                                          <p:attrName>style.visibility</p:attrName>
                                        </p:attrNameLst>
                                      </p:cBhvr>
                                      <p:to>
                                        <p:strVal val="visible"/>
                                      </p:to>
                                    </p:set>
                                    <p:animEffect transition="in" filter="fade">
                                      <p:cBhvr>
                                        <p:cTn id="43" dur="2000"/>
                                        <p:tgtEl>
                                          <p:spTgt spid="9">
                                            <p:txEl>
                                              <p:pRg st="7" end="7"/>
                                            </p:txEl>
                                          </p:spTgt>
                                        </p:tgtEl>
                                      </p:cBhvr>
                                    </p:animEffect>
                                  </p:childTnLst>
                                </p:cTn>
                              </p:par>
                            </p:childTnLst>
                          </p:cTn>
                        </p:par>
                        <p:par>
                          <p:cTn id="44" fill="hold">
                            <p:stCondLst>
                              <p:cond delay="14000"/>
                            </p:stCondLst>
                            <p:childTnLst>
                              <p:par>
                                <p:cTn id="45" presetID="10" presetClass="entr" presetSubtype="0" fill="hold" nodeType="afterEffect">
                                  <p:stCondLst>
                                    <p:cond delay="0"/>
                                  </p:stCondLst>
                                  <p:childTnLst>
                                    <p:set>
                                      <p:cBhvr>
                                        <p:cTn id="46" dur="1" fill="hold">
                                          <p:stCondLst>
                                            <p:cond delay="0"/>
                                          </p:stCondLst>
                                        </p:cTn>
                                        <p:tgtEl>
                                          <p:spTgt spid="9">
                                            <p:txEl>
                                              <p:pRg st="8" end="8"/>
                                            </p:txEl>
                                          </p:spTgt>
                                        </p:tgtEl>
                                        <p:attrNameLst>
                                          <p:attrName>style.visibility</p:attrName>
                                        </p:attrNameLst>
                                      </p:cBhvr>
                                      <p:to>
                                        <p:strVal val="visible"/>
                                      </p:to>
                                    </p:set>
                                    <p:animEffect transition="in" filter="fade">
                                      <p:cBhvr>
                                        <p:cTn id="47" dur="2000"/>
                                        <p:tgtEl>
                                          <p:spTgt spid="9">
                                            <p:txEl>
                                              <p:pRg st="8" end="8"/>
                                            </p:txEl>
                                          </p:spTgt>
                                        </p:tgtEl>
                                      </p:cBhvr>
                                    </p:animEffect>
                                  </p:childTnLst>
                                </p:cTn>
                              </p:par>
                            </p:childTnLst>
                          </p:cTn>
                        </p:par>
                        <p:par>
                          <p:cTn id="48" fill="hold">
                            <p:stCondLst>
                              <p:cond delay="16000"/>
                            </p:stCondLst>
                            <p:childTnLst>
                              <p:par>
                                <p:cTn id="49" presetID="10" presetClass="entr" presetSubtype="0" fill="hold" nodeType="afterEffect">
                                  <p:stCondLst>
                                    <p:cond delay="0"/>
                                  </p:stCondLst>
                                  <p:childTnLst>
                                    <p:set>
                                      <p:cBhvr>
                                        <p:cTn id="50" dur="1" fill="hold">
                                          <p:stCondLst>
                                            <p:cond delay="0"/>
                                          </p:stCondLst>
                                        </p:cTn>
                                        <p:tgtEl>
                                          <p:spTgt spid="9">
                                            <p:txEl>
                                              <p:pRg st="9" end="9"/>
                                            </p:txEl>
                                          </p:spTgt>
                                        </p:tgtEl>
                                        <p:attrNameLst>
                                          <p:attrName>style.visibility</p:attrName>
                                        </p:attrNameLst>
                                      </p:cBhvr>
                                      <p:to>
                                        <p:strVal val="visible"/>
                                      </p:to>
                                    </p:set>
                                    <p:animEffect transition="in" filter="fade">
                                      <p:cBhvr>
                                        <p:cTn id="51" dur="20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sz="quarter" idx="2"/>
          </p:nvPr>
        </p:nvGraphicFramePr>
        <p:xfrm>
          <a:off x="684213" y="1371600"/>
          <a:ext cx="7697787" cy="5024120"/>
        </p:xfrm>
        <a:graphic>
          <a:graphicData uri="http://schemas.openxmlformats.org/drawingml/2006/table">
            <a:tbl>
              <a:tblPr firstRow="1" bandRow="1">
                <a:tableStyleId>{5C22544A-7EE6-4342-B048-85BDC9FD1C3A}</a:tableStyleId>
              </a:tblPr>
              <a:tblGrid>
                <a:gridCol w="2820987"/>
                <a:gridCol w="1828800"/>
                <a:gridCol w="3048000"/>
              </a:tblGrid>
              <a:tr h="370840">
                <a:tc>
                  <a:txBody>
                    <a:bodyPr/>
                    <a:lstStyle/>
                    <a:p>
                      <a:r>
                        <a:rPr lang="en-US" dirty="0" smtClean="0"/>
                        <a:t>Methodology</a:t>
                      </a:r>
                      <a:endParaRPr lang="en-US" dirty="0"/>
                    </a:p>
                  </a:txBody>
                  <a:tcPr/>
                </a:tc>
                <a:tc>
                  <a:txBody>
                    <a:bodyPr/>
                    <a:lstStyle/>
                    <a:p>
                      <a:r>
                        <a:rPr lang="en-US" dirty="0" smtClean="0"/>
                        <a:t>Source</a:t>
                      </a:r>
                      <a:endParaRPr lang="en-US" dirty="0"/>
                    </a:p>
                  </a:txBody>
                  <a:tcPr/>
                </a:tc>
                <a:tc>
                  <a:txBody>
                    <a:bodyPr/>
                    <a:lstStyle/>
                    <a:p>
                      <a:r>
                        <a:rPr lang="en-US" dirty="0" smtClean="0"/>
                        <a:t>Value</a:t>
                      </a:r>
                      <a:endParaRPr lang="en-US" dirty="0"/>
                    </a:p>
                  </a:txBody>
                  <a:tcPr/>
                </a:tc>
              </a:tr>
              <a:tr h="370840">
                <a:tc>
                  <a:txBody>
                    <a:bodyPr/>
                    <a:lstStyle/>
                    <a:p>
                      <a:r>
                        <a:rPr lang="en-US" sz="2000" b="1" dirty="0" smtClean="0"/>
                        <a:t>Tourism</a:t>
                      </a:r>
                      <a:endParaRPr lang="en-US" sz="2000" b="1" dirty="0"/>
                    </a:p>
                  </a:txBody>
                  <a:tcPr/>
                </a:tc>
                <a:tc>
                  <a:txBody>
                    <a:bodyPr/>
                    <a:lstStyle/>
                    <a:p>
                      <a:r>
                        <a:rPr lang="en-US" dirty="0" smtClean="0"/>
                        <a:t>Spatial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Calibri" pitchFamily="34" charset="0"/>
                        </a:rPr>
                        <a:t>N/A </a:t>
                      </a:r>
                    </a:p>
                  </a:txBody>
                  <a:tcPr/>
                </a:tc>
              </a:tr>
              <a:tr h="370840">
                <a:tc>
                  <a:txBody>
                    <a:bodyPr/>
                    <a:lstStyle/>
                    <a:p>
                      <a:endParaRPr lang="en-US" sz="2000" b="1" dirty="0"/>
                    </a:p>
                  </a:txBody>
                  <a:tcPr/>
                </a:tc>
                <a:tc>
                  <a:txBody>
                    <a:bodyPr/>
                    <a:lstStyle/>
                    <a:p>
                      <a:r>
                        <a:rPr lang="en-US" dirty="0" smtClean="0"/>
                        <a:t>WRI</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Calibri" pitchFamily="34" charset="0"/>
                        </a:rPr>
                        <a:t>US $119 million</a:t>
                      </a:r>
                    </a:p>
                  </a:txBody>
                  <a:tcPr/>
                </a:tc>
              </a:tr>
              <a:tr h="370840">
                <a:tc>
                  <a:txBody>
                    <a:bodyPr/>
                    <a:lstStyle/>
                    <a:p>
                      <a:endParaRPr lang="en-US" sz="2000" b="1" dirty="0"/>
                    </a:p>
                  </a:txBody>
                  <a:tcPr>
                    <a:lnB w="12700" cap="flat" cmpd="sng" algn="ctr">
                      <a:solidFill>
                        <a:schemeClr val="tx1"/>
                      </a:solidFill>
                      <a:prstDash val="solid"/>
                      <a:round/>
                      <a:headEnd type="none" w="med" len="med"/>
                      <a:tailEnd type="none" w="med" len="med"/>
                    </a:lnB>
                  </a:tcPr>
                </a:tc>
                <a:tc>
                  <a:txBody>
                    <a:bodyPr/>
                    <a:lstStyle/>
                    <a:p>
                      <a:r>
                        <a:rPr lang="en-US" dirty="0" smtClean="0"/>
                        <a:t>WB</a:t>
                      </a:r>
                      <a:endParaRPr lang="en-US" dirty="0"/>
                    </a:p>
                  </a:txBody>
                  <a:tcP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alibri" pitchFamily="34" charset="0"/>
                        </a:rPr>
                        <a:t>US $210 – 630 </a:t>
                      </a:r>
                      <a:r>
                        <a:rPr lang="en-US" b="1" baseline="0" dirty="0" smtClean="0">
                          <a:latin typeface="Calibri" pitchFamily="34" charset="0"/>
                        </a:rPr>
                        <a:t>million</a:t>
                      </a:r>
                      <a:endParaRPr lang="en-US" b="1" dirty="0" smtClean="0">
                        <a:latin typeface="Calibri" pitchFamily="34" charset="0"/>
                      </a:endParaRPr>
                    </a:p>
                  </a:txBody>
                  <a:tcPr>
                    <a:lnB w="12700" cap="flat" cmpd="sng" algn="ctr">
                      <a:solidFill>
                        <a:schemeClr val="tx1"/>
                      </a:solidFill>
                      <a:prstDash val="solid"/>
                      <a:round/>
                      <a:headEnd type="none" w="med" len="med"/>
                      <a:tailEnd type="none" w="med" len="med"/>
                    </a:lnB>
                  </a:tcPr>
                </a:tc>
              </a:tr>
              <a:tr h="370840">
                <a:tc>
                  <a:txBody>
                    <a:bodyPr/>
                    <a:lstStyle/>
                    <a:p>
                      <a:r>
                        <a:rPr lang="en-US" sz="2000" b="1" dirty="0" smtClean="0"/>
                        <a:t>Fisheries</a:t>
                      </a:r>
                      <a:endParaRPr lang="en-US" sz="2000" b="1" dirty="0"/>
                    </a:p>
                  </a:txBody>
                  <a:tcPr>
                    <a:lnT w="12700" cap="flat" cmpd="sng" algn="ctr">
                      <a:solidFill>
                        <a:schemeClr val="tx1"/>
                      </a:solidFill>
                      <a:prstDash val="solid"/>
                      <a:round/>
                      <a:headEnd type="none" w="med" len="med"/>
                      <a:tailEnd type="none" w="med" len="med"/>
                    </a:lnT>
                  </a:tcPr>
                </a:tc>
                <a:tc>
                  <a:txBody>
                    <a:bodyPr/>
                    <a:lstStyle/>
                    <a:p>
                      <a:r>
                        <a:rPr lang="en-US" dirty="0" smtClean="0"/>
                        <a:t>Spatial</a:t>
                      </a:r>
                      <a:endParaRPr lang="en-US" dirty="0"/>
                    </a:p>
                  </a:txBody>
                  <a:tcP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Calibri" pitchFamily="34" charset="0"/>
                        </a:rPr>
                        <a:t>N/A</a:t>
                      </a:r>
                    </a:p>
                  </a:txBody>
                  <a:tcPr>
                    <a:lnT w="12700" cap="flat" cmpd="sng" algn="ctr">
                      <a:solidFill>
                        <a:schemeClr val="tx1"/>
                      </a:solidFill>
                      <a:prstDash val="solid"/>
                      <a:round/>
                      <a:headEnd type="none" w="med" len="med"/>
                      <a:tailEnd type="none" w="med" len="med"/>
                    </a:lnT>
                  </a:tcPr>
                </a:tc>
              </a:tr>
              <a:tr h="370840">
                <a:tc>
                  <a:txBody>
                    <a:bodyPr/>
                    <a:lstStyle/>
                    <a:p>
                      <a:endParaRPr lang="en-US" sz="2000" b="1" dirty="0"/>
                    </a:p>
                  </a:txBody>
                  <a:tcPr/>
                </a:tc>
                <a:tc>
                  <a:txBody>
                    <a:bodyPr/>
                    <a:lstStyle/>
                    <a:p>
                      <a:r>
                        <a:rPr lang="en-US" dirty="0" smtClean="0"/>
                        <a:t>WRI</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Calibri" pitchFamily="34" charset="0"/>
                        </a:rPr>
                        <a:t>$1,128,748</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a:lnB w="12700" cap="flat" cmpd="sng" algn="ctr">
                      <a:solidFill>
                        <a:schemeClr val="tx1"/>
                      </a:solidFill>
                      <a:prstDash val="solid"/>
                      <a:round/>
                      <a:headEnd type="none" w="med" len="med"/>
                      <a:tailEnd type="none" w="med" len="med"/>
                    </a:lnB>
                  </a:tcPr>
                </a:tc>
                <a:tc>
                  <a:txBody>
                    <a:bodyPr/>
                    <a:lstStyle/>
                    <a:p>
                      <a:r>
                        <a:rPr lang="en-US" dirty="0" smtClean="0"/>
                        <a:t>WB</a:t>
                      </a:r>
                      <a:endParaRPr lang="en-US" dirty="0"/>
                    </a:p>
                  </a:txBody>
                  <a:tcP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alibri" pitchFamily="34" charset="0"/>
                        </a:rPr>
                        <a:t>US ($1.66m) – $7.49 million</a:t>
                      </a:r>
                    </a:p>
                  </a:txBody>
                  <a:tcPr>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Coastal Protection</a:t>
                      </a:r>
                    </a:p>
                  </a:txBody>
                  <a:tcPr>
                    <a:lnT w="12700" cap="flat" cmpd="sng" algn="ctr">
                      <a:solidFill>
                        <a:schemeClr val="tx1"/>
                      </a:solidFill>
                      <a:prstDash val="solid"/>
                      <a:round/>
                      <a:headEnd type="none" w="med" len="med"/>
                      <a:tailEnd type="none" w="med" len="med"/>
                    </a:lnT>
                  </a:tcPr>
                </a:tc>
                <a:tc>
                  <a:txBody>
                    <a:bodyPr/>
                    <a:lstStyle/>
                    <a:p>
                      <a:r>
                        <a:rPr lang="en-US" dirty="0" smtClean="0"/>
                        <a:t>Spatial</a:t>
                      </a:r>
                      <a:endParaRPr lang="en-US" dirty="0"/>
                    </a:p>
                  </a:txBody>
                  <a:tcPr>
                    <a:lnT w="12700" cap="flat" cmpd="sng" algn="ctr">
                      <a:solidFill>
                        <a:schemeClr val="tx1"/>
                      </a:solidFill>
                      <a:prstDash val="solid"/>
                      <a:round/>
                      <a:headEnd type="none" w="med" len="med"/>
                      <a:tailEnd type="none" w="med" len="med"/>
                    </a:lnT>
                  </a:tcPr>
                </a:tc>
                <a:tc>
                  <a:txBody>
                    <a:bodyPr/>
                    <a:lstStyle/>
                    <a:p>
                      <a:r>
                        <a:rPr lang="en-US" b="1" dirty="0" smtClean="0">
                          <a:latin typeface="Calibri" pitchFamily="34" charset="0"/>
                        </a:rPr>
                        <a:t>N/A</a:t>
                      </a:r>
                      <a:endParaRPr lang="en-US" b="1" dirty="0">
                        <a:latin typeface="Calibri" pitchFamily="34" charset="0"/>
                      </a:endParaRPr>
                    </a:p>
                  </a:txBody>
                  <a:tcPr>
                    <a:lnT w="12700" cap="flat" cmpd="sng" algn="ctr">
                      <a:solidFill>
                        <a:schemeClr val="tx1"/>
                      </a:solidFill>
                      <a:prstDash val="solid"/>
                      <a:round/>
                      <a:headEnd type="none" w="med" len="med"/>
                      <a:tailEnd type="none" w="med" len="med"/>
                    </a:lnT>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r>
                        <a:rPr lang="en-US" dirty="0" smtClean="0"/>
                        <a:t>WRI</a:t>
                      </a:r>
                      <a:endParaRPr lang="en-US" dirty="0"/>
                    </a:p>
                  </a:txBody>
                  <a:tcPr/>
                </a:tc>
                <a:tc>
                  <a:txBody>
                    <a:bodyPr/>
                    <a:lstStyle/>
                    <a:p>
                      <a:r>
                        <a:rPr lang="en-US" b="1" dirty="0" smtClean="0">
                          <a:latin typeface="Calibri" pitchFamily="34" charset="0"/>
                        </a:rPr>
                        <a:t>N/A</a:t>
                      </a:r>
                      <a:endParaRPr lang="en-US" b="1" dirty="0">
                        <a:latin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r>
                        <a:rPr lang="en-US" dirty="0" smtClean="0"/>
                        <a:t>WB</a:t>
                      </a:r>
                      <a:endParaRPr lang="en-US" dirty="0"/>
                    </a:p>
                  </a:txBody>
                  <a:tcPr/>
                </a:tc>
                <a:tc>
                  <a:txBody>
                    <a:bodyPr/>
                    <a:lstStyle/>
                    <a:p>
                      <a:r>
                        <a:rPr lang="en-US" b="1" dirty="0" smtClean="0">
                          <a:latin typeface="Calibri" pitchFamily="34" charset="0"/>
                        </a:rPr>
                        <a:t>US $65 million</a:t>
                      </a:r>
                      <a:endParaRPr lang="en-US" b="1" dirty="0">
                        <a:latin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lnB w="12700" cap="flat" cmpd="sng" algn="ctr">
                      <a:solidFill>
                        <a:schemeClr val="tx1"/>
                      </a:solidFill>
                      <a:prstDash val="solid"/>
                      <a:round/>
                      <a:headEnd type="none" w="med" len="med"/>
                      <a:tailEnd type="none" w="med" len="med"/>
                    </a:lnB>
                  </a:tcPr>
                </a:tc>
                <a:tc>
                  <a:txBody>
                    <a:bodyPr/>
                    <a:lstStyle/>
                    <a:p>
                      <a:endParaRPr lang="en-US" dirty="0"/>
                    </a:p>
                  </a:txBody>
                  <a:tcPr>
                    <a:lnB w="12700" cap="flat" cmpd="sng" algn="ctr">
                      <a:solidFill>
                        <a:schemeClr val="tx1"/>
                      </a:solidFill>
                      <a:prstDash val="solid"/>
                      <a:round/>
                      <a:headEnd type="none" w="med" len="med"/>
                      <a:tailEnd type="none" w="med" len="med"/>
                    </a:lnB>
                  </a:tcPr>
                </a:tc>
                <a:tc>
                  <a:txBody>
                    <a:bodyPr/>
                    <a:lstStyle/>
                    <a:p>
                      <a:endParaRPr lang="en-US" b="1" dirty="0">
                        <a:latin typeface="Calibri" pitchFamily="34" charset="0"/>
                      </a:endParaRPr>
                    </a:p>
                  </a:txBody>
                  <a:tcPr>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Value Transfer</a:t>
                      </a:r>
                    </a:p>
                  </a:txBody>
                  <a:tcPr>
                    <a:lnT w="12700" cap="flat" cmpd="sng" algn="ctr">
                      <a:solidFill>
                        <a:schemeClr val="tx1"/>
                      </a:solidFill>
                      <a:prstDash val="solid"/>
                      <a:round/>
                      <a:headEnd type="none" w="med" len="med"/>
                      <a:tailEnd type="none" w="med" len="med"/>
                    </a:lnT>
                  </a:tcPr>
                </a:tc>
                <a:tc>
                  <a:txBody>
                    <a:bodyPr/>
                    <a:lstStyle/>
                    <a:p>
                      <a:r>
                        <a:rPr lang="en-US" dirty="0" smtClean="0"/>
                        <a:t>Troy/Wilson</a:t>
                      </a:r>
                      <a:endParaRPr lang="en-US" dirty="0"/>
                    </a:p>
                  </a:txBody>
                  <a:tcPr>
                    <a:lnT w="12700" cap="flat" cmpd="sng" algn="ctr">
                      <a:solidFill>
                        <a:schemeClr val="tx1"/>
                      </a:solidFill>
                      <a:prstDash val="solid"/>
                      <a:round/>
                      <a:headEnd type="none" w="med" len="med"/>
                      <a:tailEnd type="none" w="med" len="med"/>
                    </a:lnT>
                  </a:tcPr>
                </a:tc>
                <a:tc>
                  <a:txBody>
                    <a:bodyPr/>
                    <a:lstStyle/>
                    <a:p>
                      <a:r>
                        <a:rPr lang="en-US" b="1" dirty="0" smtClean="0">
                          <a:latin typeface="Calibri" pitchFamily="34" charset="0"/>
                        </a:rPr>
                        <a:t>US$47</a:t>
                      </a:r>
                      <a:r>
                        <a:rPr lang="en-US" b="1" baseline="0" dirty="0" smtClean="0">
                          <a:latin typeface="Calibri" pitchFamily="34" charset="0"/>
                        </a:rPr>
                        <a:t> million</a:t>
                      </a:r>
                      <a:endParaRPr lang="en-US" b="1" dirty="0">
                        <a:latin typeface="Calibri" pitchFamily="34" charset="0"/>
                      </a:endParaRPr>
                    </a:p>
                  </a:txBody>
                  <a:tcPr>
                    <a:lnT w="12700" cap="flat" cmpd="sng" algn="ctr">
                      <a:solidFill>
                        <a:schemeClr val="tx1"/>
                      </a:solidFill>
                      <a:prstDash val="solid"/>
                      <a:round/>
                      <a:headEnd type="none" w="med" len="med"/>
                      <a:tailEnd type="none" w="med" len="med"/>
                    </a:lnT>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endParaRPr lang="en-US" dirty="0"/>
                    </a:p>
                  </a:txBody>
                  <a:tcPr/>
                </a:tc>
                <a:tc>
                  <a:txBody>
                    <a:bodyPr/>
                    <a:lstStyle/>
                    <a:p>
                      <a:endParaRPr lang="en-US" b="1" dirty="0">
                        <a:latin typeface="Calibri" pitchFamily="34" charset="0"/>
                      </a:endParaRPr>
                    </a:p>
                  </a:txBody>
                  <a:tcPr/>
                </a:tc>
              </a:tr>
            </a:tbl>
          </a:graphicData>
        </a:graphic>
      </p:graphicFrame>
      <p:sp>
        <p:nvSpPr>
          <p:cNvPr id="2" name="Title 1"/>
          <p:cNvSpPr>
            <a:spLocks noGrp="1"/>
          </p:cNvSpPr>
          <p:nvPr>
            <p:ph type="title"/>
          </p:nvPr>
        </p:nvSpPr>
        <p:spPr/>
        <p:txBody>
          <a:bodyPr/>
          <a:lstStyle/>
          <a:p>
            <a:pPr fontAlgn="auto">
              <a:spcAft>
                <a:spcPts val="0"/>
              </a:spcAft>
              <a:defRPr/>
            </a:pPr>
            <a:r>
              <a:rPr lang="en-US" dirty="0" smtClean="0">
                <a:solidFill>
                  <a:schemeClr val="accent1">
                    <a:tint val="88000"/>
                    <a:satMod val="150000"/>
                  </a:schemeClr>
                </a:solidFill>
              </a:rPr>
              <a:t>Results Comparison (JA Results)</a:t>
            </a:r>
            <a:endParaRPr lang="en-US" dirty="0">
              <a:solidFill>
                <a:schemeClr val="accent1">
                  <a:tint val="88000"/>
                  <a:satMod val="150000"/>
                </a:schemeClr>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 presetClass="entr" presetSubtype="1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tint val="88000"/>
                    <a:satMod val="150000"/>
                  </a:schemeClr>
                </a:solidFill>
              </a:rPr>
              <a:t>Discussion</a:t>
            </a:r>
            <a:endParaRPr lang="en-US" dirty="0">
              <a:solidFill>
                <a:schemeClr val="accent1">
                  <a:tint val="88000"/>
                  <a:satMod val="150000"/>
                </a:schemeClr>
              </a:solidFill>
            </a:endParaRPr>
          </a:p>
        </p:txBody>
      </p:sp>
      <p:sp>
        <p:nvSpPr>
          <p:cNvPr id="3" name="Content Placeholder 2"/>
          <p:cNvSpPr>
            <a:spLocks noGrp="1"/>
          </p:cNvSpPr>
          <p:nvPr>
            <p:ph sz="quarter" idx="1"/>
          </p:nvPr>
        </p:nvSpPr>
        <p:spPr/>
        <p:txBody>
          <a:bodyPr>
            <a:normAutofit/>
          </a:bodyPr>
          <a:lstStyle/>
          <a:p>
            <a:pPr marL="265176" indent="-265176" fontAlgn="auto">
              <a:spcAft>
                <a:spcPts val="0"/>
              </a:spcAft>
              <a:buFont typeface="Wingdings 2"/>
              <a:buChar char=""/>
              <a:defRPr/>
            </a:pPr>
            <a:r>
              <a:rPr lang="en-US" dirty="0" smtClean="0"/>
              <a:t>Preferred Methodology?</a:t>
            </a:r>
          </a:p>
          <a:p>
            <a:pPr marL="265176" indent="-265176" fontAlgn="auto">
              <a:spcAft>
                <a:spcPts val="0"/>
              </a:spcAft>
              <a:buFont typeface="Wingdings 2"/>
              <a:buChar char=""/>
              <a:defRPr/>
            </a:pPr>
            <a:r>
              <a:rPr lang="en-US" dirty="0" smtClean="0"/>
              <a:t>Data Requirements</a:t>
            </a:r>
          </a:p>
          <a:p>
            <a:pPr marL="548640" lvl="1" indent="-201168" fontAlgn="auto">
              <a:spcAft>
                <a:spcPts val="0"/>
              </a:spcAft>
              <a:buFont typeface="Verdana"/>
              <a:buChar char="◦"/>
              <a:defRPr/>
            </a:pPr>
            <a:r>
              <a:rPr lang="en-US" dirty="0" smtClean="0"/>
              <a:t>Sources</a:t>
            </a:r>
          </a:p>
          <a:p>
            <a:pPr marL="548640" lvl="1" indent="-201168" fontAlgn="auto">
              <a:spcAft>
                <a:spcPts val="0"/>
              </a:spcAft>
              <a:buFont typeface="Verdana"/>
              <a:buChar char="◦"/>
              <a:defRPr/>
            </a:pPr>
            <a:r>
              <a:rPr lang="en-US" dirty="0" smtClean="0"/>
              <a:t>Relevance</a:t>
            </a:r>
          </a:p>
          <a:p>
            <a:pPr marL="548640" lvl="1" indent="-201168" fontAlgn="auto">
              <a:spcAft>
                <a:spcPts val="0"/>
              </a:spcAft>
              <a:buFont typeface="Verdana"/>
              <a:buChar char="◦"/>
              <a:defRPr/>
            </a:pPr>
            <a:r>
              <a:rPr lang="en-US" dirty="0" smtClean="0"/>
              <a:t>Date</a:t>
            </a:r>
          </a:p>
          <a:p>
            <a:pPr marL="265176" indent="-265176" fontAlgn="auto">
              <a:spcAft>
                <a:spcPts val="0"/>
              </a:spcAft>
              <a:buFont typeface="Wingdings 2"/>
              <a:buChar char=""/>
              <a:defRPr/>
            </a:pPr>
            <a:r>
              <a:rPr lang="en-US" dirty="0" smtClean="0"/>
              <a:t>Considerations for broader use</a:t>
            </a:r>
          </a:p>
          <a:p>
            <a:pPr marL="548640" lvl="1" indent="-201168" fontAlgn="auto">
              <a:spcAft>
                <a:spcPts val="0"/>
              </a:spcAft>
              <a:buFont typeface="Verdana"/>
              <a:buChar char="◦"/>
              <a:defRPr/>
            </a:pPr>
            <a:r>
              <a:rPr lang="en-US" dirty="0" smtClean="0"/>
              <a:t>Stakeholders</a:t>
            </a:r>
          </a:p>
          <a:p>
            <a:pPr marL="548640" lvl="1" indent="-201168" fontAlgn="auto">
              <a:spcAft>
                <a:spcPts val="0"/>
              </a:spcAft>
              <a:buFont typeface="Verdana"/>
              <a:buChar char="◦"/>
              <a:defRPr/>
            </a:pPr>
            <a:r>
              <a:rPr lang="en-US" dirty="0" smtClean="0"/>
              <a:t>More Results </a:t>
            </a:r>
          </a:p>
          <a:p>
            <a:pPr marL="548640" lvl="1" indent="-201168" fontAlgn="auto">
              <a:spcAft>
                <a:spcPts val="0"/>
              </a:spcAft>
              <a:buFont typeface="Verdana"/>
              <a:buChar char="◦"/>
              <a:defRPr/>
            </a:pPr>
            <a:r>
              <a:rPr lang="en-US" dirty="0" smtClean="0"/>
              <a:t>Better Database </a:t>
            </a:r>
          </a:p>
          <a:p>
            <a:pPr marL="548640" lvl="1" indent="-201168" fontAlgn="auto">
              <a:spcAft>
                <a:spcPts val="0"/>
              </a:spcAft>
              <a:buFont typeface="Verdana"/>
              <a:buChar char="◦"/>
              <a:defRPr/>
            </a:pPr>
            <a:endParaRPr lang="en-US" dirty="0" smtClean="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be done?</a:t>
            </a:r>
            <a:endParaRPr lang="en-US" dirty="0"/>
          </a:p>
        </p:txBody>
      </p:sp>
      <p:sp>
        <p:nvSpPr>
          <p:cNvPr id="4" name="Content Placeholder 3"/>
          <p:cNvSpPr>
            <a:spLocks noGrp="1"/>
          </p:cNvSpPr>
          <p:nvPr>
            <p:ph sz="quarter" idx="1"/>
          </p:nvPr>
        </p:nvSpPr>
        <p:spPr/>
        <p:txBody>
          <a:bodyPr/>
          <a:lstStyle/>
          <a:p>
            <a:r>
              <a:rPr lang="en-US" dirty="0" smtClean="0"/>
              <a:t>Work</a:t>
            </a:r>
          </a:p>
          <a:p>
            <a:r>
              <a:rPr lang="en-US" dirty="0" smtClean="0"/>
              <a:t>Time</a:t>
            </a:r>
          </a:p>
          <a:p>
            <a:r>
              <a:rPr lang="en-US" dirty="0" smtClean="0"/>
              <a:t>Dedication</a:t>
            </a:r>
          </a:p>
          <a:p>
            <a:r>
              <a:rPr lang="en-US" dirty="0" smtClean="0"/>
              <a:t>Discipline</a:t>
            </a:r>
          </a:p>
          <a:p>
            <a:pPr>
              <a:buNone/>
            </a:pPr>
            <a:endParaRPr lang="en-US" dirty="0"/>
          </a:p>
        </p:txBody>
      </p:sp>
    </p:spTree>
  </p:cSld>
  <p:clrMapOvr>
    <a:masterClrMapping/>
  </p:clrMapOvr>
  <p:transition spd="med">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fontAlgn="auto">
              <a:spcAft>
                <a:spcPts val="0"/>
              </a:spcAft>
              <a:defRPr/>
            </a:pPr>
            <a:r>
              <a:rPr lang="en-US" dirty="0" smtClean="0"/>
              <a:t>Thank you!</a:t>
            </a:r>
            <a:endParaRPr lang="en-US" dirty="0"/>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tint val="88000"/>
                    <a:satMod val="150000"/>
                  </a:schemeClr>
                </a:solidFill>
              </a:rPr>
              <a:t>Economic Valuation</a:t>
            </a:r>
            <a:endParaRPr lang="en-US" dirty="0">
              <a:solidFill>
                <a:schemeClr val="accent1">
                  <a:tint val="88000"/>
                  <a:satMod val="150000"/>
                </a:schemeClr>
              </a:solidFill>
            </a:endParaRPr>
          </a:p>
        </p:txBody>
      </p:sp>
      <p:sp>
        <p:nvSpPr>
          <p:cNvPr id="3" name="Content Placeholder 2"/>
          <p:cNvSpPr>
            <a:spLocks noGrp="1"/>
          </p:cNvSpPr>
          <p:nvPr>
            <p:ph sz="quarter" idx="1"/>
          </p:nvPr>
        </p:nvSpPr>
        <p:spPr>
          <a:xfrm>
            <a:off x="503238" y="1371600"/>
            <a:ext cx="8183562" cy="4876800"/>
          </a:xfrm>
        </p:spPr>
        <p:txBody>
          <a:bodyPr>
            <a:normAutofit fontScale="85000" lnSpcReduction="20000"/>
          </a:bodyPr>
          <a:lstStyle/>
          <a:p>
            <a:pPr marL="265176" indent="-265176" fontAlgn="auto">
              <a:spcAft>
                <a:spcPts val="0"/>
              </a:spcAft>
              <a:buFont typeface="Wingdings 2"/>
              <a:buChar char=""/>
              <a:defRPr/>
            </a:pPr>
            <a:r>
              <a:rPr lang="en-US" dirty="0" smtClean="0"/>
              <a:t>What?</a:t>
            </a:r>
          </a:p>
          <a:p>
            <a:pPr marL="548640" lvl="1" indent="-201168" fontAlgn="auto">
              <a:spcAft>
                <a:spcPts val="0"/>
              </a:spcAft>
              <a:buFont typeface="Verdana"/>
              <a:buChar char="◦"/>
              <a:defRPr/>
            </a:pPr>
            <a:r>
              <a:rPr lang="en-US" dirty="0" smtClean="0"/>
              <a:t>A means to estimate the value of environmental resources among Caribbean </a:t>
            </a:r>
            <a:r>
              <a:rPr lang="en-US" dirty="0" smtClean="0"/>
              <a:t>countries (Dominican Republic, Haiti, Jamaica, Bahamas)</a:t>
            </a:r>
            <a:endParaRPr lang="en-US" dirty="0" smtClean="0"/>
          </a:p>
          <a:p>
            <a:pPr marL="265176" indent="-265176" fontAlgn="auto">
              <a:spcAft>
                <a:spcPts val="0"/>
              </a:spcAft>
              <a:buFont typeface="Wingdings 2"/>
              <a:buChar char=""/>
              <a:defRPr/>
            </a:pPr>
            <a:r>
              <a:rPr lang="en-US" dirty="0" smtClean="0"/>
              <a:t>How?</a:t>
            </a:r>
          </a:p>
          <a:p>
            <a:pPr marL="548640" lvl="1" indent="-201168" fontAlgn="auto">
              <a:spcAft>
                <a:spcPts val="0"/>
              </a:spcAft>
              <a:buFont typeface="Verdana"/>
              <a:buChar char="◦"/>
              <a:defRPr/>
            </a:pPr>
            <a:r>
              <a:rPr lang="en-US" dirty="0" smtClean="0"/>
              <a:t>Different methodologies exist</a:t>
            </a:r>
          </a:p>
          <a:p>
            <a:pPr marL="786384" lvl="2" indent="-182880" fontAlgn="auto">
              <a:spcAft>
                <a:spcPts val="0"/>
              </a:spcAft>
              <a:buClr>
                <a:schemeClr val="accent2">
                  <a:tint val="85000"/>
                  <a:satMod val="285000"/>
                </a:schemeClr>
              </a:buClr>
              <a:buFont typeface="Wingdings 2"/>
              <a:buChar char=""/>
              <a:defRPr/>
            </a:pPr>
            <a:r>
              <a:rPr lang="en-US" dirty="0" smtClean="0"/>
              <a:t>Total economic value = direct-use value + indirect-use value + non-use value</a:t>
            </a:r>
          </a:p>
          <a:p>
            <a:pPr marL="1024128" lvl="3" indent="-182880" fontAlgn="auto">
              <a:spcBef>
                <a:spcPts val="230"/>
              </a:spcBef>
              <a:spcAft>
                <a:spcPts val="0"/>
              </a:spcAft>
              <a:buClr>
                <a:schemeClr val="accent2">
                  <a:tint val="85000"/>
                  <a:satMod val="285000"/>
                </a:schemeClr>
              </a:buClr>
              <a:buFont typeface="Verdana"/>
              <a:buChar char="◦"/>
              <a:defRPr/>
            </a:pPr>
            <a:r>
              <a:rPr lang="en-US" dirty="0" smtClean="0"/>
              <a:t>Direct – Earnings dependent on tourism and fisheries resources</a:t>
            </a:r>
          </a:p>
          <a:p>
            <a:pPr marL="1024128" lvl="3" indent="-182880" fontAlgn="auto">
              <a:spcBef>
                <a:spcPts val="230"/>
              </a:spcBef>
              <a:spcAft>
                <a:spcPts val="0"/>
              </a:spcAft>
              <a:buClr>
                <a:schemeClr val="accent2">
                  <a:tint val="85000"/>
                  <a:satMod val="285000"/>
                </a:schemeClr>
              </a:buClr>
              <a:buFont typeface="Verdana"/>
              <a:buChar char="◦"/>
              <a:defRPr/>
            </a:pPr>
            <a:r>
              <a:rPr lang="en-US" dirty="0" smtClean="0"/>
              <a:t>Indirect – biological support, physical protection by various entities</a:t>
            </a:r>
          </a:p>
          <a:p>
            <a:pPr marL="1024128" lvl="3" indent="-182880" fontAlgn="auto">
              <a:spcBef>
                <a:spcPts val="230"/>
              </a:spcBef>
              <a:spcAft>
                <a:spcPts val="0"/>
              </a:spcAft>
              <a:buClr>
                <a:schemeClr val="accent2">
                  <a:tint val="85000"/>
                  <a:satMod val="285000"/>
                </a:schemeClr>
              </a:buClr>
              <a:buFont typeface="Verdana"/>
              <a:buChar char="◦"/>
              <a:defRPr/>
            </a:pPr>
            <a:r>
              <a:rPr lang="en-US" dirty="0" smtClean="0"/>
              <a:t>Non-Use – option/existence, general knowledge that a resource will still be in place for the next generation, </a:t>
            </a:r>
            <a:r>
              <a:rPr lang="en-US" dirty="0" err="1" smtClean="0"/>
              <a:t>guestimation</a:t>
            </a:r>
            <a:r>
              <a:rPr lang="en-US" dirty="0" smtClean="0"/>
              <a:t> </a:t>
            </a:r>
          </a:p>
          <a:p>
            <a:pPr marL="265176" indent="-265176" fontAlgn="auto">
              <a:spcAft>
                <a:spcPts val="0"/>
              </a:spcAft>
              <a:buFont typeface="Wingdings 2"/>
              <a:buChar char=""/>
              <a:defRPr/>
            </a:pPr>
            <a:r>
              <a:rPr lang="en-US" dirty="0" smtClean="0"/>
              <a:t>Why?</a:t>
            </a:r>
          </a:p>
          <a:p>
            <a:pPr marL="548640" lvl="1" indent="-201168" fontAlgn="auto">
              <a:spcAft>
                <a:spcPts val="0"/>
              </a:spcAft>
              <a:buFont typeface="Verdana"/>
              <a:buChar char="◦"/>
              <a:defRPr/>
            </a:pPr>
            <a:r>
              <a:rPr lang="en-US" dirty="0" smtClean="0"/>
              <a:t>Consider Conservation vs. Development…</a:t>
            </a:r>
          </a:p>
          <a:p>
            <a:pPr marL="548640" lvl="1" indent="-201168" fontAlgn="auto">
              <a:spcAft>
                <a:spcPts val="0"/>
              </a:spcAft>
              <a:buFont typeface="Verdana"/>
              <a:buChar char="◦"/>
              <a:defRPr/>
            </a:pPr>
            <a:r>
              <a:rPr lang="en-US" dirty="0" smtClean="0"/>
              <a:t>Development quantified in economic terms; Conservation traditionally qualified in qualitative or scientific terms.</a:t>
            </a:r>
          </a:p>
          <a:p>
            <a:pPr marL="548640" lvl="1" indent="-201168" fontAlgn="auto">
              <a:spcAft>
                <a:spcPts val="0"/>
              </a:spcAft>
              <a:buFont typeface="Verdana"/>
              <a:buChar char="◦"/>
              <a:defRPr/>
            </a:pPr>
            <a:r>
              <a:rPr lang="en-US" dirty="0" smtClean="0"/>
              <a:t>Economic Valuation provides us with a means to present environmental values in the same way development projects are presented.</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par>
                          <p:cTn id="19" fill="hold">
                            <p:stCondLst>
                              <p:cond delay="2000"/>
                            </p:stCondLst>
                            <p:childTnLst>
                              <p:par>
                                <p:cTn id="20" presetID="10" presetClass="entr" presetSubtype="0" fill="hold"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par>
                          <p:cTn id="23" fill="hold">
                            <p:stCondLst>
                              <p:cond delay="4000"/>
                            </p:stCondLst>
                            <p:childTnLst>
                              <p:par>
                                <p:cTn id="24" presetID="10" presetClass="entr" presetSubtype="0"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childTnLst>
                                </p:cTn>
                              </p:par>
                            </p:childTnLst>
                          </p:cTn>
                        </p:par>
                        <p:par>
                          <p:cTn id="27" fill="hold">
                            <p:stCondLst>
                              <p:cond delay="6000"/>
                            </p:stCondLst>
                            <p:childTnLst>
                              <p:par>
                                <p:cTn id="28" presetID="10" presetClass="entr" presetSubtype="0" fill="hold"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2000"/>
                                        <p:tgtEl>
                                          <p:spTgt spid="3">
                                            <p:txEl>
                                              <p:pRg st="4" end="4"/>
                                            </p:txEl>
                                          </p:spTgt>
                                        </p:tgtEl>
                                      </p:cBhvr>
                                    </p:animEffect>
                                  </p:childTnLst>
                                </p:cTn>
                              </p:par>
                            </p:childTnLst>
                          </p:cTn>
                        </p:par>
                        <p:par>
                          <p:cTn id="31" fill="hold">
                            <p:stCondLst>
                              <p:cond delay="8000"/>
                            </p:stCondLst>
                            <p:childTnLst>
                              <p:par>
                                <p:cTn id="32" presetID="10" presetClass="entr" presetSubtype="0" fill="hold"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2000"/>
                                        <p:tgtEl>
                                          <p:spTgt spid="3">
                                            <p:txEl>
                                              <p:pRg st="5" end="5"/>
                                            </p:txEl>
                                          </p:spTgt>
                                        </p:tgtEl>
                                      </p:cBhvr>
                                    </p:animEffect>
                                  </p:childTnLst>
                                </p:cTn>
                              </p:par>
                            </p:childTnLst>
                          </p:cTn>
                        </p:par>
                        <p:par>
                          <p:cTn id="35" fill="hold">
                            <p:stCondLst>
                              <p:cond delay="10000"/>
                            </p:stCondLst>
                            <p:childTnLst>
                              <p:par>
                                <p:cTn id="36" presetID="10" presetClass="entr" presetSubtype="0" fill="hold"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2000"/>
                                        <p:tgtEl>
                                          <p:spTgt spid="3">
                                            <p:txEl>
                                              <p:pRg st="6" end="6"/>
                                            </p:txEl>
                                          </p:spTgt>
                                        </p:tgtEl>
                                      </p:cBhvr>
                                    </p:animEffect>
                                  </p:childTnLst>
                                </p:cTn>
                              </p:par>
                            </p:childTnLst>
                          </p:cTn>
                        </p:par>
                        <p:par>
                          <p:cTn id="39" fill="hold">
                            <p:stCondLst>
                              <p:cond delay="12000"/>
                            </p:stCondLst>
                            <p:childTnLst>
                              <p:par>
                                <p:cTn id="40" presetID="10" presetClass="entr" presetSubtype="0"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2000"/>
                                        <p:tgtEl>
                                          <p:spTgt spid="3">
                                            <p:txEl>
                                              <p:pRg st="9" end="9"/>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2000"/>
                                        <p:tgtEl>
                                          <p:spTgt spid="3">
                                            <p:txEl>
                                              <p:pRg st="10" end="10"/>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normAutofit/>
          </a:bodyPr>
          <a:lstStyle/>
          <a:p>
            <a:pPr fontAlgn="auto">
              <a:spcAft>
                <a:spcPts val="0"/>
              </a:spcAft>
              <a:defRPr/>
            </a:pPr>
            <a:r>
              <a:rPr lang="en-US" dirty="0" smtClean="0">
                <a:solidFill>
                  <a:schemeClr val="accent1">
                    <a:tint val="88000"/>
                    <a:satMod val="150000"/>
                  </a:schemeClr>
                </a:solidFill>
              </a:rPr>
              <a:t>The Methodologies</a:t>
            </a:r>
            <a:endParaRPr lang="en-US" dirty="0">
              <a:solidFill>
                <a:schemeClr val="accent1">
                  <a:tint val="88000"/>
                  <a:satMod val="150000"/>
                </a:schemeClr>
              </a:solidFill>
            </a:endParaRPr>
          </a:p>
        </p:txBody>
      </p:sp>
      <p:graphicFrame>
        <p:nvGraphicFramePr>
          <p:cNvPr id="4" name="Content Placeholder 3"/>
          <p:cNvGraphicFramePr>
            <a:graphicFrameLocks noGrp="1"/>
          </p:cNvGraphicFramePr>
          <p:nvPr>
            <p:ph sz="quarter" idx="1"/>
          </p:nvPr>
        </p:nvGraphicFramePr>
        <p:xfrm>
          <a:off x="838200" y="833120"/>
          <a:ext cx="7391400" cy="2291080"/>
        </p:xfrm>
        <a:graphic>
          <a:graphicData uri="http://schemas.openxmlformats.org/drawingml/2006/table">
            <a:tbl>
              <a:tblPr firstRow="1" bandRow="1">
                <a:tableStyleId>{5C22544A-7EE6-4342-B048-85BDC9FD1C3A}</a:tableStyleId>
              </a:tblPr>
              <a:tblGrid>
                <a:gridCol w="4724400"/>
                <a:gridCol w="2667000"/>
              </a:tblGrid>
              <a:tr h="370840">
                <a:tc>
                  <a:txBody>
                    <a:bodyPr/>
                    <a:lstStyle/>
                    <a:p>
                      <a:pPr algn="ctr"/>
                      <a:r>
                        <a:rPr lang="en-US" dirty="0" smtClean="0"/>
                        <a:t>Methodology</a:t>
                      </a:r>
                      <a:endParaRPr lang="en-US" dirty="0"/>
                    </a:p>
                  </a:txBody>
                  <a:tcPr/>
                </a:tc>
                <a:tc>
                  <a:txBody>
                    <a:bodyPr/>
                    <a:lstStyle/>
                    <a:p>
                      <a:pPr algn="ctr"/>
                      <a:r>
                        <a:rPr lang="en-US" dirty="0" smtClean="0"/>
                        <a:t>Source</a:t>
                      </a:r>
                      <a:endParaRPr lang="en-US" dirty="0"/>
                    </a:p>
                  </a:txBody>
                  <a:tcPr/>
                </a:tc>
              </a:tr>
              <a:tr h="370840">
                <a:tc>
                  <a:txBody>
                    <a:bodyPr/>
                    <a:lstStyle/>
                    <a:p>
                      <a:pPr marL="342900" indent="-342900">
                        <a:buFont typeface="+mj-lt"/>
                        <a:buAutoNum type="arabicPeriod"/>
                      </a:pPr>
                      <a:r>
                        <a:rPr lang="en-US" sz="1800" dirty="0" smtClean="0"/>
                        <a:t>Value Transfer - Spatial Distribution of Ecosystem Service Values</a:t>
                      </a: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i="0" dirty="0" smtClean="0"/>
                        <a:t>Troy/Wilson</a:t>
                      </a:r>
                    </a:p>
                  </a:txBody>
                  <a:tcPr/>
                </a:tc>
              </a:tr>
              <a:tr h="370840">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800" dirty="0" smtClean="0"/>
                        <a:t>Coral Reef Valuation - Tourism &amp; Recreation</a:t>
                      </a:r>
                    </a:p>
                  </a:txBody>
                  <a:tcPr/>
                </a:tc>
                <a:tc>
                  <a:txBody>
                    <a:bodyPr/>
                    <a:lstStyle/>
                    <a:p>
                      <a:pPr algn="ctr"/>
                      <a:r>
                        <a:rPr lang="en-US" dirty="0" smtClean="0"/>
                        <a:t>World Resources</a:t>
                      </a:r>
                      <a:r>
                        <a:rPr lang="en-US" baseline="0" dirty="0" smtClean="0"/>
                        <a:t> Institute</a:t>
                      </a:r>
                      <a:endParaRPr lang="en-US" dirty="0"/>
                    </a:p>
                  </a:txBody>
                  <a:tcPr/>
                </a:tc>
              </a:tr>
              <a:tr h="370840">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US" sz="1800" dirty="0" smtClean="0"/>
                        <a:t>Coral Reef Valuation – Fisheries</a:t>
                      </a:r>
                    </a:p>
                  </a:txBody>
                  <a:tcPr/>
                </a:tc>
                <a:tc>
                  <a:txBody>
                    <a:bodyPr/>
                    <a:lstStyle/>
                    <a:p>
                      <a:pPr algn="ctr"/>
                      <a:r>
                        <a:rPr lang="en-US" dirty="0" smtClean="0"/>
                        <a:t>World Resources</a:t>
                      </a:r>
                      <a:r>
                        <a:rPr lang="en-US" baseline="0" dirty="0" smtClean="0"/>
                        <a:t> Institute</a:t>
                      </a:r>
                      <a:endParaRPr lang="en-US" dirty="0"/>
                    </a:p>
                  </a:txBody>
                  <a:tcPr/>
                </a:tc>
              </a:tr>
            </a:tbl>
          </a:graphicData>
        </a:graphic>
      </p:graphicFrame>
      <p:pic>
        <p:nvPicPr>
          <p:cNvPr id="7" name="Picture 6" descr="Coral Reef Valuation - Tourism.JPG"/>
          <p:cNvPicPr>
            <a:picLocks noChangeAspect="1"/>
          </p:cNvPicPr>
          <p:nvPr/>
        </p:nvPicPr>
        <p:blipFill>
          <a:blip r:embed="rId3"/>
          <a:srcRect/>
          <a:stretch>
            <a:fillRect/>
          </a:stretch>
        </p:blipFill>
        <p:spPr bwMode="auto">
          <a:xfrm>
            <a:off x="838200" y="3429000"/>
            <a:ext cx="3592513" cy="2743200"/>
          </a:xfrm>
          <a:prstGeom prst="rect">
            <a:avLst/>
          </a:prstGeom>
          <a:noFill/>
          <a:ln w="9525">
            <a:solidFill>
              <a:schemeClr val="tx1"/>
            </a:solidFill>
            <a:miter lim="800000"/>
            <a:headEnd/>
            <a:tailEnd/>
          </a:ln>
        </p:spPr>
      </p:pic>
      <p:pic>
        <p:nvPicPr>
          <p:cNvPr id="8" name="Picture 7" descr="Coral Reef Valuation - Fisheries.JPG"/>
          <p:cNvPicPr>
            <a:picLocks noChangeAspect="1"/>
          </p:cNvPicPr>
          <p:nvPr/>
        </p:nvPicPr>
        <p:blipFill>
          <a:blip r:embed="rId4"/>
          <a:srcRect/>
          <a:stretch>
            <a:fillRect/>
          </a:stretch>
        </p:blipFill>
        <p:spPr bwMode="auto">
          <a:xfrm>
            <a:off x="4800600" y="3429000"/>
            <a:ext cx="3532187" cy="2743200"/>
          </a:xfrm>
          <a:prstGeom prst="rect">
            <a:avLst/>
          </a:prstGeom>
          <a:noFill/>
          <a:ln w="9525">
            <a:solidFill>
              <a:schemeClr val="tx1"/>
            </a:solidFill>
            <a:miter lim="800000"/>
            <a:headEnd/>
            <a:tailEnd/>
          </a:ln>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419600"/>
            <a:ext cx="6400800" cy="1752600"/>
          </a:xfrm>
        </p:spPr>
        <p:txBody>
          <a:bodyPr>
            <a:normAutofit lnSpcReduction="10000"/>
          </a:bodyPr>
          <a:lstStyle/>
          <a:p>
            <a:pPr fontAlgn="auto">
              <a:spcAft>
                <a:spcPts val="0"/>
              </a:spcAft>
              <a:buFont typeface="Wingdings 2"/>
              <a:buNone/>
              <a:defRPr/>
            </a:pPr>
            <a:r>
              <a:rPr lang="en-US" i="1" dirty="0" smtClean="0"/>
              <a:t>Adapted from: Austin Troy, Matthew A. Wilson</a:t>
            </a:r>
          </a:p>
          <a:p>
            <a:pPr fontAlgn="auto">
              <a:spcAft>
                <a:spcPts val="0"/>
              </a:spcAft>
              <a:buFont typeface="Wingdings 2"/>
              <a:buNone/>
              <a:defRPr/>
            </a:pPr>
            <a:r>
              <a:rPr lang="en-US" dirty="0" smtClean="0"/>
              <a:t>ECOLOGICAL ECONOMICS</a:t>
            </a:r>
          </a:p>
          <a:p>
            <a:pPr fontAlgn="auto">
              <a:spcAft>
                <a:spcPts val="0"/>
              </a:spcAft>
              <a:buFont typeface="Wingdings 2"/>
              <a:buNone/>
              <a:defRPr/>
            </a:pPr>
            <a:r>
              <a:rPr lang="en-US" dirty="0" smtClean="0"/>
              <a:t>Mapping ecosystem services: Practical Challenges and opportunities in linking GIS &amp; Value Transfer</a:t>
            </a:r>
          </a:p>
        </p:txBody>
      </p:sp>
      <p:sp>
        <p:nvSpPr>
          <p:cNvPr id="2" name="Title 1"/>
          <p:cNvSpPr>
            <a:spLocks noGrp="1"/>
          </p:cNvSpPr>
          <p:nvPr>
            <p:ph type="ctrTitle"/>
          </p:nvPr>
        </p:nvSpPr>
        <p:spPr/>
        <p:txBody>
          <a:bodyPr/>
          <a:lstStyle/>
          <a:p>
            <a:pPr fontAlgn="auto">
              <a:spcAft>
                <a:spcPts val="0"/>
              </a:spcAft>
              <a:defRPr/>
            </a:pPr>
            <a:r>
              <a:rPr lang="en-US" dirty="0" smtClean="0"/>
              <a:t>Value Transfer</a:t>
            </a:r>
            <a:endParaRPr lang="en-US" dirty="0"/>
          </a:p>
        </p:txBody>
      </p:sp>
      <p:pic>
        <p:nvPicPr>
          <p:cNvPr id="7" name="Picture 6" descr="mangrove1.jpg"/>
          <p:cNvPicPr>
            <a:picLocks noChangeAspect="1"/>
          </p:cNvPicPr>
          <p:nvPr/>
        </p:nvPicPr>
        <p:blipFill>
          <a:blip r:embed="rId3"/>
          <a:srcRect r="8888"/>
          <a:stretch>
            <a:fillRect/>
          </a:stretch>
        </p:blipFill>
        <p:spPr bwMode="auto">
          <a:xfrm>
            <a:off x="609600" y="2362200"/>
            <a:ext cx="2438400" cy="1828800"/>
          </a:xfrm>
          <a:prstGeom prst="rect">
            <a:avLst/>
          </a:prstGeom>
          <a:noFill/>
          <a:ln w="9525">
            <a:noFill/>
            <a:miter lim="800000"/>
            <a:headEnd/>
            <a:tailEnd/>
          </a:ln>
        </p:spPr>
      </p:pic>
      <p:pic>
        <p:nvPicPr>
          <p:cNvPr id="8" name="Picture 7" descr="Tropical Dreaming!2.jpg"/>
          <p:cNvPicPr>
            <a:picLocks noChangeAspect="1"/>
          </p:cNvPicPr>
          <p:nvPr/>
        </p:nvPicPr>
        <p:blipFill>
          <a:blip r:embed="rId4"/>
          <a:srcRect/>
          <a:stretch>
            <a:fillRect/>
          </a:stretch>
        </p:blipFill>
        <p:spPr bwMode="auto">
          <a:xfrm>
            <a:off x="3352800" y="2362200"/>
            <a:ext cx="2438400" cy="1828800"/>
          </a:xfrm>
          <a:prstGeom prst="rect">
            <a:avLst/>
          </a:prstGeom>
          <a:noFill/>
          <a:ln w="9525">
            <a:noFill/>
            <a:miter lim="800000"/>
            <a:headEnd/>
            <a:tailEnd/>
          </a:ln>
        </p:spPr>
      </p:pic>
      <p:pic>
        <p:nvPicPr>
          <p:cNvPr id="9" name="Picture 8" descr="Grouper II.JPG"/>
          <p:cNvPicPr>
            <a:picLocks noChangeAspect="1"/>
          </p:cNvPicPr>
          <p:nvPr/>
        </p:nvPicPr>
        <p:blipFill>
          <a:blip r:embed="rId5"/>
          <a:srcRect/>
          <a:stretch>
            <a:fillRect/>
          </a:stretch>
        </p:blipFill>
        <p:spPr bwMode="auto">
          <a:xfrm>
            <a:off x="6096000" y="2362200"/>
            <a:ext cx="2438400" cy="18288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par>
                          <p:cTn id="14" fill="hold">
                            <p:stCondLst>
                              <p:cond delay="3000"/>
                            </p:stCondLst>
                            <p:childTnLst>
                              <p:par>
                                <p:cTn id="15" presetID="10"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par>
                          <p:cTn id="18" fill="hold">
                            <p:stCondLst>
                              <p:cond delay="5000"/>
                            </p:stCondLst>
                            <p:childTnLst>
                              <p:par>
                                <p:cTn id="19" presetID="10"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par>
                          <p:cTn id="22" fill="hold">
                            <p:stCondLst>
                              <p:cond delay="7000"/>
                            </p:stCondLst>
                            <p:childTnLst>
                              <p:par>
                                <p:cTn id="23" presetID="10"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000"/>
                                        <p:tgtEl>
                                          <p:spTgt spid="7"/>
                                        </p:tgtEl>
                                      </p:cBhvr>
                                    </p:animEffect>
                                  </p:childTnLst>
                                </p:cTn>
                              </p:par>
                            </p:childTnLst>
                          </p:cTn>
                        </p:par>
                        <p:par>
                          <p:cTn id="26" fill="hold">
                            <p:stCondLst>
                              <p:cond delay="9000"/>
                            </p:stCondLst>
                            <p:childTnLst>
                              <p:par>
                                <p:cTn id="27" presetID="10" presetClass="entr" presetSubtype="0"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2000"/>
                                        <p:tgtEl>
                                          <p:spTgt spid="8"/>
                                        </p:tgtEl>
                                      </p:cBhvr>
                                    </p:animEffect>
                                  </p:childTnLst>
                                </p:cTn>
                              </p:par>
                            </p:childTnLst>
                          </p:cTn>
                        </p:par>
                        <p:par>
                          <p:cTn id="30" fill="hold">
                            <p:stCondLst>
                              <p:cond delay="11000"/>
                            </p:stCondLst>
                            <p:childTnLst>
                              <p:par>
                                <p:cTn id="31" presetID="10" presetClass="entr" presetSubtype="0" fill="hold"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tint val="88000"/>
                    <a:satMod val="150000"/>
                  </a:schemeClr>
                </a:solidFill>
              </a:rPr>
              <a:t>Theory</a:t>
            </a:r>
            <a:endParaRPr lang="en-US" dirty="0">
              <a:solidFill>
                <a:schemeClr val="accent1">
                  <a:tint val="88000"/>
                  <a:satMod val="150000"/>
                </a:schemeClr>
              </a:solidFill>
            </a:endParaRPr>
          </a:p>
        </p:txBody>
      </p:sp>
      <p:graphicFrame>
        <p:nvGraphicFramePr>
          <p:cNvPr id="5" name="Content Placeholder 4"/>
          <p:cNvGraphicFramePr>
            <a:graphicFrameLocks noGrp="1"/>
          </p:cNvGraphicFramePr>
          <p:nvPr>
            <p:ph sz="half" idx="1"/>
          </p:nvPr>
        </p:nvGraphicFramePr>
        <p:xfrm>
          <a:off x="4830762" y="1249362"/>
          <a:ext cx="3932238" cy="4389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603" name="Content Placeholder 5"/>
          <p:cNvSpPr>
            <a:spLocks noGrp="1"/>
          </p:cNvSpPr>
          <p:nvPr>
            <p:ph sz="half" idx="2"/>
          </p:nvPr>
        </p:nvSpPr>
        <p:spPr>
          <a:xfrm>
            <a:off x="533400" y="1325562"/>
            <a:ext cx="3932238" cy="4389438"/>
          </a:xfrm>
        </p:spPr>
        <p:txBody>
          <a:bodyPr/>
          <a:lstStyle/>
          <a:p>
            <a:r>
              <a:rPr lang="en-US" dirty="0" smtClean="0"/>
              <a:t>Values of different habitats are </a:t>
            </a:r>
            <a:r>
              <a:rPr lang="en-US" dirty="0" smtClean="0"/>
              <a:t>determined (coral reefs, mangroves, etc.)</a:t>
            </a:r>
            <a:endParaRPr lang="en-US" dirty="0" smtClean="0"/>
          </a:p>
          <a:p>
            <a:r>
              <a:rPr lang="en-US" dirty="0" smtClean="0"/>
              <a:t>Habitat areas are calculated using GIS</a:t>
            </a:r>
          </a:p>
          <a:p>
            <a:r>
              <a:rPr lang="en-US" dirty="0" smtClean="0"/>
              <a:t>Estimated acreage </a:t>
            </a:r>
            <a:r>
              <a:rPr lang="en-US" dirty="0" smtClean="0"/>
              <a:t>x </a:t>
            </a:r>
            <a:r>
              <a:rPr lang="en-US" dirty="0" smtClean="0"/>
              <a:t>$$ value </a:t>
            </a:r>
            <a:endParaRPr lang="en-US" dirty="0" smtClean="0"/>
          </a:p>
        </p:txBody>
      </p:sp>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tint val="88000"/>
                    <a:satMod val="150000"/>
                  </a:schemeClr>
                </a:solidFill>
              </a:rPr>
              <a:t>Overview</a:t>
            </a:r>
            <a:endParaRPr lang="en-US" dirty="0">
              <a:solidFill>
                <a:schemeClr val="accent1">
                  <a:tint val="88000"/>
                  <a:satMod val="150000"/>
                </a:schemeClr>
              </a:solidFill>
            </a:endParaRPr>
          </a:p>
        </p:txBody>
      </p:sp>
      <p:sp>
        <p:nvSpPr>
          <p:cNvPr id="3" name="Content Placeholder 2"/>
          <p:cNvSpPr>
            <a:spLocks noGrp="1"/>
          </p:cNvSpPr>
          <p:nvPr>
            <p:ph sz="quarter" idx="1"/>
          </p:nvPr>
        </p:nvSpPr>
        <p:spPr>
          <a:xfrm>
            <a:off x="457200" y="1447800"/>
            <a:ext cx="8183563" cy="5181600"/>
          </a:xfrm>
        </p:spPr>
        <p:txBody>
          <a:bodyPr>
            <a:normAutofit lnSpcReduction="10000"/>
          </a:bodyPr>
          <a:lstStyle/>
          <a:p>
            <a:pPr marL="265176" indent="-265176" fontAlgn="auto">
              <a:spcAft>
                <a:spcPts val="0"/>
              </a:spcAft>
              <a:buFont typeface="Wingdings 2"/>
              <a:buNone/>
              <a:defRPr/>
            </a:pPr>
            <a:r>
              <a:rPr lang="en-US" b="1" u="sng" dirty="0" smtClean="0"/>
              <a:t>Process</a:t>
            </a:r>
          </a:p>
          <a:p>
            <a:pPr marL="519811" indent="-514350" fontAlgn="auto">
              <a:spcAft>
                <a:spcPts val="0"/>
              </a:spcAft>
              <a:buFont typeface="Wingdings 2"/>
              <a:buChar char=""/>
              <a:defRPr/>
            </a:pPr>
            <a:r>
              <a:rPr lang="en-US" dirty="0" smtClean="0">
                <a:solidFill>
                  <a:schemeClr val="accent3">
                    <a:lumMod val="75000"/>
                  </a:schemeClr>
                </a:solidFill>
              </a:rPr>
              <a:t>GIS used to outline ecological resource/terrain types</a:t>
            </a:r>
          </a:p>
          <a:p>
            <a:pPr marL="519811" indent="-514350" fontAlgn="auto">
              <a:spcAft>
                <a:spcPts val="0"/>
              </a:spcAft>
              <a:buFont typeface="Wingdings 2"/>
              <a:buChar char=""/>
              <a:defRPr/>
            </a:pPr>
            <a:r>
              <a:rPr lang="en-US" dirty="0" smtClean="0">
                <a:solidFill>
                  <a:schemeClr val="accent3">
                    <a:lumMod val="75000"/>
                  </a:schemeClr>
                </a:solidFill>
              </a:rPr>
              <a:t>Multiply resource area against multiplier ($ contribution/hectare/yr)</a:t>
            </a:r>
          </a:p>
          <a:p>
            <a:pPr marL="265176" indent="-265176" fontAlgn="auto">
              <a:spcAft>
                <a:spcPts val="0"/>
              </a:spcAft>
              <a:buFont typeface="Wingdings 2"/>
              <a:buNone/>
              <a:defRPr/>
            </a:pPr>
            <a:r>
              <a:rPr lang="en-US" b="1" u="sng" dirty="0" smtClean="0"/>
              <a:t>Weaknesses</a:t>
            </a:r>
          </a:p>
          <a:p>
            <a:pPr marL="265176" indent="-265176" fontAlgn="auto">
              <a:spcAft>
                <a:spcPts val="0"/>
              </a:spcAft>
              <a:buFont typeface="Wingdings 2"/>
              <a:buChar char=""/>
              <a:defRPr/>
            </a:pPr>
            <a:r>
              <a:rPr lang="en-US" dirty="0" smtClean="0">
                <a:solidFill>
                  <a:schemeClr val="accent3">
                    <a:lumMod val="75000"/>
                  </a:schemeClr>
                </a:solidFill>
              </a:rPr>
              <a:t>Value Multipliers not universally </a:t>
            </a:r>
            <a:r>
              <a:rPr lang="en-US" dirty="0" smtClean="0">
                <a:solidFill>
                  <a:schemeClr val="accent3">
                    <a:lumMod val="75000"/>
                  </a:schemeClr>
                </a:solidFill>
              </a:rPr>
              <a:t>applicable</a:t>
            </a:r>
          </a:p>
          <a:p>
            <a:pPr marL="265176" indent="-265176" fontAlgn="auto">
              <a:spcAft>
                <a:spcPts val="0"/>
              </a:spcAft>
              <a:buFont typeface="Wingdings 2"/>
              <a:buChar char=""/>
              <a:defRPr/>
            </a:pPr>
            <a:r>
              <a:rPr lang="en-US" dirty="0" smtClean="0">
                <a:solidFill>
                  <a:schemeClr val="accent3">
                    <a:lumMod val="75000"/>
                  </a:schemeClr>
                </a:solidFill>
              </a:rPr>
              <a:t>MHC not on </a:t>
            </a:r>
            <a:r>
              <a:rPr lang="en-US" dirty="0" err="1" smtClean="0">
                <a:solidFill>
                  <a:schemeClr val="accent3">
                    <a:lumMod val="75000"/>
                  </a:schemeClr>
                </a:solidFill>
              </a:rPr>
              <a:t>GoogleEarth</a:t>
            </a:r>
            <a:r>
              <a:rPr lang="en-US" dirty="0" smtClean="0">
                <a:solidFill>
                  <a:schemeClr val="accent3">
                    <a:lumMod val="75000"/>
                  </a:schemeClr>
                </a:solidFill>
              </a:rPr>
              <a:t> map as yet (still in draft)</a:t>
            </a:r>
            <a:endParaRPr lang="en-US" dirty="0" smtClean="0">
              <a:solidFill>
                <a:schemeClr val="accent3">
                  <a:lumMod val="75000"/>
                </a:schemeClr>
              </a:solidFill>
            </a:endParaRPr>
          </a:p>
          <a:p>
            <a:pPr marL="265176" indent="-265176" fontAlgn="auto">
              <a:spcAft>
                <a:spcPts val="0"/>
              </a:spcAft>
              <a:buFont typeface="Wingdings 2"/>
              <a:buChar char=""/>
              <a:defRPr/>
            </a:pPr>
            <a:r>
              <a:rPr lang="en-US" dirty="0" smtClean="0">
                <a:solidFill>
                  <a:schemeClr val="accent3">
                    <a:lumMod val="75000"/>
                  </a:schemeClr>
                </a:solidFill>
              </a:rPr>
              <a:t>Development of new multipliers is an extensive undertaking</a:t>
            </a:r>
          </a:p>
          <a:p>
            <a:pPr marL="265176" indent="-265176" fontAlgn="auto">
              <a:spcAft>
                <a:spcPts val="0"/>
              </a:spcAft>
              <a:buFont typeface="Wingdings 2"/>
              <a:buChar char=""/>
              <a:defRPr/>
            </a:pPr>
            <a:r>
              <a:rPr lang="en-US" dirty="0" smtClean="0">
                <a:solidFill>
                  <a:schemeClr val="accent3">
                    <a:lumMod val="75000"/>
                  </a:schemeClr>
                </a:solidFill>
              </a:rPr>
              <a:t>Multipliers not accurate; estimation of area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par>
                          <p:cTn id="19" fill="hold">
                            <p:stCondLst>
                              <p:cond delay="4000"/>
                            </p:stCondLst>
                            <p:childTnLst>
                              <p:par>
                                <p:cTn id="20" presetID="10" presetClass="entr" presetSubtype="0" fill="hold"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par>
                          <p:cTn id="28" fill="hold">
                            <p:stCondLst>
                              <p:cond delay="2000"/>
                            </p:stCondLst>
                            <p:childTnLst>
                              <p:par>
                                <p:cTn id="29" presetID="10"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childTnLst>
                                </p:cTn>
                              </p:par>
                            </p:childTnLst>
                          </p:cTn>
                        </p:par>
                        <p:par>
                          <p:cTn id="32" fill="hold">
                            <p:stCondLst>
                              <p:cond delay="4000"/>
                            </p:stCondLst>
                            <p:childTnLst>
                              <p:par>
                                <p:cTn id="33" presetID="10" presetClass="entr" presetSubtype="0" fill="hold"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2000"/>
                                        <p:tgtEl>
                                          <p:spTgt spid="3">
                                            <p:txEl>
                                              <p:pRg st="5" end="5"/>
                                            </p:txEl>
                                          </p:spTgt>
                                        </p:tgtEl>
                                      </p:cBhvr>
                                    </p:animEffect>
                                  </p:childTnLst>
                                </p:cTn>
                              </p:par>
                            </p:childTnLst>
                          </p:cTn>
                        </p:par>
                        <p:par>
                          <p:cTn id="36" fill="hold">
                            <p:stCondLst>
                              <p:cond delay="6000"/>
                            </p:stCondLst>
                            <p:childTnLst>
                              <p:par>
                                <p:cTn id="37" presetID="10" presetClass="entr" presetSubtype="0" fill="hold"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2000"/>
                                        <p:tgtEl>
                                          <p:spTgt spid="3">
                                            <p:txEl>
                                              <p:pRg st="6" end="6"/>
                                            </p:txEl>
                                          </p:spTgt>
                                        </p:tgtEl>
                                      </p:cBhvr>
                                    </p:animEffect>
                                  </p:childTnLst>
                                </p:cTn>
                              </p:par>
                            </p:childTnLst>
                          </p:cTn>
                        </p:par>
                        <p:par>
                          <p:cTn id="40" fill="hold">
                            <p:stCondLst>
                              <p:cond delay="8000"/>
                            </p:stCondLst>
                            <p:childTnLst>
                              <p:par>
                                <p:cTn id="41" presetID="10" presetClass="entr" presetSubtype="0" fill="hold"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tint val="88000"/>
                    <a:satMod val="150000"/>
                  </a:schemeClr>
                </a:solidFill>
              </a:rPr>
              <a:t>Value Transfer - Results</a:t>
            </a:r>
            <a:endParaRPr lang="en-US" dirty="0">
              <a:solidFill>
                <a:schemeClr val="accent1">
                  <a:tint val="88000"/>
                  <a:satMod val="150000"/>
                </a:schemeClr>
              </a:solidFill>
            </a:endParaRPr>
          </a:p>
        </p:txBody>
      </p:sp>
      <p:graphicFrame>
        <p:nvGraphicFramePr>
          <p:cNvPr id="9" name="Content Placeholder 8"/>
          <p:cNvGraphicFramePr>
            <a:graphicFrameLocks noGrp="1"/>
          </p:cNvGraphicFramePr>
          <p:nvPr>
            <p:ph sz="quarter" idx="1"/>
          </p:nvPr>
        </p:nvGraphicFramePr>
        <p:xfrm>
          <a:off x="381000" y="1447799"/>
          <a:ext cx="8259772" cy="3733801"/>
        </p:xfrm>
        <a:graphic>
          <a:graphicData uri="http://schemas.openxmlformats.org/drawingml/2006/table">
            <a:tbl>
              <a:tblPr firstRow="1" bandRow="1">
                <a:effectLst/>
                <a:tableStyleId>{5C22544A-7EE6-4342-B048-85BDC9FD1C3A}</a:tableStyleId>
              </a:tblPr>
              <a:tblGrid>
                <a:gridCol w="2064943"/>
                <a:gridCol w="2064943"/>
                <a:gridCol w="2064943"/>
                <a:gridCol w="2064943"/>
              </a:tblGrid>
              <a:tr h="374921">
                <a:tc>
                  <a:txBody>
                    <a:bodyPr/>
                    <a:lstStyle/>
                    <a:p>
                      <a:pPr algn="ctr" fontAlgn="b"/>
                      <a:r>
                        <a:rPr lang="en-US" sz="2000" b="1" i="0" u="none" strike="noStrike" dirty="0">
                          <a:solidFill>
                            <a:schemeClr val="tx1"/>
                          </a:solidFill>
                          <a:latin typeface="Calibri"/>
                        </a:rPr>
                        <a:t>Ecosystem Type</a:t>
                      </a:r>
                    </a:p>
                  </a:txBody>
                  <a:tcPr marL="0" marR="0" marT="0" marB="0" anchor="b"/>
                </a:tc>
                <a:tc>
                  <a:txBody>
                    <a:bodyPr/>
                    <a:lstStyle/>
                    <a:p>
                      <a:pPr algn="ctr" fontAlgn="b"/>
                      <a:r>
                        <a:rPr lang="en-US" sz="2000" b="1" i="0" u="none" strike="noStrike" dirty="0">
                          <a:solidFill>
                            <a:schemeClr val="tx1"/>
                          </a:solidFill>
                          <a:latin typeface="Calibri"/>
                        </a:rPr>
                        <a:t>$/</a:t>
                      </a:r>
                      <a:r>
                        <a:rPr lang="en-US" sz="2000" b="1" i="0" u="none" strike="noStrike" dirty="0" smtClean="0">
                          <a:solidFill>
                            <a:schemeClr val="tx1"/>
                          </a:solidFill>
                          <a:latin typeface="Calibri"/>
                        </a:rPr>
                        <a:t>ha/yr</a:t>
                      </a:r>
                      <a:endParaRPr lang="en-US" sz="2000" b="1" i="0" u="none" strike="noStrike" dirty="0">
                        <a:solidFill>
                          <a:schemeClr val="tx1"/>
                        </a:solidFill>
                        <a:latin typeface="Calibri"/>
                      </a:endParaRPr>
                    </a:p>
                  </a:txBody>
                  <a:tcPr marL="0" marR="0" marT="0" marB="0" anchor="b"/>
                </a:tc>
                <a:tc>
                  <a:txBody>
                    <a:bodyPr/>
                    <a:lstStyle/>
                    <a:p>
                      <a:pPr algn="ctr" fontAlgn="b"/>
                      <a:r>
                        <a:rPr lang="en-US" sz="2000" b="1" i="0" u="none" strike="noStrike" dirty="0">
                          <a:solidFill>
                            <a:schemeClr val="tx1"/>
                          </a:solidFill>
                          <a:latin typeface="Calibri"/>
                        </a:rPr>
                        <a:t>Total Hectares</a:t>
                      </a:r>
                    </a:p>
                  </a:txBody>
                  <a:tcPr marL="0" marR="0" marT="0" marB="0" anchor="b"/>
                </a:tc>
                <a:tc>
                  <a:txBody>
                    <a:bodyPr/>
                    <a:lstStyle/>
                    <a:p>
                      <a:pPr algn="ctr" fontAlgn="b"/>
                      <a:r>
                        <a:rPr lang="en-US" sz="2000" b="1" i="0" u="none" strike="noStrike" dirty="0">
                          <a:solidFill>
                            <a:schemeClr val="tx1"/>
                          </a:solidFill>
                          <a:latin typeface="Calibri"/>
                        </a:rPr>
                        <a:t>Total Contribution</a:t>
                      </a:r>
                    </a:p>
                  </a:txBody>
                  <a:tcPr marL="0" marR="0" marT="0" marB="0" anchor="b"/>
                </a:tc>
              </a:tr>
              <a:tr h="374921">
                <a:tc>
                  <a:txBody>
                    <a:bodyPr/>
                    <a:lstStyle/>
                    <a:p>
                      <a:pPr algn="l" fontAlgn="b"/>
                      <a:r>
                        <a:rPr lang="en-US" sz="1800" b="0" i="0" u="none" strike="noStrike" dirty="0">
                          <a:solidFill>
                            <a:srgbClr val="000000"/>
                          </a:solidFill>
                          <a:latin typeface="Calibri"/>
                        </a:rPr>
                        <a:t>Beach</a:t>
                      </a:r>
                    </a:p>
                  </a:txBody>
                  <a:tcPr marL="85246" marR="0" marT="0" marB="0" anchor="b"/>
                </a:tc>
                <a:tc>
                  <a:txBody>
                    <a:bodyPr/>
                    <a:lstStyle/>
                    <a:p>
                      <a:pPr algn="r" fontAlgn="b"/>
                      <a:r>
                        <a:rPr lang="en-US" sz="1200" b="0" i="0" u="none" strike="noStrike" dirty="0" smtClean="0">
                          <a:solidFill>
                            <a:srgbClr val="000000"/>
                          </a:solidFill>
                          <a:latin typeface="Calibri"/>
                        </a:rPr>
                        <a:t>$45,500</a:t>
                      </a:r>
                      <a:endParaRPr lang="en-US" sz="1200" b="0" i="0" u="none" strike="noStrike" dirty="0">
                        <a:solidFill>
                          <a:srgbClr val="000000"/>
                        </a:solidFill>
                        <a:latin typeface="Calibri"/>
                      </a:endParaRPr>
                    </a:p>
                  </a:txBody>
                  <a:tcPr marL="0" marR="0" marT="0" marB="0" anchor="b"/>
                </a:tc>
                <a:tc>
                  <a:txBody>
                    <a:bodyPr/>
                    <a:lstStyle/>
                    <a:p>
                      <a:pPr algn="r" fontAlgn="b"/>
                      <a:r>
                        <a:rPr lang="en-US" sz="1200" b="0" i="0" u="none" strike="noStrike" dirty="0" smtClean="0">
                          <a:solidFill>
                            <a:srgbClr val="000000"/>
                          </a:solidFill>
                          <a:latin typeface="Calibri"/>
                        </a:rPr>
                        <a:t>100.0</a:t>
                      </a:r>
                      <a:endParaRPr lang="en-US" sz="1200" b="0" i="0" u="none" strike="noStrike" dirty="0">
                        <a:solidFill>
                          <a:srgbClr val="000000"/>
                        </a:solidFill>
                        <a:latin typeface="Calibri"/>
                      </a:endParaRPr>
                    </a:p>
                  </a:txBody>
                  <a:tcPr marL="0" marR="0" marT="0" marB="0" anchor="b"/>
                </a:tc>
                <a:tc>
                  <a:txBody>
                    <a:bodyPr/>
                    <a:lstStyle/>
                    <a:p>
                      <a:pPr algn="r" fontAlgn="b"/>
                      <a:r>
                        <a:rPr lang="en-US" sz="1600" b="0" i="0" u="none" strike="noStrike" dirty="0" smtClean="0">
                          <a:solidFill>
                            <a:srgbClr val="000000"/>
                          </a:solidFill>
                          <a:latin typeface="Calibri"/>
                        </a:rPr>
                        <a:t>$</a:t>
                      </a:r>
                      <a:r>
                        <a:rPr lang="en-US" sz="1600" b="0" i="0" u="none" strike="noStrike" dirty="0" smtClean="0">
                          <a:solidFill>
                            <a:srgbClr val="000000"/>
                          </a:solidFill>
                          <a:latin typeface="Calibri"/>
                        </a:rPr>
                        <a:t>4,550,000</a:t>
                      </a:r>
                      <a:endParaRPr lang="en-US" sz="1600" b="0" i="0" u="none" strike="noStrike" dirty="0">
                        <a:solidFill>
                          <a:srgbClr val="000000"/>
                        </a:solidFill>
                        <a:latin typeface="Calibri"/>
                      </a:endParaRPr>
                    </a:p>
                  </a:txBody>
                  <a:tcPr marL="0" marR="0" marT="0" marB="0" anchor="b"/>
                </a:tc>
              </a:tr>
              <a:tr h="374921">
                <a:tc>
                  <a:txBody>
                    <a:bodyPr/>
                    <a:lstStyle/>
                    <a:p>
                      <a:pPr algn="l" fontAlgn="b"/>
                      <a:r>
                        <a:rPr lang="en-US" sz="1800" b="0" i="0" u="none" strike="noStrike" dirty="0">
                          <a:solidFill>
                            <a:srgbClr val="000000"/>
                          </a:solidFill>
                          <a:latin typeface="Calibri"/>
                        </a:rPr>
                        <a:t>Beach Near Dwelling</a:t>
                      </a:r>
                    </a:p>
                  </a:txBody>
                  <a:tcPr marL="85246" marR="0" marT="0" marB="0" anchor="b"/>
                </a:tc>
                <a:tc>
                  <a:txBody>
                    <a:bodyPr/>
                    <a:lstStyle/>
                    <a:p>
                      <a:pPr algn="r" fontAlgn="b"/>
                      <a:r>
                        <a:rPr lang="en-US" sz="1200" b="0" i="0" u="none" strike="noStrike" dirty="0" smtClean="0">
                          <a:solidFill>
                            <a:srgbClr val="000000"/>
                          </a:solidFill>
                          <a:latin typeface="Calibri"/>
                        </a:rPr>
                        <a:t>$72,155.72</a:t>
                      </a:r>
                      <a:endParaRPr lang="en-US" sz="1200" b="0" i="0" u="none" strike="noStrike" dirty="0">
                        <a:solidFill>
                          <a:srgbClr val="000000"/>
                        </a:solidFill>
                        <a:latin typeface="Calibri"/>
                      </a:endParaRPr>
                    </a:p>
                  </a:txBody>
                  <a:tcPr marL="0" marR="0" marT="0" marB="0" anchor="b"/>
                </a:tc>
                <a:tc>
                  <a:txBody>
                    <a:bodyPr/>
                    <a:lstStyle/>
                    <a:p>
                      <a:pPr algn="r" fontAlgn="b"/>
                      <a:r>
                        <a:rPr lang="en-US" sz="1200" b="0" i="0" u="none" strike="noStrike" dirty="0" smtClean="0">
                          <a:solidFill>
                            <a:srgbClr val="000000"/>
                          </a:solidFill>
                          <a:latin typeface="Calibri"/>
                        </a:rPr>
                        <a:t>100.0</a:t>
                      </a:r>
                      <a:endParaRPr lang="en-US" sz="1200" b="0" i="0" u="none" strike="noStrike" dirty="0">
                        <a:solidFill>
                          <a:srgbClr val="000000"/>
                        </a:solidFill>
                        <a:latin typeface="Calibri"/>
                      </a:endParaRPr>
                    </a:p>
                  </a:txBody>
                  <a:tcPr marL="0" marR="0" marT="0" marB="0" anchor="b"/>
                </a:tc>
                <a:tc>
                  <a:txBody>
                    <a:bodyPr/>
                    <a:lstStyle/>
                    <a:p>
                      <a:pPr algn="r" fontAlgn="b"/>
                      <a:r>
                        <a:rPr lang="en-US" sz="1600" b="0" i="0" u="none" strike="noStrike" dirty="0" smtClean="0">
                          <a:solidFill>
                            <a:srgbClr val="000000"/>
                          </a:solidFill>
                          <a:latin typeface="Calibri"/>
                        </a:rPr>
                        <a:t>$</a:t>
                      </a:r>
                      <a:r>
                        <a:rPr lang="en-US" sz="1600" b="0" i="0" u="none" strike="noStrike" dirty="0" smtClean="0">
                          <a:solidFill>
                            <a:srgbClr val="000000"/>
                          </a:solidFill>
                          <a:latin typeface="Calibri"/>
                        </a:rPr>
                        <a:t>7,215,572.00</a:t>
                      </a:r>
                      <a:endParaRPr lang="en-US" sz="1600" b="0" i="0" u="none" strike="noStrike" dirty="0">
                        <a:solidFill>
                          <a:srgbClr val="000000"/>
                        </a:solidFill>
                        <a:latin typeface="Calibri"/>
                      </a:endParaRPr>
                    </a:p>
                  </a:txBody>
                  <a:tcPr marL="0" marR="0" marT="0" marB="0" anchor="b"/>
                </a:tc>
              </a:tr>
              <a:tr h="554677">
                <a:tc>
                  <a:txBody>
                    <a:bodyPr/>
                    <a:lstStyle/>
                    <a:p>
                      <a:pPr algn="l" fontAlgn="b"/>
                      <a:r>
                        <a:rPr lang="en-US" sz="1800" b="0" i="0" u="none" strike="noStrike" dirty="0">
                          <a:solidFill>
                            <a:srgbClr val="000000"/>
                          </a:solidFill>
                          <a:latin typeface="Calibri"/>
                        </a:rPr>
                        <a:t>Urban &amp; Disturbed </a:t>
                      </a:r>
                      <a:r>
                        <a:rPr lang="en-US" sz="1800" b="0" i="0" u="none" strike="noStrike" dirty="0" smtClean="0">
                          <a:solidFill>
                            <a:srgbClr val="000000"/>
                          </a:solidFill>
                          <a:latin typeface="Calibri"/>
                        </a:rPr>
                        <a:t>Beach (housing)</a:t>
                      </a:r>
                      <a:endParaRPr lang="en-US" sz="1800" b="0" i="0" u="none" strike="noStrike" dirty="0">
                        <a:solidFill>
                          <a:srgbClr val="000000"/>
                        </a:solidFill>
                        <a:latin typeface="Calibri"/>
                      </a:endParaRPr>
                    </a:p>
                  </a:txBody>
                  <a:tcPr marL="85246" marR="0" marT="0" marB="0" anchor="b"/>
                </a:tc>
                <a:tc>
                  <a:txBody>
                    <a:bodyPr/>
                    <a:lstStyle/>
                    <a:p>
                      <a:pPr algn="r" fontAlgn="b"/>
                      <a:r>
                        <a:rPr lang="en-US" sz="1200" b="0" i="0" u="none" strike="noStrike" dirty="0" smtClean="0">
                          <a:solidFill>
                            <a:srgbClr val="000000"/>
                          </a:solidFill>
                          <a:latin typeface="Calibri"/>
                        </a:rPr>
                        <a:t>$0.00</a:t>
                      </a:r>
                      <a:endParaRPr lang="en-US" sz="1200" b="0" i="0" u="none" strike="noStrike" dirty="0">
                        <a:solidFill>
                          <a:srgbClr val="000000"/>
                        </a:solidFill>
                        <a:latin typeface="Calibri"/>
                      </a:endParaRPr>
                    </a:p>
                  </a:txBody>
                  <a:tcPr marL="0" marR="0" marT="0" marB="0" anchor="b"/>
                </a:tc>
                <a:tc>
                  <a:txBody>
                    <a:bodyPr/>
                    <a:lstStyle/>
                    <a:p>
                      <a:pPr algn="r" fontAlgn="b"/>
                      <a:r>
                        <a:rPr lang="en-US" sz="1200" b="0" i="0" u="none" strike="noStrike" dirty="0" smtClean="0">
                          <a:solidFill>
                            <a:srgbClr val="000000"/>
                          </a:solidFill>
                          <a:latin typeface="Calibri"/>
                        </a:rPr>
                        <a:t>100.0</a:t>
                      </a:r>
                      <a:endParaRPr lang="en-US" sz="1200" b="0" i="0" u="none" strike="noStrike" dirty="0">
                        <a:solidFill>
                          <a:srgbClr val="000000"/>
                        </a:solidFill>
                        <a:latin typeface="Calibri"/>
                      </a:endParaRPr>
                    </a:p>
                  </a:txBody>
                  <a:tcPr marL="0" marR="0" marT="0" marB="0" anchor="b"/>
                </a:tc>
                <a:tc>
                  <a:txBody>
                    <a:bodyPr/>
                    <a:lstStyle/>
                    <a:p>
                      <a:pPr algn="r" fontAlgn="b"/>
                      <a:r>
                        <a:rPr lang="en-US" sz="1600" b="0" i="0" u="none" strike="noStrike" dirty="0">
                          <a:solidFill>
                            <a:srgbClr val="000000"/>
                          </a:solidFill>
                          <a:latin typeface="Calibri"/>
                        </a:rPr>
                        <a:t>$0.00</a:t>
                      </a:r>
                    </a:p>
                  </a:txBody>
                  <a:tcPr marL="0" marR="0" marT="0" marB="0" anchor="b"/>
                </a:tc>
              </a:tr>
              <a:tr h="374921">
                <a:tc>
                  <a:txBody>
                    <a:bodyPr/>
                    <a:lstStyle/>
                    <a:p>
                      <a:pPr algn="l" fontAlgn="b"/>
                      <a:r>
                        <a:rPr lang="en-US" sz="1800" b="0" i="0" u="none" strike="noStrike" dirty="0" smtClean="0">
                          <a:solidFill>
                            <a:srgbClr val="000000"/>
                          </a:solidFill>
                          <a:latin typeface="Calibri"/>
                        </a:rPr>
                        <a:t>Coppice</a:t>
                      </a:r>
                      <a:endParaRPr lang="en-US" sz="1800" b="0" i="0" u="none" strike="noStrike" dirty="0">
                        <a:solidFill>
                          <a:srgbClr val="000000"/>
                        </a:solidFill>
                        <a:latin typeface="Calibri"/>
                      </a:endParaRPr>
                    </a:p>
                  </a:txBody>
                  <a:tcPr marL="85246" marR="0" marT="0" marB="0" anchor="b"/>
                </a:tc>
                <a:tc>
                  <a:txBody>
                    <a:bodyPr/>
                    <a:lstStyle/>
                    <a:p>
                      <a:pPr algn="r" fontAlgn="b"/>
                      <a:r>
                        <a:rPr lang="en-US" sz="1200" b="0" i="0" u="none" strike="noStrike" dirty="0" smtClean="0">
                          <a:solidFill>
                            <a:srgbClr val="000000"/>
                          </a:solidFill>
                          <a:latin typeface="Calibri"/>
                        </a:rPr>
                        <a:t>$0.00</a:t>
                      </a:r>
                      <a:endParaRPr lang="en-US" sz="1200" b="0" i="0" u="none" strike="noStrike" dirty="0">
                        <a:solidFill>
                          <a:srgbClr val="000000"/>
                        </a:solidFill>
                        <a:latin typeface="Calibri"/>
                      </a:endParaRPr>
                    </a:p>
                  </a:txBody>
                  <a:tcPr marL="0" marR="0" marT="0" marB="0" anchor="b"/>
                </a:tc>
                <a:tc>
                  <a:txBody>
                    <a:bodyPr/>
                    <a:lstStyle/>
                    <a:p>
                      <a:pPr algn="r" fontAlgn="b"/>
                      <a:r>
                        <a:rPr lang="en-US" sz="1200" b="0" i="0" u="none" strike="noStrike" dirty="0" smtClean="0">
                          <a:solidFill>
                            <a:srgbClr val="000000"/>
                          </a:solidFill>
                          <a:latin typeface="Calibri"/>
                        </a:rPr>
                        <a:t>150.0</a:t>
                      </a:r>
                      <a:endParaRPr lang="en-US" sz="1200" b="0" i="0" u="none" strike="noStrike" dirty="0">
                        <a:solidFill>
                          <a:srgbClr val="000000"/>
                        </a:solidFill>
                        <a:latin typeface="Calibri"/>
                      </a:endParaRPr>
                    </a:p>
                  </a:txBody>
                  <a:tcPr marL="0" marR="0" marT="0" marB="0" anchor="b"/>
                </a:tc>
                <a:tc>
                  <a:txBody>
                    <a:bodyPr/>
                    <a:lstStyle/>
                    <a:p>
                      <a:pPr algn="r" fontAlgn="b"/>
                      <a:r>
                        <a:rPr lang="en-US" sz="1600" b="0" i="0" u="none" strike="noStrike" dirty="0" smtClean="0">
                          <a:solidFill>
                            <a:srgbClr val="000000"/>
                          </a:solidFill>
                          <a:latin typeface="Calibri"/>
                        </a:rPr>
                        <a:t>$0.00</a:t>
                      </a:r>
                      <a:endParaRPr lang="en-US" sz="1600" b="0" i="0" u="none" strike="noStrike" dirty="0">
                        <a:solidFill>
                          <a:srgbClr val="000000"/>
                        </a:solidFill>
                        <a:latin typeface="Calibri"/>
                      </a:endParaRPr>
                    </a:p>
                  </a:txBody>
                  <a:tcPr marL="0" marR="0" marT="0" marB="0" anchor="b"/>
                </a:tc>
              </a:tr>
              <a:tr h="374921">
                <a:tc>
                  <a:txBody>
                    <a:bodyPr/>
                    <a:lstStyle/>
                    <a:p>
                      <a:pPr algn="l" fontAlgn="b"/>
                      <a:r>
                        <a:rPr lang="en-US" sz="1800" b="0" i="0" u="none" strike="noStrike" dirty="0">
                          <a:solidFill>
                            <a:srgbClr val="000000"/>
                          </a:solidFill>
                          <a:latin typeface="Calibri"/>
                        </a:rPr>
                        <a:t>Coral </a:t>
                      </a:r>
                      <a:r>
                        <a:rPr lang="en-US" sz="1800" b="0" i="0" u="none" strike="noStrike" dirty="0" smtClean="0">
                          <a:solidFill>
                            <a:srgbClr val="000000"/>
                          </a:solidFill>
                          <a:latin typeface="Calibri"/>
                        </a:rPr>
                        <a:t>Reef  (G.B.) </a:t>
                      </a:r>
                      <a:endParaRPr lang="en-US" sz="1800" b="0" i="0" u="none" strike="noStrike" dirty="0">
                        <a:solidFill>
                          <a:srgbClr val="000000"/>
                        </a:solidFill>
                        <a:latin typeface="Calibri"/>
                      </a:endParaRPr>
                    </a:p>
                  </a:txBody>
                  <a:tcPr marL="85246" marR="0" marT="0" marB="0" anchor="b"/>
                </a:tc>
                <a:tc>
                  <a:txBody>
                    <a:bodyPr/>
                    <a:lstStyle/>
                    <a:p>
                      <a:pPr algn="r" fontAlgn="b"/>
                      <a:r>
                        <a:rPr lang="en-US" sz="1200" b="0" i="0" u="none" strike="noStrike" dirty="0" smtClean="0">
                          <a:solidFill>
                            <a:srgbClr val="000000"/>
                          </a:solidFill>
                          <a:latin typeface="Calibri"/>
                        </a:rPr>
                        <a:t>$448,381.52</a:t>
                      </a:r>
                      <a:endParaRPr lang="en-US" sz="1200" b="0" i="0" u="none" strike="noStrike" dirty="0">
                        <a:solidFill>
                          <a:srgbClr val="000000"/>
                        </a:solidFill>
                        <a:latin typeface="Calibri"/>
                      </a:endParaRPr>
                    </a:p>
                  </a:txBody>
                  <a:tcPr marL="0" marR="0" marT="0" marB="0" anchor="b"/>
                </a:tc>
                <a:tc>
                  <a:txBody>
                    <a:bodyPr/>
                    <a:lstStyle/>
                    <a:p>
                      <a:pPr algn="r" fontAlgn="b"/>
                      <a:r>
                        <a:rPr lang="en-US" sz="1200" b="0" i="0" u="none" strike="noStrike" dirty="0" smtClean="0">
                          <a:solidFill>
                            <a:srgbClr val="000000"/>
                          </a:solidFill>
                          <a:latin typeface="Calibri"/>
                        </a:rPr>
                        <a:t>200.0</a:t>
                      </a:r>
                      <a:endParaRPr lang="en-US" sz="1200" b="0" i="0" u="none" strike="noStrike" dirty="0">
                        <a:solidFill>
                          <a:srgbClr val="000000"/>
                        </a:solidFill>
                        <a:latin typeface="Calibri"/>
                      </a:endParaRPr>
                    </a:p>
                  </a:txBody>
                  <a:tcPr marL="0" marR="0" marT="0" marB="0" anchor="b"/>
                </a:tc>
                <a:tc>
                  <a:txBody>
                    <a:bodyPr/>
                    <a:lstStyle/>
                    <a:p>
                      <a:pPr algn="r" fontAlgn="b"/>
                      <a:r>
                        <a:rPr lang="en-US" sz="1600" b="0" i="0" u="none" strike="noStrike" dirty="0" smtClean="0">
                          <a:solidFill>
                            <a:srgbClr val="000000"/>
                          </a:solidFill>
                          <a:latin typeface="Calibri"/>
                        </a:rPr>
                        <a:t>$689,676,304.00</a:t>
                      </a:r>
                      <a:endParaRPr lang="en-US" sz="1600" b="0" i="0" u="none" strike="noStrike" dirty="0">
                        <a:solidFill>
                          <a:srgbClr val="000000"/>
                        </a:solidFill>
                        <a:latin typeface="Calibri"/>
                      </a:endParaRPr>
                    </a:p>
                  </a:txBody>
                  <a:tcPr marL="0" marR="0" marT="0" marB="0" anchor="b"/>
                </a:tc>
              </a:tr>
              <a:tr h="374921">
                <a:tc>
                  <a:txBody>
                    <a:bodyPr/>
                    <a:lstStyle/>
                    <a:p>
                      <a:pPr algn="l" fontAlgn="b"/>
                      <a:r>
                        <a:rPr lang="en-US" sz="1800" b="0" i="0" u="none" strike="noStrike" dirty="0">
                          <a:solidFill>
                            <a:srgbClr val="000000"/>
                          </a:solidFill>
                          <a:latin typeface="Calibri"/>
                        </a:rPr>
                        <a:t>Mangrove</a:t>
                      </a:r>
                    </a:p>
                  </a:txBody>
                  <a:tcPr marL="85246" marR="0" marT="0" marB="0" anchor="b"/>
                </a:tc>
                <a:tc>
                  <a:txBody>
                    <a:bodyPr/>
                    <a:lstStyle/>
                    <a:p>
                      <a:pPr algn="r" fontAlgn="b"/>
                      <a:r>
                        <a:rPr lang="en-US" sz="1200" b="0" i="0" u="none" strike="noStrike" dirty="0" smtClean="0">
                          <a:solidFill>
                            <a:srgbClr val="000000"/>
                          </a:solidFill>
                          <a:latin typeface="Calibri"/>
                        </a:rPr>
                        <a:t>$13,287.00</a:t>
                      </a:r>
                      <a:endParaRPr lang="en-US" sz="1200" b="0" i="0" u="none" strike="noStrike" dirty="0">
                        <a:solidFill>
                          <a:srgbClr val="000000"/>
                        </a:solidFill>
                        <a:latin typeface="Calibri"/>
                      </a:endParaRPr>
                    </a:p>
                  </a:txBody>
                  <a:tcPr marL="0" marR="0" marT="0" marB="0" anchor="b"/>
                </a:tc>
                <a:tc>
                  <a:txBody>
                    <a:bodyPr/>
                    <a:lstStyle/>
                    <a:p>
                      <a:pPr algn="r" fontAlgn="b"/>
                      <a:r>
                        <a:rPr lang="en-US" sz="1200" b="0" i="0" u="none" strike="noStrike" dirty="0" smtClean="0">
                          <a:solidFill>
                            <a:srgbClr val="000000"/>
                          </a:solidFill>
                          <a:latin typeface="Calibri"/>
                        </a:rPr>
                        <a:t>70.0</a:t>
                      </a:r>
                      <a:endParaRPr lang="en-US" sz="1200" b="0" i="0" u="none" strike="noStrike" dirty="0">
                        <a:solidFill>
                          <a:srgbClr val="000000"/>
                        </a:solidFill>
                        <a:latin typeface="Calibri"/>
                      </a:endParaRPr>
                    </a:p>
                  </a:txBody>
                  <a:tcPr marL="0" marR="0" marT="0" marB="0" anchor="b"/>
                </a:tc>
                <a:tc>
                  <a:txBody>
                    <a:bodyPr/>
                    <a:lstStyle/>
                    <a:p>
                      <a:pPr algn="r" fontAlgn="b"/>
                      <a:r>
                        <a:rPr lang="en-US" sz="1600" b="0" i="0" u="none" strike="noStrike" dirty="0" smtClean="0">
                          <a:solidFill>
                            <a:srgbClr val="000000"/>
                          </a:solidFill>
                          <a:latin typeface="Calibri"/>
                        </a:rPr>
                        <a:t>$930,090.00</a:t>
                      </a:r>
                      <a:endParaRPr lang="en-US" sz="1600" b="0" i="0" u="none" strike="noStrike" dirty="0">
                        <a:solidFill>
                          <a:srgbClr val="000000"/>
                        </a:solidFill>
                        <a:latin typeface="Calibri"/>
                      </a:endParaRPr>
                    </a:p>
                  </a:txBody>
                  <a:tcPr marL="0" marR="0" marT="0" marB="0" anchor="b"/>
                </a:tc>
              </a:tr>
              <a:tr h="554677">
                <a:tc>
                  <a:txBody>
                    <a:bodyPr/>
                    <a:lstStyle/>
                    <a:p>
                      <a:pPr algn="l" fontAlgn="b"/>
                      <a:r>
                        <a:rPr lang="en-US" sz="1800" b="0" i="0" u="none" strike="noStrike" dirty="0">
                          <a:solidFill>
                            <a:srgbClr val="000000"/>
                          </a:solidFill>
                          <a:latin typeface="Calibri"/>
                        </a:rPr>
                        <a:t>Rivers, Streams, Freshwater</a:t>
                      </a:r>
                    </a:p>
                  </a:txBody>
                  <a:tcPr marL="85246" marR="0" marT="0" marB="0" anchor="b"/>
                </a:tc>
                <a:tc>
                  <a:txBody>
                    <a:bodyPr/>
                    <a:lstStyle/>
                    <a:p>
                      <a:pPr algn="r" fontAlgn="b"/>
                      <a:r>
                        <a:rPr lang="en-US" sz="1200" b="0" i="0" u="none" strike="noStrike" dirty="0" smtClean="0">
                          <a:solidFill>
                            <a:srgbClr val="000000"/>
                          </a:solidFill>
                          <a:latin typeface="Calibri"/>
                        </a:rPr>
                        <a:t>$0.00</a:t>
                      </a:r>
                      <a:endParaRPr lang="en-US" sz="1200" b="0" i="0" u="none" strike="noStrike" dirty="0">
                        <a:solidFill>
                          <a:srgbClr val="000000"/>
                        </a:solidFill>
                        <a:latin typeface="Calibri"/>
                      </a:endParaRPr>
                    </a:p>
                  </a:txBody>
                  <a:tcPr marL="0" marR="0" marT="0" marB="0" anchor="b"/>
                </a:tc>
                <a:tc>
                  <a:txBody>
                    <a:bodyPr/>
                    <a:lstStyle/>
                    <a:p>
                      <a:pPr algn="r" fontAlgn="b"/>
                      <a:r>
                        <a:rPr lang="en-US" sz="1200" b="0" i="0" u="none" strike="noStrike" dirty="0" smtClean="0">
                          <a:solidFill>
                            <a:srgbClr val="000000"/>
                          </a:solidFill>
                          <a:latin typeface="Calibri"/>
                        </a:rPr>
                        <a:t>0.0</a:t>
                      </a:r>
                      <a:endParaRPr lang="en-US" sz="1200" b="0" i="0" u="none" strike="noStrike" dirty="0">
                        <a:solidFill>
                          <a:srgbClr val="000000"/>
                        </a:solidFill>
                        <a:latin typeface="Calibri"/>
                      </a:endParaRPr>
                    </a:p>
                  </a:txBody>
                  <a:tcPr marL="0" marR="0" marT="0" marB="0" anchor="b"/>
                </a:tc>
                <a:tc>
                  <a:txBody>
                    <a:bodyPr/>
                    <a:lstStyle/>
                    <a:p>
                      <a:pPr algn="r" fontAlgn="b"/>
                      <a:r>
                        <a:rPr lang="en-US" sz="1600" b="0" i="0" u="none" strike="noStrike" dirty="0" smtClean="0">
                          <a:solidFill>
                            <a:srgbClr val="000000"/>
                          </a:solidFill>
                          <a:latin typeface="Calibri"/>
                        </a:rPr>
                        <a:t>$0.00</a:t>
                      </a:r>
                      <a:endParaRPr lang="en-US" sz="1600" b="0" i="0" u="none" strike="noStrike" dirty="0">
                        <a:solidFill>
                          <a:srgbClr val="000000"/>
                        </a:solidFill>
                        <a:latin typeface="Calibri"/>
                      </a:endParaRPr>
                    </a:p>
                  </a:txBody>
                  <a:tcPr marL="0" marR="0" marT="0" marB="0" anchor="b"/>
                </a:tc>
              </a:tr>
              <a:tr h="374921">
                <a:tc gridSpan="3">
                  <a:txBody>
                    <a:bodyPr/>
                    <a:lstStyle/>
                    <a:p>
                      <a:pPr algn="ctr" fontAlgn="b"/>
                      <a:r>
                        <a:rPr lang="en-US" sz="2000" b="1" i="0" u="none" strike="noStrike" dirty="0" smtClean="0">
                          <a:solidFill>
                            <a:srgbClr val="000000"/>
                          </a:solidFill>
                          <a:latin typeface="Calibri"/>
                        </a:rPr>
                        <a:t>MORIAH</a:t>
                      </a:r>
                      <a:r>
                        <a:rPr lang="en-US" sz="2000" b="1" i="0" u="none" strike="noStrike" baseline="0" dirty="0" smtClean="0">
                          <a:solidFill>
                            <a:srgbClr val="000000"/>
                          </a:solidFill>
                          <a:latin typeface="Calibri"/>
                        </a:rPr>
                        <a:t> HARBOUR CAY NATIONAL PARK</a:t>
                      </a:r>
                      <a:r>
                        <a:rPr lang="en-US" sz="2000" b="1" i="0" u="none" strike="noStrike" dirty="0" smtClean="0">
                          <a:solidFill>
                            <a:srgbClr val="000000"/>
                          </a:solidFill>
                          <a:latin typeface="Calibri"/>
                        </a:rPr>
                        <a:t> </a:t>
                      </a:r>
                      <a:r>
                        <a:rPr lang="en-US" sz="2000" b="1" i="0" u="none" strike="noStrike" dirty="0">
                          <a:solidFill>
                            <a:srgbClr val="000000"/>
                          </a:solidFill>
                          <a:latin typeface="Calibri"/>
                        </a:rPr>
                        <a:t>- TOTAL ESV</a:t>
                      </a:r>
                    </a:p>
                  </a:txBody>
                  <a:tcPr marL="0" marR="0" marT="0" marB="0" anchor="b"/>
                </a:tc>
                <a:tc hMerge="1">
                  <a:txBody>
                    <a:bodyPr/>
                    <a:lstStyle/>
                    <a:p>
                      <a:endParaRPr lang="en-US"/>
                    </a:p>
                  </a:txBody>
                  <a:tcPr/>
                </a:tc>
                <a:tc hMerge="1">
                  <a:txBody>
                    <a:bodyPr/>
                    <a:lstStyle/>
                    <a:p>
                      <a:endParaRPr lang="en-US"/>
                    </a:p>
                  </a:txBody>
                  <a:tcPr/>
                </a:tc>
                <a:tc>
                  <a:txBody>
                    <a:bodyPr/>
                    <a:lstStyle/>
                    <a:p>
                      <a:pPr algn="r" fontAlgn="b"/>
                      <a:r>
                        <a:rPr lang="en-US" sz="2000" b="1" i="0" u="none" strike="noStrike" dirty="0" smtClean="0">
                          <a:solidFill>
                            <a:srgbClr val="000000"/>
                          </a:solidFill>
                          <a:latin typeface="Calibri"/>
                        </a:rPr>
                        <a:t>$102,371,966.00</a:t>
                      </a:r>
                      <a:endParaRPr lang="en-US" sz="2000" b="1" i="0" u="none" strike="noStrike" dirty="0">
                        <a:solidFill>
                          <a:srgbClr val="000000"/>
                        </a:solidFill>
                        <a:latin typeface="Calibri"/>
                      </a:endParaRPr>
                    </a:p>
                  </a:txBody>
                  <a:tcPr marL="0" marR="0" marT="0" marB="0" anchor="b"/>
                </a:tc>
              </a:tr>
            </a:tbl>
          </a:graphicData>
        </a:graphic>
      </p:graphicFrame>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linds(horizontal)">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7848"/>
            <a:ext cx="8534400" cy="758952"/>
          </a:xfrm>
        </p:spPr>
        <p:txBody>
          <a:bodyPr/>
          <a:lstStyle/>
          <a:p>
            <a:pPr fontAlgn="auto">
              <a:spcAft>
                <a:spcPts val="0"/>
              </a:spcAft>
              <a:defRPr/>
            </a:pPr>
            <a:r>
              <a:rPr lang="en-US" dirty="0" smtClean="0">
                <a:solidFill>
                  <a:schemeClr val="accent1">
                    <a:tint val="88000"/>
                    <a:satMod val="150000"/>
                  </a:schemeClr>
                </a:solidFill>
              </a:rPr>
              <a:t>Distribution of Values</a:t>
            </a:r>
            <a:endParaRPr lang="en-US" dirty="0">
              <a:solidFill>
                <a:schemeClr val="accent1">
                  <a:tint val="88000"/>
                  <a:satMod val="150000"/>
                </a:schemeClr>
              </a:solidFill>
            </a:endParaRPr>
          </a:p>
        </p:txBody>
      </p:sp>
      <p:graphicFrame>
        <p:nvGraphicFramePr>
          <p:cNvPr id="8" name="Content Placeholder 7"/>
          <p:cNvGraphicFramePr>
            <a:graphicFrameLocks noGrp="1"/>
          </p:cNvGraphicFramePr>
          <p:nvPr>
            <p:ph sz="quarter" idx="1"/>
          </p:nvPr>
        </p:nvGraphicFramePr>
        <p:xfrm>
          <a:off x="301625" y="1527175"/>
          <a:ext cx="8504238"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3038</TotalTime>
  <Words>2060</Words>
  <Application>Microsoft Office PowerPoint</Application>
  <PresentationFormat>On-screen Show (4:3)</PresentationFormat>
  <Paragraphs>342</Paragraphs>
  <Slides>25</Slides>
  <Notes>14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Civic</vt:lpstr>
      <vt:lpstr>Economic Valuation of Moriah Harbour Cay, Exuma, Bahamas</vt:lpstr>
      <vt:lpstr>Background</vt:lpstr>
      <vt:lpstr>Economic Valuation</vt:lpstr>
      <vt:lpstr>The Methodologies</vt:lpstr>
      <vt:lpstr>Value Transfer</vt:lpstr>
      <vt:lpstr>Theory</vt:lpstr>
      <vt:lpstr>Overview</vt:lpstr>
      <vt:lpstr>Value Transfer - Results</vt:lpstr>
      <vt:lpstr>Distribution of Values</vt:lpstr>
      <vt:lpstr>Summary</vt:lpstr>
      <vt:lpstr>Possible Value Transfer</vt:lpstr>
      <vt:lpstr>World Resources Institute</vt:lpstr>
      <vt:lpstr>Theory</vt:lpstr>
      <vt:lpstr>Overview</vt:lpstr>
      <vt:lpstr>Coral Reef Valuation - Tourism</vt:lpstr>
      <vt:lpstr>Anomalies – National Park Revenue</vt:lpstr>
      <vt:lpstr>Anomalies – Undervaluation</vt:lpstr>
      <vt:lpstr>Coral Reef Valuation - Fisheries</vt:lpstr>
      <vt:lpstr>CHAPTER 244 FISHERIES RESOURCES (JURISDICTION AND CONSERVATION)</vt:lpstr>
      <vt:lpstr>CHAPTER 244 FISHERIES RESOURCES (JURISDICTION AND CONSERVATION)</vt:lpstr>
      <vt:lpstr>WRI Valuation - Totals</vt:lpstr>
      <vt:lpstr>Results Comparison (JA Results)</vt:lpstr>
      <vt:lpstr>Discussion</vt:lpstr>
      <vt:lpstr>What can be done?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Valuation of the Montego Bay Marine Park</dc:title>
  <dc:creator>Brian</dc:creator>
  <cp:lastModifiedBy>Gateway User</cp:lastModifiedBy>
  <cp:revision>170</cp:revision>
  <dcterms:created xsi:type="dcterms:W3CDTF">2009-01-06T16:56:25Z</dcterms:created>
  <dcterms:modified xsi:type="dcterms:W3CDTF">2009-04-27T02:27:19Z</dcterms:modified>
</cp:coreProperties>
</file>