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8" r:id="rId2"/>
  </p:sldMasterIdLst>
  <p:sldIdLst>
    <p:sldId id="256" r:id="rId3"/>
    <p:sldId id="328" r:id="rId4"/>
    <p:sldId id="329" r:id="rId5"/>
    <p:sldId id="330" r:id="rId6"/>
    <p:sldId id="332" r:id="rId7"/>
    <p:sldId id="341" r:id="rId8"/>
    <p:sldId id="340" r:id="rId9"/>
    <p:sldId id="349" r:id="rId10"/>
    <p:sldId id="350" r:id="rId11"/>
    <p:sldId id="369" r:id="rId12"/>
    <p:sldId id="356" r:id="rId13"/>
    <p:sldId id="370" r:id="rId14"/>
    <p:sldId id="371" r:id="rId15"/>
    <p:sldId id="368" r:id="rId16"/>
    <p:sldId id="342" r:id="rId17"/>
  </p:sldIdLst>
  <p:sldSz cx="9144000" cy="6858000" type="screen4x3"/>
  <p:notesSz cx="6858000" cy="9144000"/>
  <p:defaultText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46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4" d="100"/>
          <a:sy n="74" d="100"/>
        </p:scale>
        <p:origin x="1290"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5369ABE-3200-4D0C-9522-47EAEF33499A}" type="datetimeFigureOut">
              <a:rPr lang="es-HN" smtClean="0"/>
              <a:pPr/>
              <a:t>21/04/2016</a:t>
            </a:fld>
            <a:endParaRPr lang="es-HN"/>
          </a:p>
        </p:txBody>
      </p:sp>
      <p:sp>
        <p:nvSpPr>
          <p:cNvPr id="5" name="Footer Placeholder 4"/>
          <p:cNvSpPr>
            <a:spLocks noGrp="1"/>
          </p:cNvSpPr>
          <p:nvPr>
            <p:ph type="ftr" sz="quarter" idx="11"/>
          </p:nvPr>
        </p:nvSpPr>
        <p:spPr/>
        <p:txBody>
          <a:bodyPr/>
          <a:lstStyle/>
          <a:p>
            <a:endParaRPr lang="es-HN"/>
          </a:p>
        </p:txBody>
      </p:sp>
      <p:sp>
        <p:nvSpPr>
          <p:cNvPr id="6" name="Slide Number Placeholder 5"/>
          <p:cNvSpPr>
            <a:spLocks noGrp="1"/>
          </p:cNvSpPr>
          <p:nvPr>
            <p:ph type="sldNum" sz="quarter" idx="12"/>
          </p:nvPr>
        </p:nvSpPr>
        <p:spPr/>
        <p:txBody>
          <a:bodyPr/>
          <a:lstStyle/>
          <a:p>
            <a:fld id="{4E02B783-F4E5-4320-8226-54EC5C3AE06E}" type="slidenum">
              <a:rPr lang="es-HN" smtClean="0"/>
              <a:pPr/>
              <a:t>‹Nº›</a:t>
            </a:fld>
            <a:endParaRPr lang="es-HN"/>
          </a:p>
        </p:txBody>
      </p:sp>
    </p:spTree>
    <p:extLst>
      <p:ext uri="{BB962C8B-B14F-4D97-AF65-F5344CB8AC3E}">
        <p14:creationId xmlns:p14="http://schemas.microsoft.com/office/powerpoint/2010/main" val="2465949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369ABE-3200-4D0C-9522-47EAEF33499A}" type="datetimeFigureOut">
              <a:rPr lang="es-HN" smtClean="0"/>
              <a:pPr/>
              <a:t>21/04/2016</a:t>
            </a:fld>
            <a:endParaRPr lang="es-HN"/>
          </a:p>
        </p:txBody>
      </p:sp>
      <p:sp>
        <p:nvSpPr>
          <p:cNvPr id="5" name="Footer Placeholder 4"/>
          <p:cNvSpPr>
            <a:spLocks noGrp="1"/>
          </p:cNvSpPr>
          <p:nvPr>
            <p:ph type="ftr" sz="quarter" idx="11"/>
          </p:nvPr>
        </p:nvSpPr>
        <p:spPr/>
        <p:txBody>
          <a:bodyPr/>
          <a:lstStyle/>
          <a:p>
            <a:endParaRPr lang="es-HN"/>
          </a:p>
        </p:txBody>
      </p:sp>
      <p:sp>
        <p:nvSpPr>
          <p:cNvPr id="6" name="Slide Number Placeholder 5"/>
          <p:cNvSpPr>
            <a:spLocks noGrp="1"/>
          </p:cNvSpPr>
          <p:nvPr>
            <p:ph type="sldNum" sz="quarter" idx="12"/>
          </p:nvPr>
        </p:nvSpPr>
        <p:spPr/>
        <p:txBody>
          <a:bodyPr/>
          <a:lstStyle/>
          <a:p>
            <a:fld id="{4E02B783-F4E5-4320-8226-54EC5C3AE06E}" type="slidenum">
              <a:rPr lang="es-HN" smtClean="0"/>
              <a:pPr/>
              <a:t>‹Nº›</a:t>
            </a:fld>
            <a:endParaRPr lang="es-HN"/>
          </a:p>
        </p:txBody>
      </p:sp>
    </p:spTree>
    <p:extLst>
      <p:ext uri="{BB962C8B-B14F-4D97-AF65-F5344CB8AC3E}">
        <p14:creationId xmlns:p14="http://schemas.microsoft.com/office/powerpoint/2010/main" val="970261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2" y="365126"/>
            <a:ext cx="5800725" cy="581183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369ABE-3200-4D0C-9522-47EAEF33499A}" type="datetimeFigureOut">
              <a:rPr lang="es-HN" smtClean="0"/>
              <a:pPr/>
              <a:t>21/04/2016</a:t>
            </a:fld>
            <a:endParaRPr lang="es-HN"/>
          </a:p>
        </p:txBody>
      </p:sp>
      <p:sp>
        <p:nvSpPr>
          <p:cNvPr id="5" name="Footer Placeholder 4"/>
          <p:cNvSpPr>
            <a:spLocks noGrp="1"/>
          </p:cNvSpPr>
          <p:nvPr>
            <p:ph type="ftr" sz="quarter" idx="11"/>
          </p:nvPr>
        </p:nvSpPr>
        <p:spPr/>
        <p:txBody>
          <a:bodyPr/>
          <a:lstStyle/>
          <a:p>
            <a:endParaRPr lang="es-HN"/>
          </a:p>
        </p:txBody>
      </p:sp>
      <p:sp>
        <p:nvSpPr>
          <p:cNvPr id="6" name="Slide Number Placeholder 5"/>
          <p:cNvSpPr>
            <a:spLocks noGrp="1"/>
          </p:cNvSpPr>
          <p:nvPr>
            <p:ph type="sldNum" sz="quarter" idx="12"/>
          </p:nvPr>
        </p:nvSpPr>
        <p:spPr/>
        <p:txBody>
          <a:bodyPr/>
          <a:lstStyle/>
          <a:p>
            <a:fld id="{4E02B783-F4E5-4320-8226-54EC5C3AE06E}" type="slidenum">
              <a:rPr lang="es-HN" smtClean="0"/>
              <a:pPr/>
              <a:t>‹Nº›</a:t>
            </a:fld>
            <a:endParaRPr lang="es-HN"/>
          </a:p>
        </p:txBody>
      </p:sp>
    </p:spTree>
    <p:extLst>
      <p:ext uri="{BB962C8B-B14F-4D97-AF65-F5344CB8AC3E}">
        <p14:creationId xmlns:p14="http://schemas.microsoft.com/office/powerpoint/2010/main" val="2827067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5369ABE-3200-4D0C-9522-47EAEF33499A}" type="datetimeFigureOut">
              <a:rPr lang="es-HN" smtClean="0">
                <a:solidFill>
                  <a:prstClr val="black">
                    <a:tint val="75000"/>
                  </a:prstClr>
                </a:solidFill>
              </a:rPr>
              <a:pPr/>
              <a:t>21/04/2016</a:t>
            </a:fld>
            <a:endParaRPr lang="es-HN">
              <a:solidFill>
                <a:prstClr val="black">
                  <a:tint val="75000"/>
                </a:prstClr>
              </a:solidFill>
            </a:endParaRPr>
          </a:p>
        </p:txBody>
      </p:sp>
      <p:sp>
        <p:nvSpPr>
          <p:cNvPr id="5" name="Footer Placeholder 4"/>
          <p:cNvSpPr>
            <a:spLocks noGrp="1"/>
          </p:cNvSpPr>
          <p:nvPr>
            <p:ph type="ftr" sz="quarter" idx="11"/>
          </p:nvPr>
        </p:nvSpPr>
        <p:spPr/>
        <p:txBody>
          <a:bodyPr/>
          <a:lstStyle/>
          <a:p>
            <a:endParaRPr lang="es-HN">
              <a:solidFill>
                <a:prstClr val="black">
                  <a:tint val="75000"/>
                </a:prstClr>
              </a:solidFill>
            </a:endParaRPr>
          </a:p>
        </p:txBody>
      </p:sp>
      <p:sp>
        <p:nvSpPr>
          <p:cNvPr id="6" name="Slide Number Placeholder 5"/>
          <p:cNvSpPr>
            <a:spLocks noGrp="1"/>
          </p:cNvSpPr>
          <p:nvPr>
            <p:ph type="sldNum" sz="quarter" idx="12"/>
          </p:nvPr>
        </p:nvSpPr>
        <p:spPr/>
        <p:txBody>
          <a:bodyPr/>
          <a:lstStyle/>
          <a:p>
            <a:fld id="{4E02B783-F4E5-4320-8226-54EC5C3AE06E}" type="slidenum">
              <a:rPr lang="es-HN" smtClean="0">
                <a:solidFill>
                  <a:prstClr val="black">
                    <a:tint val="75000"/>
                  </a:prstClr>
                </a:solidFill>
              </a:rPr>
              <a:pPr/>
              <a:t>‹Nº›</a:t>
            </a:fld>
            <a:endParaRPr lang="es-HN">
              <a:solidFill>
                <a:prstClr val="black">
                  <a:tint val="75000"/>
                </a:prstClr>
              </a:solidFill>
            </a:endParaRPr>
          </a:p>
        </p:txBody>
      </p:sp>
    </p:spTree>
    <p:extLst>
      <p:ext uri="{BB962C8B-B14F-4D97-AF65-F5344CB8AC3E}">
        <p14:creationId xmlns:p14="http://schemas.microsoft.com/office/powerpoint/2010/main" val="612189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369ABE-3200-4D0C-9522-47EAEF33499A}" type="datetimeFigureOut">
              <a:rPr lang="es-HN" smtClean="0">
                <a:solidFill>
                  <a:prstClr val="black">
                    <a:tint val="75000"/>
                  </a:prstClr>
                </a:solidFill>
              </a:rPr>
              <a:pPr/>
              <a:t>21/04/2016</a:t>
            </a:fld>
            <a:endParaRPr lang="es-HN">
              <a:solidFill>
                <a:prstClr val="black">
                  <a:tint val="75000"/>
                </a:prstClr>
              </a:solidFill>
            </a:endParaRPr>
          </a:p>
        </p:txBody>
      </p:sp>
      <p:sp>
        <p:nvSpPr>
          <p:cNvPr id="5" name="Footer Placeholder 4"/>
          <p:cNvSpPr>
            <a:spLocks noGrp="1"/>
          </p:cNvSpPr>
          <p:nvPr>
            <p:ph type="ftr" sz="quarter" idx="11"/>
          </p:nvPr>
        </p:nvSpPr>
        <p:spPr/>
        <p:txBody>
          <a:bodyPr/>
          <a:lstStyle/>
          <a:p>
            <a:endParaRPr lang="es-HN">
              <a:solidFill>
                <a:prstClr val="black">
                  <a:tint val="75000"/>
                </a:prstClr>
              </a:solidFill>
            </a:endParaRPr>
          </a:p>
        </p:txBody>
      </p:sp>
      <p:sp>
        <p:nvSpPr>
          <p:cNvPr id="6" name="Slide Number Placeholder 5"/>
          <p:cNvSpPr>
            <a:spLocks noGrp="1"/>
          </p:cNvSpPr>
          <p:nvPr>
            <p:ph type="sldNum" sz="quarter" idx="12"/>
          </p:nvPr>
        </p:nvSpPr>
        <p:spPr/>
        <p:txBody>
          <a:bodyPr/>
          <a:lstStyle/>
          <a:p>
            <a:fld id="{4E02B783-F4E5-4320-8226-54EC5C3AE06E}" type="slidenum">
              <a:rPr lang="es-HN" smtClean="0">
                <a:solidFill>
                  <a:prstClr val="black">
                    <a:tint val="75000"/>
                  </a:prstClr>
                </a:solidFill>
              </a:rPr>
              <a:pPr/>
              <a:t>‹Nº›</a:t>
            </a:fld>
            <a:endParaRPr lang="es-HN">
              <a:solidFill>
                <a:prstClr val="black">
                  <a:tint val="75000"/>
                </a:prstClr>
              </a:solidFill>
            </a:endParaRPr>
          </a:p>
        </p:txBody>
      </p:sp>
    </p:spTree>
    <p:extLst>
      <p:ext uri="{BB962C8B-B14F-4D97-AF65-F5344CB8AC3E}">
        <p14:creationId xmlns:p14="http://schemas.microsoft.com/office/powerpoint/2010/main" val="2594447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5369ABE-3200-4D0C-9522-47EAEF33499A}" type="datetimeFigureOut">
              <a:rPr lang="es-HN" smtClean="0">
                <a:solidFill>
                  <a:prstClr val="black">
                    <a:tint val="75000"/>
                  </a:prstClr>
                </a:solidFill>
              </a:rPr>
              <a:pPr/>
              <a:t>21/04/2016</a:t>
            </a:fld>
            <a:endParaRPr lang="es-HN">
              <a:solidFill>
                <a:prstClr val="black">
                  <a:tint val="75000"/>
                </a:prstClr>
              </a:solidFill>
            </a:endParaRPr>
          </a:p>
        </p:txBody>
      </p:sp>
      <p:sp>
        <p:nvSpPr>
          <p:cNvPr id="5" name="Footer Placeholder 4"/>
          <p:cNvSpPr>
            <a:spLocks noGrp="1"/>
          </p:cNvSpPr>
          <p:nvPr>
            <p:ph type="ftr" sz="quarter" idx="11"/>
          </p:nvPr>
        </p:nvSpPr>
        <p:spPr/>
        <p:txBody>
          <a:bodyPr/>
          <a:lstStyle/>
          <a:p>
            <a:endParaRPr lang="es-HN">
              <a:solidFill>
                <a:prstClr val="black">
                  <a:tint val="75000"/>
                </a:prstClr>
              </a:solidFill>
            </a:endParaRPr>
          </a:p>
        </p:txBody>
      </p:sp>
      <p:sp>
        <p:nvSpPr>
          <p:cNvPr id="6" name="Slide Number Placeholder 5"/>
          <p:cNvSpPr>
            <a:spLocks noGrp="1"/>
          </p:cNvSpPr>
          <p:nvPr>
            <p:ph type="sldNum" sz="quarter" idx="12"/>
          </p:nvPr>
        </p:nvSpPr>
        <p:spPr/>
        <p:txBody>
          <a:bodyPr/>
          <a:lstStyle/>
          <a:p>
            <a:fld id="{4E02B783-F4E5-4320-8226-54EC5C3AE06E}" type="slidenum">
              <a:rPr lang="es-HN" smtClean="0">
                <a:solidFill>
                  <a:prstClr val="black">
                    <a:tint val="75000"/>
                  </a:prstClr>
                </a:solidFill>
              </a:rPr>
              <a:pPr/>
              <a:t>‹Nº›</a:t>
            </a:fld>
            <a:endParaRPr lang="es-HN">
              <a:solidFill>
                <a:prstClr val="black">
                  <a:tint val="75000"/>
                </a:prstClr>
              </a:solidFill>
            </a:endParaRPr>
          </a:p>
        </p:txBody>
      </p:sp>
    </p:spTree>
    <p:extLst>
      <p:ext uri="{BB962C8B-B14F-4D97-AF65-F5344CB8AC3E}">
        <p14:creationId xmlns:p14="http://schemas.microsoft.com/office/powerpoint/2010/main" val="3054482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5369ABE-3200-4D0C-9522-47EAEF33499A}" type="datetimeFigureOut">
              <a:rPr lang="es-HN" smtClean="0">
                <a:solidFill>
                  <a:prstClr val="black">
                    <a:tint val="75000"/>
                  </a:prstClr>
                </a:solidFill>
              </a:rPr>
              <a:pPr/>
              <a:t>21/04/2016</a:t>
            </a:fld>
            <a:endParaRPr lang="es-HN">
              <a:solidFill>
                <a:prstClr val="black">
                  <a:tint val="75000"/>
                </a:prstClr>
              </a:solidFill>
            </a:endParaRPr>
          </a:p>
        </p:txBody>
      </p:sp>
      <p:sp>
        <p:nvSpPr>
          <p:cNvPr id="6" name="Footer Placeholder 5"/>
          <p:cNvSpPr>
            <a:spLocks noGrp="1"/>
          </p:cNvSpPr>
          <p:nvPr>
            <p:ph type="ftr" sz="quarter" idx="11"/>
          </p:nvPr>
        </p:nvSpPr>
        <p:spPr/>
        <p:txBody>
          <a:bodyPr/>
          <a:lstStyle/>
          <a:p>
            <a:endParaRPr lang="es-HN">
              <a:solidFill>
                <a:prstClr val="black">
                  <a:tint val="75000"/>
                </a:prstClr>
              </a:solidFill>
            </a:endParaRPr>
          </a:p>
        </p:txBody>
      </p:sp>
      <p:sp>
        <p:nvSpPr>
          <p:cNvPr id="7" name="Slide Number Placeholder 6"/>
          <p:cNvSpPr>
            <a:spLocks noGrp="1"/>
          </p:cNvSpPr>
          <p:nvPr>
            <p:ph type="sldNum" sz="quarter" idx="12"/>
          </p:nvPr>
        </p:nvSpPr>
        <p:spPr/>
        <p:txBody>
          <a:bodyPr/>
          <a:lstStyle/>
          <a:p>
            <a:fld id="{4E02B783-F4E5-4320-8226-54EC5C3AE06E}" type="slidenum">
              <a:rPr lang="es-HN" smtClean="0">
                <a:solidFill>
                  <a:prstClr val="black">
                    <a:tint val="75000"/>
                  </a:prstClr>
                </a:solidFill>
              </a:rPr>
              <a:pPr/>
              <a:t>‹Nº›</a:t>
            </a:fld>
            <a:endParaRPr lang="es-HN">
              <a:solidFill>
                <a:prstClr val="black">
                  <a:tint val="75000"/>
                </a:prstClr>
              </a:solidFill>
            </a:endParaRPr>
          </a:p>
        </p:txBody>
      </p:sp>
    </p:spTree>
    <p:extLst>
      <p:ext uri="{BB962C8B-B14F-4D97-AF65-F5344CB8AC3E}">
        <p14:creationId xmlns:p14="http://schemas.microsoft.com/office/powerpoint/2010/main" val="1504335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2"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5369ABE-3200-4D0C-9522-47EAEF33499A}" type="datetimeFigureOut">
              <a:rPr lang="es-HN" smtClean="0">
                <a:solidFill>
                  <a:prstClr val="black">
                    <a:tint val="75000"/>
                  </a:prstClr>
                </a:solidFill>
              </a:rPr>
              <a:pPr/>
              <a:t>21/04/2016</a:t>
            </a:fld>
            <a:endParaRPr lang="es-HN">
              <a:solidFill>
                <a:prstClr val="black">
                  <a:tint val="75000"/>
                </a:prstClr>
              </a:solidFill>
            </a:endParaRPr>
          </a:p>
        </p:txBody>
      </p:sp>
      <p:sp>
        <p:nvSpPr>
          <p:cNvPr id="8" name="Footer Placeholder 7"/>
          <p:cNvSpPr>
            <a:spLocks noGrp="1"/>
          </p:cNvSpPr>
          <p:nvPr>
            <p:ph type="ftr" sz="quarter" idx="11"/>
          </p:nvPr>
        </p:nvSpPr>
        <p:spPr/>
        <p:txBody>
          <a:bodyPr/>
          <a:lstStyle/>
          <a:p>
            <a:endParaRPr lang="es-HN">
              <a:solidFill>
                <a:prstClr val="black">
                  <a:tint val="75000"/>
                </a:prstClr>
              </a:solidFill>
            </a:endParaRPr>
          </a:p>
        </p:txBody>
      </p:sp>
      <p:sp>
        <p:nvSpPr>
          <p:cNvPr id="9" name="Slide Number Placeholder 8"/>
          <p:cNvSpPr>
            <a:spLocks noGrp="1"/>
          </p:cNvSpPr>
          <p:nvPr>
            <p:ph type="sldNum" sz="quarter" idx="12"/>
          </p:nvPr>
        </p:nvSpPr>
        <p:spPr/>
        <p:txBody>
          <a:bodyPr/>
          <a:lstStyle/>
          <a:p>
            <a:fld id="{4E02B783-F4E5-4320-8226-54EC5C3AE06E}" type="slidenum">
              <a:rPr lang="es-HN" smtClean="0">
                <a:solidFill>
                  <a:prstClr val="black">
                    <a:tint val="75000"/>
                  </a:prstClr>
                </a:solidFill>
              </a:rPr>
              <a:pPr/>
              <a:t>‹Nº›</a:t>
            </a:fld>
            <a:endParaRPr lang="es-HN">
              <a:solidFill>
                <a:prstClr val="black">
                  <a:tint val="75000"/>
                </a:prstClr>
              </a:solidFill>
            </a:endParaRPr>
          </a:p>
        </p:txBody>
      </p:sp>
    </p:spTree>
    <p:extLst>
      <p:ext uri="{BB962C8B-B14F-4D97-AF65-F5344CB8AC3E}">
        <p14:creationId xmlns:p14="http://schemas.microsoft.com/office/powerpoint/2010/main" val="1605433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5369ABE-3200-4D0C-9522-47EAEF33499A}" type="datetimeFigureOut">
              <a:rPr lang="es-HN" smtClean="0">
                <a:solidFill>
                  <a:prstClr val="black">
                    <a:tint val="75000"/>
                  </a:prstClr>
                </a:solidFill>
              </a:rPr>
              <a:pPr/>
              <a:t>21/04/2016</a:t>
            </a:fld>
            <a:endParaRPr lang="es-HN">
              <a:solidFill>
                <a:prstClr val="black">
                  <a:tint val="75000"/>
                </a:prstClr>
              </a:solidFill>
            </a:endParaRPr>
          </a:p>
        </p:txBody>
      </p:sp>
      <p:sp>
        <p:nvSpPr>
          <p:cNvPr id="4" name="Footer Placeholder 3"/>
          <p:cNvSpPr>
            <a:spLocks noGrp="1"/>
          </p:cNvSpPr>
          <p:nvPr>
            <p:ph type="ftr" sz="quarter" idx="11"/>
          </p:nvPr>
        </p:nvSpPr>
        <p:spPr/>
        <p:txBody>
          <a:bodyPr/>
          <a:lstStyle/>
          <a:p>
            <a:endParaRPr lang="es-HN">
              <a:solidFill>
                <a:prstClr val="black">
                  <a:tint val="75000"/>
                </a:prstClr>
              </a:solidFill>
            </a:endParaRPr>
          </a:p>
        </p:txBody>
      </p:sp>
      <p:sp>
        <p:nvSpPr>
          <p:cNvPr id="5" name="Slide Number Placeholder 4"/>
          <p:cNvSpPr>
            <a:spLocks noGrp="1"/>
          </p:cNvSpPr>
          <p:nvPr>
            <p:ph type="sldNum" sz="quarter" idx="12"/>
          </p:nvPr>
        </p:nvSpPr>
        <p:spPr/>
        <p:txBody>
          <a:bodyPr/>
          <a:lstStyle/>
          <a:p>
            <a:fld id="{4E02B783-F4E5-4320-8226-54EC5C3AE06E}" type="slidenum">
              <a:rPr lang="es-HN" smtClean="0">
                <a:solidFill>
                  <a:prstClr val="black">
                    <a:tint val="75000"/>
                  </a:prstClr>
                </a:solidFill>
              </a:rPr>
              <a:pPr/>
              <a:t>‹Nº›</a:t>
            </a:fld>
            <a:endParaRPr lang="es-HN">
              <a:solidFill>
                <a:prstClr val="black">
                  <a:tint val="75000"/>
                </a:prstClr>
              </a:solidFill>
            </a:endParaRPr>
          </a:p>
        </p:txBody>
      </p:sp>
    </p:spTree>
    <p:extLst>
      <p:ext uri="{BB962C8B-B14F-4D97-AF65-F5344CB8AC3E}">
        <p14:creationId xmlns:p14="http://schemas.microsoft.com/office/powerpoint/2010/main" val="1070329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369ABE-3200-4D0C-9522-47EAEF33499A}" type="datetimeFigureOut">
              <a:rPr lang="es-HN" smtClean="0">
                <a:solidFill>
                  <a:prstClr val="black">
                    <a:tint val="75000"/>
                  </a:prstClr>
                </a:solidFill>
              </a:rPr>
              <a:pPr/>
              <a:t>21/04/2016</a:t>
            </a:fld>
            <a:endParaRPr lang="es-HN">
              <a:solidFill>
                <a:prstClr val="black">
                  <a:tint val="75000"/>
                </a:prstClr>
              </a:solidFill>
            </a:endParaRPr>
          </a:p>
        </p:txBody>
      </p:sp>
      <p:sp>
        <p:nvSpPr>
          <p:cNvPr id="3" name="Footer Placeholder 2"/>
          <p:cNvSpPr>
            <a:spLocks noGrp="1"/>
          </p:cNvSpPr>
          <p:nvPr>
            <p:ph type="ftr" sz="quarter" idx="11"/>
          </p:nvPr>
        </p:nvSpPr>
        <p:spPr/>
        <p:txBody>
          <a:bodyPr/>
          <a:lstStyle/>
          <a:p>
            <a:endParaRPr lang="es-HN">
              <a:solidFill>
                <a:prstClr val="black">
                  <a:tint val="75000"/>
                </a:prstClr>
              </a:solidFill>
            </a:endParaRPr>
          </a:p>
        </p:txBody>
      </p:sp>
      <p:sp>
        <p:nvSpPr>
          <p:cNvPr id="4" name="Slide Number Placeholder 3"/>
          <p:cNvSpPr>
            <a:spLocks noGrp="1"/>
          </p:cNvSpPr>
          <p:nvPr>
            <p:ph type="sldNum" sz="quarter" idx="12"/>
          </p:nvPr>
        </p:nvSpPr>
        <p:spPr/>
        <p:txBody>
          <a:bodyPr/>
          <a:lstStyle/>
          <a:p>
            <a:fld id="{4E02B783-F4E5-4320-8226-54EC5C3AE06E}" type="slidenum">
              <a:rPr lang="es-HN" smtClean="0">
                <a:solidFill>
                  <a:prstClr val="black">
                    <a:tint val="75000"/>
                  </a:prstClr>
                </a:solidFill>
              </a:rPr>
              <a:pPr/>
              <a:t>‹Nº›</a:t>
            </a:fld>
            <a:endParaRPr lang="es-HN">
              <a:solidFill>
                <a:prstClr val="black">
                  <a:tint val="75000"/>
                </a:prstClr>
              </a:solidFill>
            </a:endParaRPr>
          </a:p>
        </p:txBody>
      </p:sp>
    </p:spTree>
    <p:extLst>
      <p:ext uri="{BB962C8B-B14F-4D97-AF65-F5344CB8AC3E}">
        <p14:creationId xmlns:p14="http://schemas.microsoft.com/office/powerpoint/2010/main" val="4242043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5369ABE-3200-4D0C-9522-47EAEF33499A}" type="datetimeFigureOut">
              <a:rPr lang="es-HN" smtClean="0">
                <a:solidFill>
                  <a:prstClr val="black">
                    <a:tint val="75000"/>
                  </a:prstClr>
                </a:solidFill>
              </a:rPr>
              <a:pPr/>
              <a:t>21/04/2016</a:t>
            </a:fld>
            <a:endParaRPr lang="es-HN">
              <a:solidFill>
                <a:prstClr val="black">
                  <a:tint val="75000"/>
                </a:prstClr>
              </a:solidFill>
            </a:endParaRPr>
          </a:p>
        </p:txBody>
      </p:sp>
      <p:sp>
        <p:nvSpPr>
          <p:cNvPr id="6" name="Footer Placeholder 5"/>
          <p:cNvSpPr>
            <a:spLocks noGrp="1"/>
          </p:cNvSpPr>
          <p:nvPr>
            <p:ph type="ftr" sz="quarter" idx="11"/>
          </p:nvPr>
        </p:nvSpPr>
        <p:spPr/>
        <p:txBody>
          <a:bodyPr/>
          <a:lstStyle/>
          <a:p>
            <a:endParaRPr lang="es-HN">
              <a:solidFill>
                <a:prstClr val="black">
                  <a:tint val="75000"/>
                </a:prstClr>
              </a:solidFill>
            </a:endParaRPr>
          </a:p>
        </p:txBody>
      </p:sp>
      <p:sp>
        <p:nvSpPr>
          <p:cNvPr id="7" name="Slide Number Placeholder 6"/>
          <p:cNvSpPr>
            <a:spLocks noGrp="1"/>
          </p:cNvSpPr>
          <p:nvPr>
            <p:ph type="sldNum" sz="quarter" idx="12"/>
          </p:nvPr>
        </p:nvSpPr>
        <p:spPr/>
        <p:txBody>
          <a:bodyPr/>
          <a:lstStyle/>
          <a:p>
            <a:fld id="{4E02B783-F4E5-4320-8226-54EC5C3AE06E}" type="slidenum">
              <a:rPr lang="es-HN" smtClean="0">
                <a:solidFill>
                  <a:prstClr val="black">
                    <a:tint val="75000"/>
                  </a:prstClr>
                </a:solidFill>
              </a:rPr>
              <a:pPr/>
              <a:t>‹Nº›</a:t>
            </a:fld>
            <a:endParaRPr lang="es-HN">
              <a:solidFill>
                <a:prstClr val="black">
                  <a:tint val="75000"/>
                </a:prstClr>
              </a:solidFill>
            </a:endParaRPr>
          </a:p>
        </p:txBody>
      </p:sp>
    </p:spTree>
    <p:extLst>
      <p:ext uri="{BB962C8B-B14F-4D97-AF65-F5344CB8AC3E}">
        <p14:creationId xmlns:p14="http://schemas.microsoft.com/office/powerpoint/2010/main" val="132024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369ABE-3200-4D0C-9522-47EAEF33499A}" type="datetimeFigureOut">
              <a:rPr lang="es-HN" smtClean="0"/>
              <a:pPr/>
              <a:t>21/04/2016</a:t>
            </a:fld>
            <a:endParaRPr lang="es-HN"/>
          </a:p>
        </p:txBody>
      </p:sp>
      <p:sp>
        <p:nvSpPr>
          <p:cNvPr id="5" name="Footer Placeholder 4"/>
          <p:cNvSpPr>
            <a:spLocks noGrp="1"/>
          </p:cNvSpPr>
          <p:nvPr>
            <p:ph type="ftr" sz="quarter" idx="11"/>
          </p:nvPr>
        </p:nvSpPr>
        <p:spPr/>
        <p:txBody>
          <a:bodyPr/>
          <a:lstStyle/>
          <a:p>
            <a:endParaRPr lang="es-HN"/>
          </a:p>
        </p:txBody>
      </p:sp>
      <p:sp>
        <p:nvSpPr>
          <p:cNvPr id="6" name="Slide Number Placeholder 5"/>
          <p:cNvSpPr>
            <a:spLocks noGrp="1"/>
          </p:cNvSpPr>
          <p:nvPr>
            <p:ph type="sldNum" sz="quarter" idx="12"/>
          </p:nvPr>
        </p:nvSpPr>
        <p:spPr/>
        <p:txBody>
          <a:bodyPr/>
          <a:lstStyle/>
          <a:p>
            <a:fld id="{4E02B783-F4E5-4320-8226-54EC5C3AE06E}" type="slidenum">
              <a:rPr lang="es-HN" smtClean="0"/>
              <a:pPr/>
              <a:t>‹Nº›</a:t>
            </a:fld>
            <a:endParaRPr lang="es-HN"/>
          </a:p>
        </p:txBody>
      </p:sp>
    </p:spTree>
    <p:extLst>
      <p:ext uri="{BB962C8B-B14F-4D97-AF65-F5344CB8AC3E}">
        <p14:creationId xmlns:p14="http://schemas.microsoft.com/office/powerpoint/2010/main" val="19869544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5369ABE-3200-4D0C-9522-47EAEF33499A}" type="datetimeFigureOut">
              <a:rPr lang="es-HN" smtClean="0">
                <a:solidFill>
                  <a:prstClr val="black">
                    <a:tint val="75000"/>
                  </a:prstClr>
                </a:solidFill>
              </a:rPr>
              <a:pPr/>
              <a:t>21/04/2016</a:t>
            </a:fld>
            <a:endParaRPr lang="es-HN">
              <a:solidFill>
                <a:prstClr val="black">
                  <a:tint val="75000"/>
                </a:prstClr>
              </a:solidFill>
            </a:endParaRPr>
          </a:p>
        </p:txBody>
      </p:sp>
      <p:sp>
        <p:nvSpPr>
          <p:cNvPr id="6" name="Footer Placeholder 5"/>
          <p:cNvSpPr>
            <a:spLocks noGrp="1"/>
          </p:cNvSpPr>
          <p:nvPr>
            <p:ph type="ftr" sz="quarter" idx="11"/>
          </p:nvPr>
        </p:nvSpPr>
        <p:spPr/>
        <p:txBody>
          <a:bodyPr/>
          <a:lstStyle/>
          <a:p>
            <a:endParaRPr lang="es-HN">
              <a:solidFill>
                <a:prstClr val="black">
                  <a:tint val="75000"/>
                </a:prstClr>
              </a:solidFill>
            </a:endParaRPr>
          </a:p>
        </p:txBody>
      </p:sp>
      <p:sp>
        <p:nvSpPr>
          <p:cNvPr id="7" name="Slide Number Placeholder 6"/>
          <p:cNvSpPr>
            <a:spLocks noGrp="1"/>
          </p:cNvSpPr>
          <p:nvPr>
            <p:ph type="sldNum" sz="quarter" idx="12"/>
          </p:nvPr>
        </p:nvSpPr>
        <p:spPr/>
        <p:txBody>
          <a:bodyPr/>
          <a:lstStyle/>
          <a:p>
            <a:fld id="{4E02B783-F4E5-4320-8226-54EC5C3AE06E}" type="slidenum">
              <a:rPr lang="es-HN" smtClean="0">
                <a:solidFill>
                  <a:prstClr val="black">
                    <a:tint val="75000"/>
                  </a:prstClr>
                </a:solidFill>
              </a:rPr>
              <a:pPr/>
              <a:t>‹Nº›</a:t>
            </a:fld>
            <a:endParaRPr lang="es-HN">
              <a:solidFill>
                <a:prstClr val="black">
                  <a:tint val="75000"/>
                </a:prstClr>
              </a:solidFill>
            </a:endParaRPr>
          </a:p>
        </p:txBody>
      </p:sp>
    </p:spTree>
    <p:extLst>
      <p:ext uri="{BB962C8B-B14F-4D97-AF65-F5344CB8AC3E}">
        <p14:creationId xmlns:p14="http://schemas.microsoft.com/office/powerpoint/2010/main" val="2994191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369ABE-3200-4D0C-9522-47EAEF33499A}" type="datetimeFigureOut">
              <a:rPr lang="es-HN" smtClean="0">
                <a:solidFill>
                  <a:prstClr val="black">
                    <a:tint val="75000"/>
                  </a:prstClr>
                </a:solidFill>
              </a:rPr>
              <a:pPr/>
              <a:t>21/04/2016</a:t>
            </a:fld>
            <a:endParaRPr lang="es-HN">
              <a:solidFill>
                <a:prstClr val="black">
                  <a:tint val="75000"/>
                </a:prstClr>
              </a:solidFill>
            </a:endParaRPr>
          </a:p>
        </p:txBody>
      </p:sp>
      <p:sp>
        <p:nvSpPr>
          <p:cNvPr id="5" name="Footer Placeholder 4"/>
          <p:cNvSpPr>
            <a:spLocks noGrp="1"/>
          </p:cNvSpPr>
          <p:nvPr>
            <p:ph type="ftr" sz="quarter" idx="11"/>
          </p:nvPr>
        </p:nvSpPr>
        <p:spPr/>
        <p:txBody>
          <a:bodyPr/>
          <a:lstStyle/>
          <a:p>
            <a:endParaRPr lang="es-HN">
              <a:solidFill>
                <a:prstClr val="black">
                  <a:tint val="75000"/>
                </a:prstClr>
              </a:solidFill>
            </a:endParaRPr>
          </a:p>
        </p:txBody>
      </p:sp>
      <p:sp>
        <p:nvSpPr>
          <p:cNvPr id="6" name="Slide Number Placeholder 5"/>
          <p:cNvSpPr>
            <a:spLocks noGrp="1"/>
          </p:cNvSpPr>
          <p:nvPr>
            <p:ph type="sldNum" sz="quarter" idx="12"/>
          </p:nvPr>
        </p:nvSpPr>
        <p:spPr/>
        <p:txBody>
          <a:bodyPr/>
          <a:lstStyle/>
          <a:p>
            <a:fld id="{4E02B783-F4E5-4320-8226-54EC5C3AE06E}" type="slidenum">
              <a:rPr lang="es-HN" smtClean="0">
                <a:solidFill>
                  <a:prstClr val="black">
                    <a:tint val="75000"/>
                  </a:prstClr>
                </a:solidFill>
              </a:rPr>
              <a:pPr/>
              <a:t>‹Nº›</a:t>
            </a:fld>
            <a:endParaRPr lang="es-HN">
              <a:solidFill>
                <a:prstClr val="black">
                  <a:tint val="75000"/>
                </a:prstClr>
              </a:solidFill>
            </a:endParaRPr>
          </a:p>
        </p:txBody>
      </p:sp>
    </p:spTree>
    <p:extLst>
      <p:ext uri="{BB962C8B-B14F-4D97-AF65-F5344CB8AC3E}">
        <p14:creationId xmlns:p14="http://schemas.microsoft.com/office/powerpoint/2010/main" val="502969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2" y="365126"/>
            <a:ext cx="5800725" cy="581183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369ABE-3200-4D0C-9522-47EAEF33499A}" type="datetimeFigureOut">
              <a:rPr lang="es-HN" smtClean="0">
                <a:solidFill>
                  <a:prstClr val="black">
                    <a:tint val="75000"/>
                  </a:prstClr>
                </a:solidFill>
              </a:rPr>
              <a:pPr/>
              <a:t>21/04/2016</a:t>
            </a:fld>
            <a:endParaRPr lang="es-HN">
              <a:solidFill>
                <a:prstClr val="black">
                  <a:tint val="75000"/>
                </a:prstClr>
              </a:solidFill>
            </a:endParaRPr>
          </a:p>
        </p:txBody>
      </p:sp>
      <p:sp>
        <p:nvSpPr>
          <p:cNvPr id="5" name="Footer Placeholder 4"/>
          <p:cNvSpPr>
            <a:spLocks noGrp="1"/>
          </p:cNvSpPr>
          <p:nvPr>
            <p:ph type="ftr" sz="quarter" idx="11"/>
          </p:nvPr>
        </p:nvSpPr>
        <p:spPr/>
        <p:txBody>
          <a:bodyPr/>
          <a:lstStyle/>
          <a:p>
            <a:endParaRPr lang="es-HN">
              <a:solidFill>
                <a:prstClr val="black">
                  <a:tint val="75000"/>
                </a:prstClr>
              </a:solidFill>
            </a:endParaRPr>
          </a:p>
        </p:txBody>
      </p:sp>
      <p:sp>
        <p:nvSpPr>
          <p:cNvPr id="6" name="Slide Number Placeholder 5"/>
          <p:cNvSpPr>
            <a:spLocks noGrp="1"/>
          </p:cNvSpPr>
          <p:nvPr>
            <p:ph type="sldNum" sz="quarter" idx="12"/>
          </p:nvPr>
        </p:nvSpPr>
        <p:spPr/>
        <p:txBody>
          <a:bodyPr/>
          <a:lstStyle/>
          <a:p>
            <a:fld id="{4E02B783-F4E5-4320-8226-54EC5C3AE06E}" type="slidenum">
              <a:rPr lang="es-HN" smtClean="0">
                <a:solidFill>
                  <a:prstClr val="black">
                    <a:tint val="75000"/>
                  </a:prstClr>
                </a:solidFill>
              </a:rPr>
              <a:pPr/>
              <a:t>‹Nº›</a:t>
            </a:fld>
            <a:endParaRPr lang="es-HN">
              <a:solidFill>
                <a:prstClr val="black">
                  <a:tint val="75000"/>
                </a:prstClr>
              </a:solidFill>
            </a:endParaRPr>
          </a:p>
        </p:txBody>
      </p:sp>
    </p:spTree>
    <p:extLst>
      <p:ext uri="{BB962C8B-B14F-4D97-AF65-F5344CB8AC3E}">
        <p14:creationId xmlns:p14="http://schemas.microsoft.com/office/powerpoint/2010/main" val="2827315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5369ABE-3200-4D0C-9522-47EAEF33499A}" type="datetimeFigureOut">
              <a:rPr lang="es-HN" smtClean="0"/>
              <a:pPr/>
              <a:t>21/04/2016</a:t>
            </a:fld>
            <a:endParaRPr lang="es-HN"/>
          </a:p>
        </p:txBody>
      </p:sp>
      <p:sp>
        <p:nvSpPr>
          <p:cNvPr id="5" name="Footer Placeholder 4"/>
          <p:cNvSpPr>
            <a:spLocks noGrp="1"/>
          </p:cNvSpPr>
          <p:nvPr>
            <p:ph type="ftr" sz="quarter" idx="11"/>
          </p:nvPr>
        </p:nvSpPr>
        <p:spPr/>
        <p:txBody>
          <a:bodyPr/>
          <a:lstStyle/>
          <a:p>
            <a:endParaRPr lang="es-HN"/>
          </a:p>
        </p:txBody>
      </p:sp>
      <p:sp>
        <p:nvSpPr>
          <p:cNvPr id="6" name="Slide Number Placeholder 5"/>
          <p:cNvSpPr>
            <a:spLocks noGrp="1"/>
          </p:cNvSpPr>
          <p:nvPr>
            <p:ph type="sldNum" sz="quarter" idx="12"/>
          </p:nvPr>
        </p:nvSpPr>
        <p:spPr/>
        <p:txBody>
          <a:bodyPr/>
          <a:lstStyle/>
          <a:p>
            <a:fld id="{4E02B783-F4E5-4320-8226-54EC5C3AE06E}" type="slidenum">
              <a:rPr lang="es-HN" smtClean="0"/>
              <a:pPr/>
              <a:t>‹Nº›</a:t>
            </a:fld>
            <a:endParaRPr lang="es-HN"/>
          </a:p>
        </p:txBody>
      </p:sp>
    </p:spTree>
    <p:extLst>
      <p:ext uri="{BB962C8B-B14F-4D97-AF65-F5344CB8AC3E}">
        <p14:creationId xmlns:p14="http://schemas.microsoft.com/office/powerpoint/2010/main" val="1748244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5369ABE-3200-4D0C-9522-47EAEF33499A}" type="datetimeFigureOut">
              <a:rPr lang="es-HN" smtClean="0"/>
              <a:pPr/>
              <a:t>21/04/2016</a:t>
            </a:fld>
            <a:endParaRPr lang="es-HN"/>
          </a:p>
        </p:txBody>
      </p:sp>
      <p:sp>
        <p:nvSpPr>
          <p:cNvPr id="6" name="Footer Placeholder 5"/>
          <p:cNvSpPr>
            <a:spLocks noGrp="1"/>
          </p:cNvSpPr>
          <p:nvPr>
            <p:ph type="ftr" sz="quarter" idx="11"/>
          </p:nvPr>
        </p:nvSpPr>
        <p:spPr/>
        <p:txBody>
          <a:bodyPr/>
          <a:lstStyle/>
          <a:p>
            <a:endParaRPr lang="es-HN"/>
          </a:p>
        </p:txBody>
      </p:sp>
      <p:sp>
        <p:nvSpPr>
          <p:cNvPr id="7" name="Slide Number Placeholder 6"/>
          <p:cNvSpPr>
            <a:spLocks noGrp="1"/>
          </p:cNvSpPr>
          <p:nvPr>
            <p:ph type="sldNum" sz="quarter" idx="12"/>
          </p:nvPr>
        </p:nvSpPr>
        <p:spPr/>
        <p:txBody>
          <a:bodyPr/>
          <a:lstStyle/>
          <a:p>
            <a:fld id="{4E02B783-F4E5-4320-8226-54EC5C3AE06E}" type="slidenum">
              <a:rPr lang="es-HN" smtClean="0"/>
              <a:pPr/>
              <a:t>‹Nº›</a:t>
            </a:fld>
            <a:endParaRPr lang="es-HN"/>
          </a:p>
        </p:txBody>
      </p:sp>
    </p:spTree>
    <p:extLst>
      <p:ext uri="{BB962C8B-B14F-4D97-AF65-F5344CB8AC3E}">
        <p14:creationId xmlns:p14="http://schemas.microsoft.com/office/powerpoint/2010/main" val="1050347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2"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5369ABE-3200-4D0C-9522-47EAEF33499A}" type="datetimeFigureOut">
              <a:rPr lang="es-HN" smtClean="0"/>
              <a:pPr/>
              <a:t>21/04/2016</a:t>
            </a:fld>
            <a:endParaRPr lang="es-HN"/>
          </a:p>
        </p:txBody>
      </p:sp>
      <p:sp>
        <p:nvSpPr>
          <p:cNvPr id="8" name="Footer Placeholder 7"/>
          <p:cNvSpPr>
            <a:spLocks noGrp="1"/>
          </p:cNvSpPr>
          <p:nvPr>
            <p:ph type="ftr" sz="quarter" idx="11"/>
          </p:nvPr>
        </p:nvSpPr>
        <p:spPr/>
        <p:txBody>
          <a:bodyPr/>
          <a:lstStyle/>
          <a:p>
            <a:endParaRPr lang="es-HN"/>
          </a:p>
        </p:txBody>
      </p:sp>
      <p:sp>
        <p:nvSpPr>
          <p:cNvPr id="9" name="Slide Number Placeholder 8"/>
          <p:cNvSpPr>
            <a:spLocks noGrp="1"/>
          </p:cNvSpPr>
          <p:nvPr>
            <p:ph type="sldNum" sz="quarter" idx="12"/>
          </p:nvPr>
        </p:nvSpPr>
        <p:spPr/>
        <p:txBody>
          <a:bodyPr/>
          <a:lstStyle/>
          <a:p>
            <a:fld id="{4E02B783-F4E5-4320-8226-54EC5C3AE06E}" type="slidenum">
              <a:rPr lang="es-HN" smtClean="0"/>
              <a:pPr/>
              <a:t>‹Nº›</a:t>
            </a:fld>
            <a:endParaRPr lang="es-HN"/>
          </a:p>
        </p:txBody>
      </p:sp>
    </p:spTree>
    <p:extLst>
      <p:ext uri="{BB962C8B-B14F-4D97-AF65-F5344CB8AC3E}">
        <p14:creationId xmlns:p14="http://schemas.microsoft.com/office/powerpoint/2010/main" val="3110479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5369ABE-3200-4D0C-9522-47EAEF33499A}" type="datetimeFigureOut">
              <a:rPr lang="es-HN" smtClean="0"/>
              <a:pPr/>
              <a:t>21/04/2016</a:t>
            </a:fld>
            <a:endParaRPr lang="es-HN"/>
          </a:p>
        </p:txBody>
      </p:sp>
      <p:sp>
        <p:nvSpPr>
          <p:cNvPr id="4" name="Footer Placeholder 3"/>
          <p:cNvSpPr>
            <a:spLocks noGrp="1"/>
          </p:cNvSpPr>
          <p:nvPr>
            <p:ph type="ftr" sz="quarter" idx="11"/>
          </p:nvPr>
        </p:nvSpPr>
        <p:spPr/>
        <p:txBody>
          <a:bodyPr/>
          <a:lstStyle/>
          <a:p>
            <a:endParaRPr lang="es-HN"/>
          </a:p>
        </p:txBody>
      </p:sp>
      <p:sp>
        <p:nvSpPr>
          <p:cNvPr id="5" name="Slide Number Placeholder 4"/>
          <p:cNvSpPr>
            <a:spLocks noGrp="1"/>
          </p:cNvSpPr>
          <p:nvPr>
            <p:ph type="sldNum" sz="quarter" idx="12"/>
          </p:nvPr>
        </p:nvSpPr>
        <p:spPr/>
        <p:txBody>
          <a:bodyPr/>
          <a:lstStyle/>
          <a:p>
            <a:fld id="{4E02B783-F4E5-4320-8226-54EC5C3AE06E}" type="slidenum">
              <a:rPr lang="es-HN" smtClean="0"/>
              <a:pPr/>
              <a:t>‹Nº›</a:t>
            </a:fld>
            <a:endParaRPr lang="es-HN"/>
          </a:p>
        </p:txBody>
      </p:sp>
    </p:spTree>
    <p:extLst>
      <p:ext uri="{BB962C8B-B14F-4D97-AF65-F5344CB8AC3E}">
        <p14:creationId xmlns:p14="http://schemas.microsoft.com/office/powerpoint/2010/main" val="2497210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369ABE-3200-4D0C-9522-47EAEF33499A}" type="datetimeFigureOut">
              <a:rPr lang="es-HN" smtClean="0"/>
              <a:pPr/>
              <a:t>21/04/2016</a:t>
            </a:fld>
            <a:endParaRPr lang="es-HN"/>
          </a:p>
        </p:txBody>
      </p:sp>
      <p:sp>
        <p:nvSpPr>
          <p:cNvPr id="3" name="Footer Placeholder 2"/>
          <p:cNvSpPr>
            <a:spLocks noGrp="1"/>
          </p:cNvSpPr>
          <p:nvPr>
            <p:ph type="ftr" sz="quarter" idx="11"/>
          </p:nvPr>
        </p:nvSpPr>
        <p:spPr/>
        <p:txBody>
          <a:bodyPr/>
          <a:lstStyle/>
          <a:p>
            <a:endParaRPr lang="es-HN"/>
          </a:p>
        </p:txBody>
      </p:sp>
      <p:sp>
        <p:nvSpPr>
          <p:cNvPr id="4" name="Slide Number Placeholder 3"/>
          <p:cNvSpPr>
            <a:spLocks noGrp="1"/>
          </p:cNvSpPr>
          <p:nvPr>
            <p:ph type="sldNum" sz="quarter" idx="12"/>
          </p:nvPr>
        </p:nvSpPr>
        <p:spPr/>
        <p:txBody>
          <a:bodyPr/>
          <a:lstStyle/>
          <a:p>
            <a:fld id="{4E02B783-F4E5-4320-8226-54EC5C3AE06E}" type="slidenum">
              <a:rPr lang="es-HN" smtClean="0"/>
              <a:pPr/>
              <a:t>‹Nº›</a:t>
            </a:fld>
            <a:endParaRPr lang="es-HN"/>
          </a:p>
        </p:txBody>
      </p:sp>
    </p:spTree>
    <p:extLst>
      <p:ext uri="{BB962C8B-B14F-4D97-AF65-F5344CB8AC3E}">
        <p14:creationId xmlns:p14="http://schemas.microsoft.com/office/powerpoint/2010/main" val="2092112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5369ABE-3200-4D0C-9522-47EAEF33499A}" type="datetimeFigureOut">
              <a:rPr lang="es-HN" smtClean="0"/>
              <a:pPr/>
              <a:t>21/04/2016</a:t>
            </a:fld>
            <a:endParaRPr lang="es-HN"/>
          </a:p>
        </p:txBody>
      </p:sp>
      <p:sp>
        <p:nvSpPr>
          <p:cNvPr id="6" name="Footer Placeholder 5"/>
          <p:cNvSpPr>
            <a:spLocks noGrp="1"/>
          </p:cNvSpPr>
          <p:nvPr>
            <p:ph type="ftr" sz="quarter" idx="11"/>
          </p:nvPr>
        </p:nvSpPr>
        <p:spPr/>
        <p:txBody>
          <a:bodyPr/>
          <a:lstStyle/>
          <a:p>
            <a:endParaRPr lang="es-HN"/>
          </a:p>
        </p:txBody>
      </p:sp>
      <p:sp>
        <p:nvSpPr>
          <p:cNvPr id="7" name="Slide Number Placeholder 6"/>
          <p:cNvSpPr>
            <a:spLocks noGrp="1"/>
          </p:cNvSpPr>
          <p:nvPr>
            <p:ph type="sldNum" sz="quarter" idx="12"/>
          </p:nvPr>
        </p:nvSpPr>
        <p:spPr/>
        <p:txBody>
          <a:bodyPr/>
          <a:lstStyle/>
          <a:p>
            <a:fld id="{4E02B783-F4E5-4320-8226-54EC5C3AE06E}" type="slidenum">
              <a:rPr lang="es-HN" smtClean="0"/>
              <a:pPr/>
              <a:t>‹Nº›</a:t>
            </a:fld>
            <a:endParaRPr lang="es-HN"/>
          </a:p>
        </p:txBody>
      </p:sp>
    </p:spTree>
    <p:extLst>
      <p:ext uri="{BB962C8B-B14F-4D97-AF65-F5344CB8AC3E}">
        <p14:creationId xmlns:p14="http://schemas.microsoft.com/office/powerpoint/2010/main" val="1451481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5369ABE-3200-4D0C-9522-47EAEF33499A}" type="datetimeFigureOut">
              <a:rPr lang="es-HN" smtClean="0"/>
              <a:pPr/>
              <a:t>21/04/2016</a:t>
            </a:fld>
            <a:endParaRPr lang="es-HN"/>
          </a:p>
        </p:txBody>
      </p:sp>
      <p:sp>
        <p:nvSpPr>
          <p:cNvPr id="6" name="Footer Placeholder 5"/>
          <p:cNvSpPr>
            <a:spLocks noGrp="1"/>
          </p:cNvSpPr>
          <p:nvPr>
            <p:ph type="ftr" sz="quarter" idx="11"/>
          </p:nvPr>
        </p:nvSpPr>
        <p:spPr/>
        <p:txBody>
          <a:bodyPr/>
          <a:lstStyle/>
          <a:p>
            <a:endParaRPr lang="es-HN"/>
          </a:p>
        </p:txBody>
      </p:sp>
      <p:sp>
        <p:nvSpPr>
          <p:cNvPr id="7" name="Slide Number Placeholder 6"/>
          <p:cNvSpPr>
            <a:spLocks noGrp="1"/>
          </p:cNvSpPr>
          <p:nvPr>
            <p:ph type="sldNum" sz="quarter" idx="12"/>
          </p:nvPr>
        </p:nvSpPr>
        <p:spPr/>
        <p:txBody>
          <a:bodyPr/>
          <a:lstStyle/>
          <a:p>
            <a:fld id="{4E02B783-F4E5-4320-8226-54EC5C3AE06E}" type="slidenum">
              <a:rPr lang="es-HN" smtClean="0"/>
              <a:pPr/>
              <a:t>‹Nº›</a:t>
            </a:fld>
            <a:endParaRPr lang="es-HN"/>
          </a:p>
        </p:txBody>
      </p:sp>
    </p:spTree>
    <p:extLst>
      <p:ext uri="{BB962C8B-B14F-4D97-AF65-F5344CB8AC3E}">
        <p14:creationId xmlns:p14="http://schemas.microsoft.com/office/powerpoint/2010/main" val="1331084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369ABE-3200-4D0C-9522-47EAEF33499A}" type="datetimeFigureOut">
              <a:rPr lang="es-HN" smtClean="0"/>
              <a:pPr/>
              <a:t>21/04/2016</a:t>
            </a:fld>
            <a:endParaRPr lang="es-HN"/>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HN"/>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2B783-F4E5-4320-8226-54EC5C3AE06E}" type="slidenum">
              <a:rPr lang="es-HN" smtClean="0"/>
              <a:pPr/>
              <a:t>‹Nº›</a:t>
            </a:fld>
            <a:endParaRPr lang="es-HN"/>
          </a:p>
        </p:txBody>
      </p:sp>
    </p:spTree>
    <p:extLst>
      <p:ext uri="{BB962C8B-B14F-4D97-AF65-F5344CB8AC3E}">
        <p14:creationId xmlns:p14="http://schemas.microsoft.com/office/powerpoint/2010/main" val="1840782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369ABE-3200-4D0C-9522-47EAEF33499A}" type="datetimeFigureOut">
              <a:rPr lang="es-HN" smtClean="0">
                <a:solidFill>
                  <a:prstClr val="black">
                    <a:tint val="75000"/>
                  </a:prstClr>
                </a:solidFill>
              </a:rPr>
              <a:pPr/>
              <a:t>21/04/2016</a:t>
            </a:fld>
            <a:endParaRPr lang="es-HN">
              <a:solidFill>
                <a:prstClr val="black">
                  <a:tint val="75000"/>
                </a:prstClr>
              </a:solidFill>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HN">
              <a:solidFill>
                <a:prstClr val="black">
                  <a:tint val="75000"/>
                </a:prstClr>
              </a:solidFil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2B783-F4E5-4320-8226-54EC5C3AE06E}" type="slidenum">
              <a:rPr lang="es-HN" smtClean="0">
                <a:solidFill>
                  <a:prstClr val="black">
                    <a:tint val="75000"/>
                  </a:prstClr>
                </a:solidFill>
              </a:rPr>
              <a:pPr/>
              <a:t>‹Nº›</a:t>
            </a:fld>
            <a:endParaRPr lang="es-HN">
              <a:solidFill>
                <a:prstClr val="black">
                  <a:tint val="75000"/>
                </a:prstClr>
              </a:solidFill>
            </a:endParaRPr>
          </a:p>
        </p:txBody>
      </p:sp>
    </p:spTree>
    <p:extLst>
      <p:ext uri="{BB962C8B-B14F-4D97-AF65-F5344CB8AC3E}">
        <p14:creationId xmlns:p14="http://schemas.microsoft.com/office/powerpoint/2010/main" val="173969330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3786511" y="6260273"/>
            <a:ext cx="1798441" cy="369332"/>
          </a:xfrm>
          <a:prstGeom prst="rect">
            <a:avLst/>
          </a:prstGeom>
          <a:noFill/>
        </p:spPr>
        <p:txBody>
          <a:bodyPr wrap="none" rtlCol="0">
            <a:spAutoFit/>
          </a:bodyPr>
          <a:lstStyle/>
          <a:p>
            <a:r>
              <a:rPr lang="es-HN" b="1" dirty="0" smtClean="0">
                <a:solidFill>
                  <a:schemeClr val="bg1"/>
                </a:solidFill>
                <a:latin typeface="Arial Narrow" panose="020B0606020202030204" pitchFamily="34" charset="0"/>
              </a:rPr>
              <a:t>www.scgg.gob.hn</a:t>
            </a:r>
            <a:endParaRPr lang="es-HN" b="1" dirty="0">
              <a:solidFill>
                <a:schemeClr val="bg1"/>
              </a:solidFill>
              <a:latin typeface="Arial Narrow" panose="020B0606020202030204" pitchFamily="34" charset="0"/>
            </a:endParaRPr>
          </a:p>
        </p:txBody>
      </p:sp>
      <p:sp>
        <p:nvSpPr>
          <p:cNvPr id="10" name="CuadroTexto 9"/>
          <p:cNvSpPr txBox="1"/>
          <p:nvPr/>
        </p:nvSpPr>
        <p:spPr>
          <a:xfrm>
            <a:off x="5953521" y="6299347"/>
            <a:ext cx="2606804" cy="369332"/>
          </a:xfrm>
          <a:prstGeom prst="rect">
            <a:avLst/>
          </a:prstGeom>
          <a:noFill/>
        </p:spPr>
        <p:txBody>
          <a:bodyPr wrap="none" rtlCol="0">
            <a:spAutoFit/>
          </a:bodyPr>
          <a:lstStyle/>
          <a:p>
            <a:r>
              <a:rPr lang="es-HN" b="1" dirty="0" smtClean="0">
                <a:solidFill>
                  <a:schemeClr val="bg1"/>
                </a:solidFill>
                <a:latin typeface="Arial Narrow" panose="020B0606020202030204" pitchFamily="34" charset="0"/>
              </a:rPr>
              <a:t>transparencia.scgg.gob.hn</a:t>
            </a:r>
            <a:endParaRPr lang="es-HN" b="1" dirty="0">
              <a:solidFill>
                <a:schemeClr val="bg1"/>
              </a:solidFill>
              <a:latin typeface="Arial Narrow" panose="020B0606020202030204" pitchFamily="34" charset="0"/>
            </a:endParaRPr>
          </a:p>
        </p:txBody>
      </p:sp>
      <p:cxnSp>
        <p:nvCxnSpPr>
          <p:cNvPr id="11" name="Conector recto 10"/>
          <p:cNvCxnSpPr/>
          <p:nvPr/>
        </p:nvCxnSpPr>
        <p:spPr>
          <a:xfrm>
            <a:off x="5758491" y="6295918"/>
            <a:ext cx="1" cy="369332"/>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14" name="CuadroTexto 13"/>
          <p:cNvSpPr txBox="1"/>
          <p:nvPr/>
        </p:nvSpPr>
        <p:spPr>
          <a:xfrm>
            <a:off x="520836" y="6249113"/>
            <a:ext cx="2949846" cy="369332"/>
          </a:xfrm>
          <a:prstGeom prst="rect">
            <a:avLst/>
          </a:prstGeom>
          <a:noFill/>
        </p:spPr>
        <p:txBody>
          <a:bodyPr wrap="none" rtlCol="0">
            <a:spAutoFit/>
          </a:bodyPr>
          <a:lstStyle/>
          <a:p>
            <a:r>
              <a:rPr lang="es-HN" b="1" dirty="0" smtClean="0">
                <a:solidFill>
                  <a:schemeClr val="bg1"/>
                </a:solidFill>
                <a:latin typeface="Arial Narrow" panose="020B0606020202030204" pitchFamily="34" charset="0"/>
              </a:rPr>
              <a:t>transparencia@scgg.gob.hn    </a:t>
            </a:r>
            <a:endParaRPr lang="es-HN" b="1" dirty="0">
              <a:solidFill>
                <a:schemeClr val="bg1"/>
              </a:solidFill>
              <a:latin typeface="Arial Narrow" panose="020B0606020202030204" pitchFamily="34" charset="0"/>
            </a:endParaRPr>
          </a:p>
        </p:txBody>
      </p:sp>
      <p:cxnSp>
        <p:nvCxnSpPr>
          <p:cNvPr id="17" name="Straight Connector 11"/>
          <p:cNvCxnSpPr/>
          <p:nvPr/>
        </p:nvCxnSpPr>
        <p:spPr>
          <a:xfrm flipH="1">
            <a:off x="-44512" y="3767959"/>
            <a:ext cx="3134553" cy="0"/>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18" name="Conector recto 10"/>
          <p:cNvCxnSpPr/>
          <p:nvPr/>
        </p:nvCxnSpPr>
        <p:spPr>
          <a:xfrm>
            <a:off x="3656422" y="6255974"/>
            <a:ext cx="1" cy="369332"/>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pic>
        <p:nvPicPr>
          <p:cNvPr id="19" name="Picture 3" descr="logo de la scgg-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761" y="-48089"/>
            <a:ext cx="3429794" cy="2434481"/>
          </a:xfrm>
          <a:prstGeom prst="rect">
            <a:avLst/>
          </a:prstGeom>
        </p:spPr>
      </p:pic>
      <p:pic>
        <p:nvPicPr>
          <p:cNvPr id="20" name="Picture 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35156" r="100000">
                        <a14:foregroundMark x1="54766" y1="39875" x2="54766" y2="39875"/>
                        <a14:foregroundMark x1="53438" y1="46750" x2="53438" y2="46750"/>
                        <a14:foregroundMark x1="49063" y1="38250" x2="45000" y2="56625"/>
                        <a14:foregroundMark x1="97734" y1="33625" x2="97734" y2="33625"/>
                        <a14:foregroundMark x1="97500" y1="74000" x2="97500" y2="74000"/>
                      </a14:backgroundRemoval>
                    </a14:imgEffect>
                  </a14:imgLayer>
                </a14:imgProps>
              </a:ext>
            </a:extLst>
          </a:blip>
          <a:srcRect l="34900"/>
          <a:stretch/>
        </p:blipFill>
        <p:spPr>
          <a:xfrm>
            <a:off x="3656422" y="31532"/>
            <a:ext cx="5487579" cy="5864773"/>
          </a:xfrm>
          <a:prstGeom prst="rect">
            <a:avLst/>
          </a:prstGeom>
        </p:spPr>
      </p:pic>
      <p:sp>
        <p:nvSpPr>
          <p:cNvPr id="21" name="Rectangle 159"/>
          <p:cNvSpPr/>
          <p:nvPr/>
        </p:nvSpPr>
        <p:spPr>
          <a:xfrm>
            <a:off x="-44512" y="2456086"/>
            <a:ext cx="4838696" cy="1015663"/>
          </a:xfrm>
          <a:prstGeom prst="rect">
            <a:avLst/>
          </a:prstGeom>
        </p:spPr>
        <p:txBody>
          <a:bodyPr wrap="square" l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latin typeface="Segoe UI Black"/>
              </a:rPr>
              <a:t>DIRECCIÓN PRESIDENCIAL DE TRANSPARENCIA, MODERNIZACION Y</a:t>
            </a:r>
            <a:r>
              <a:rPr kumimoji="0" lang="en-US" sz="2000" b="1" i="0" u="none" strike="noStrike" kern="0" cap="none" spc="0" normalizeH="0" noProof="0" dirty="0" smtClean="0">
                <a:ln>
                  <a:noFill/>
                </a:ln>
                <a:solidFill>
                  <a:sysClr val="windowText" lastClr="000000"/>
                </a:solidFill>
                <a:effectLst/>
                <a:uLnTx/>
                <a:uFillTx/>
                <a:latin typeface="Segoe UI Black"/>
              </a:rPr>
              <a:t> REFORMA DEL ESTADO. </a:t>
            </a:r>
            <a:endParaRPr kumimoji="0" lang="en-US" sz="2000" b="1" i="0" u="none" strike="noStrike" kern="0" cap="none" spc="0" normalizeH="0" baseline="0" noProof="0" dirty="0">
              <a:ln>
                <a:noFill/>
              </a:ln>
              <a:solidFill>
                <a:sysClr val="windowText" lastClr="000000"/>
              </a:solidFill>
              <a:effectLst/>
              <a:uLnTx/>
              <a:uFillTx/>
              <a:latin typeface="Segoe UI Black"/>
            </a:endParaRPr>
          </a:p>
        </p:txBody>
      </p:sp>
      <p:sp>
        <p:nvSpPr>
          <p:cNvPr id="22" name="Rectangle 159"/>
          <p:cNvSpPr/>
          <p:nvPr/>
        </p:nvSpPr>
        <p:spPr>
          <a:xfrm>
            <a:off x="-44512" y="4178542"/>
            <a:ext cx="4448879" cy="830997"/>
          </a:xfrm>
          <a:prstGeom prst="rect">
            <a:avLst/>
          </a:prstGeom>
        </p:spPr>
        <p:txBody>
          <a:bodyPr wrap="square" l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latin typeface="Segoe UI Black"/>
              </a:rPr>
              <a:t>MECANISMO DE SEGUIMIENTO DE LA CONVENCIÓN </a:t>
            </a:r>
            <a:r>
              <a:rPr lang="en-US" sz="1600" b="1" kern="0" dirty="0" smtClean="0">
                <a:solidFill>
                  <a:sysClr val="windowText" lastClr="000000"/>
                </a:solidFill>
                <a:latin typeface="Segoe UI Black"/>
              </a:rPr>
              <a:t>INTER</a:t>
            </a:r>
            <a:r>
              <a:rPr kumimoji="0" lang="en-US" sz="1600" b="1" i="0" u="none" strike="noStrike" kern="0" cap="none" spc="0" normalizeH="0" baseline="0" noProof="0" dirty="0" smtClean="0">
                <a:ln>
                  <a:noFill/>
                </a:ln>
                <a:solidFill>
                  <a:sysClr val="windowText" lastClr="000000"/>
                </a:solidFill>
                <a:effectLst/>
                <a:uLnTx/>
                <a:uFillTx/>
                <a:latin typeface="Segoe UI Black"/>
              </a:rPr>
              <a:t>AMERICANA CONTRA LA CORRUPCIÓN (MESICIC). </a:t>
            </a:r>
            <a:endParaRPr kumimoji="0" lang="en-US" sz="1600" b="1" i="0" u="none" strike="noStrike" kern="0" cap="none" spc="0" normalizeH="0" baseline="0" noProof="0" dirty="0">
              <a:ln>
                <a:noFill/>
              </a:ln>
              <a:solidFill>
                <a:sysClr val="windowText" lastClr="000000"/>
              </a:solidFill>
              <a:effectLst/>
              <a:uLnTx/>
              <a:uFillTx/>
              <a:latin typeface="Segoe UI Black"/>
            </a:endParaRPr>
          </a:p>
        </p:txBody>
      </p:sp>
    </p:spTree>
    <p:extLst>
      <p:ext uri="{BB962C8B-B14F-4D97-AF65-F5344CB8AC3E}">
        <p14:creationId xmlns:p14="http://schemas.microsoft.com/office/powerpoint/2010/main" val="308840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2" presetClass="entr" presetSubtype="2"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500" fill="hold"/>
                                        <p:tgtEl>
                                          <p:spTgt spid="20"/>
                                        </p:tgtEl>
                                        <p:attrNameLst>
                                          <p:attrName>ppt_x</p:attrName>
                                        </p:attrNameLst>
                                      </p:cBhvr>
                                      <p:tavLst>
                                        <p:tav tm="0">
                                          <p:val>
                                            <p:strVal val="1+#ppt_w/2"/>
                                          </p:val>
                                        </p:tav>
                                        <p:tav tm="100000">
                                          <p:val>
                                            <p:strVal val="#ppt_x"/>
                                          </p:val>
                                        </p:tav>
                                      </p:tavLst>
                                    </p:anim>
                                    <p:anim calcmode="lin" valueType="num">
                                      <p:cBhvr additive="base">
                                        <p:cTn id="11" dur="500" fill="hold"/>
                                        <p:tgtEl>
                                          <p:spTgt spid="20"/>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12" presetClass="entr" presetSubtype="4"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p:tgtEl>
                                          <p:spTgt spid="21"/>
                                        </p:tgtEl>
                                        <p:attrNameLst>
                                          <p:attrName>ppt_y</p:attrName>
                                        </p:attrNameLst>
                                      </p:cBhvr>
                                      <p:tavLst>
                                        <p:tav tm="0">
                                          <p:val>
                                            <p:strVal val="#ppt_y+#ppt_h*1.125000"/>
                                          </p:val>
                                        </p:tav>
                                        <p:tav tm="100000">
                                          <p:val>
                                            <p:strVal val="#ppt_y"/>
                                          </p:val>
                                        </p:tav>
                                      </p:tavLst>
                                    </p:anim>
                                    <p:animEffect transition="in" filter="wipe(up)">
                                      <p:cBhvr>
                                        <p:cTn id="16" dur="500"/>
                                        <p:tgtEl>
                                          <p:spTgt spid="21"/>
                                        </p:tgtEl>
                                      </p:cBhvr>
                                    </p:animEffect>
                                  </p:childTnLst>
                                </p:cTn>
                              </p:par>
                            </p:childTnLst>
                          </p:cTn>
                        </p:par>
                        <p:par>
                          <p:cTn id="17" fill="hold">
                            <p:stCondLst>
                              <p:cond delay="1000"/>
                            </p:stCondLst>
                            <p:childTnLst>
                              <p:par>
                                <p:cTn id="18" presetID="12" presetClass="entr" presetSubtype="4"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p:tgtEl>
                                          <p:spTgt spid="22"/>
                                        </p:tgtEl>
                                        <p:attrNameLst>
                                          <p:attrName>ppt_y</p:attrName>
                                        </p:attrNameLst>
                                      </p:cBhvr>
                                      <p:tavLst>
                                        <p:tav tm="0">
                                          <p:val>
                                            <p:strVal val="#ppt_y+#ppt_h*1.125000"/>
                                          </p:val>
                                        </p:tav>
                                        <p:tav tm="100000">
                                          <p:val>
                                            <p:strVal val="#ppt_y"/>
                                          </p:val>
                                        </p:tav>
                                      </p:tavLst>
                                    </p:anim>
                                    <p:animEffect transition="in" filter="wipe(up)">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ransparenci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200" y="215900"/>
            <a:ext cx="6429375" cy="6410325"/>
          </a:xfrm>
          <a:prstGeom prst="rect">
            <a:avLst/>
          </a:prstGeom>
        </p:spPr>
      </p:pic>
    </p:spTree>
    <p:extLst>
      <p:ext uri="{BB962C8B-B14F-4D97-AF65-F5344CB8AC3E}">
        <p14:creationId xmlns:p14="http://schemas.microsoft.com/office/powerpoint/2010/main" val="2251001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1394692"/>
            <a:ext cx="8229600" cy="3058775"/>
          </a:xfrm>
        </p:spPr>
        <p:txBody>
          <a:bodyPr>
            <a:noAutofit/>
          </a:bodyPr>
          <a:lstStyle/>
          <a:p>
            <a:pPr algn="just"/>
            <a:r>
              <a:rPr lang="es-ES_tradnl" sz="2000" dirty="0" smtClean="0">
                <a:latin typeface="Baskerville Old Face" pitchFamily="18" charset="0"/>
              </a:rPr>
              <a:t>El 19 de febrero el Presidente de la República de Honduras, abogado Juan Orlando Hernández, lanzó el Programa “Tu Voz Sí Cuenta…para la Transparencia”. Como parte del mismo se habilitó la línea 130, de llamada gratuita y su sitio web </a:t>
            </a:r>
            <a:r>
              <a:rPr lang="es-ES_tradnl" sz="2000" dirty="0" err="1" smtClean="0">
                <a:latin typeface="Baskerville Old Face" pitchFamily="18" charset="0"/>
              </a:rPr>
              <a:t>www.tuvozsicuenta.gob.hn</a:t>
            </a:r>
            <a:r>
              <a:rPr lang="es-ES_tradnl" sz="2000" dirty="0" smtClean="0">
                <a:latin typeface="Baskerville Old Face" pitchFamily="18" charset="0"/>
              </a:rPr>
              <a:t>, los que están a disposición del pueblo hondureño para denunciar actos de corrupción o presentar quejas o sugerencias.  </a:t>
            </a:r>
            <a:br>
              <a:rPr lang="es-ES_tradnl" sz="2000" dirty="0" smtClean="0">
                <a:latin typeface="Baskerville Old Face" pitchFamily="18" charset="0"/>
              </a:rPr>
            </a:br>
            <a:r>
              <a:rPr lang="es-HN" sz="2000" dirty="0" smtClean="0">
                <a:latin typeface="Baskerville Old Face" pitchFamily="18" charset="0"/>
              </a:rPr>
              <a:t/>
            </a:r>
            <a:br>
              <a:rPr lang="es-HN" sz="2000" dirty="0" smtClean="0">
                <a:latin typeface="Baskerville Old Face" pitchFamily="18" charset="0"/>
              </a:rPr>
            </a:br>
            <a:r>
              <a:rPr lang="es-HN" sz="2000" dirty="0" smtClean="0">
                <a:latin typeface="Baskerville Old Face" pitchFamily="18" charset="0"/>
              </a:rPr>
              <a:t>En ésa misma fecha se suscribió el acuerdo interinstitucional para el manejo y ejecución del citado programa.</a:t>
            </a:r>
            <a:endParaRPr lang="es-HN" sz="2000" dirty="0">
              <a:latin typeface="Baskerville Old Face" pitchFamily="18" charset="0"/>
            </a:endParaRPr>
          </a:p>
        </p:txBody>
      </p:sp>
      <p:sp>
        <p:nvSpPr>
          <p:cNvPr id="3" name="1 Título"/>
          <p:cNvSpPr txBox="1">
            <a:spLocks/>
          </p:cNvSpPr>
          <p:nvPr/>
        </p:nvSpPr>
        <p:spPr>
          <a:xfrm>
            <a:off x="457200" y="274638"/>
            <a:ext cx="7680036" cy="1120054"/>
          </a:xfrm>
          <a:prstGeom prst="rect">
            <a:avLst/>
          </a:prstGeom>
        </p:spPr>
        <p:txBody>
          <a:bodyPr vert="horz" lIns="91440" tIns="45720" rIns="91440" bIns="45720" rtlCol="0" anchor="ctr">
            <a:noAutofit/>
          </a:bodyPr>
          <a:lstStyle/>
          <a:p>
            <a:pPr marL="0" marR="0" lvl="0" indent="0" algn="ctr" defTabSz="2755900" rtl="0" eaLnBrk="1" fontAlgn="auto" latinLnBrk="0" hangingPunct="1">
              <a:lnSpc>
                <a:spcPct val="90000"/>
              </a:lnSpc>
              <a:spcBef>
                <a:spcPct val="0"/>
              </a:spcBef>
              <a:spcAft>
                <a:spcPct val="35000"/>
              </a:spcAft>
              <a:buClrTx/>
              <a:buSzTx/>
              <a:buFontTx/>
              <a:buNone/>
              <a:tabLst/>
              <a:defRPr/>
            </a:pPr>
            <a:r>
              <a:rPr kumimoji="0" lang="es-ES_tradnl" sz="3600" b="1" i="0" u="none" strike="noStrike" kern="1200" cap="none" spc="0" normalizeH="0" baseline="0" noProof="0" dirty="0" smtClean="0">
                <a:ln>
                  <a:noFill/>
                </a:ln>
                <a:solidFill>
                  <a:schemeClr val="tx2"/>
                </a:solidFill>
                <a:effectLst/>
                <a:uLnTx/>
                <a:uFillTx/>
                <a:latin typeface="Baskerville Old Face" pitchFamily="18" charset="0"/>
                <a:ea typeface="+mj-ea"/>
                <a:cs typeface="+mj-cs"/>
              </a:rPr>
              <a:t/>
            </a:r>
            <a:br>
              <a:rPr kumimoji="0" lang="es-ES_tradnl" sz="3600" b="1" i="0" u="none" strike="noStrike" kern="1200" cap="none" spc="0" normalizeH="0" baseline="0" noProof="0" dirty="0" smtClean="0">
                <a:ln>
                  <a:noFill/>
                </a:ln>
                <a:solidFill>
                  <a:schemeClr val="tx2"/>
                </a:solidFill>
                <a:effectLst/>
                <a:uLnTx/>
                <a:uFillTx/>
                <a:latin typeface="Baskerville Old Face" pitchFamily="18" charset="0"/>
                <a:ea typeface="+mj-ea"/>
                <a:cs typeface="+mj-cs"/>
              </a:rPr>
            </a:br>
            <a:r>
              <a:rPr kumimoji="0" lang="es-ES_tradnl" sz="3600" b="1" i="0" u="none" strike="noStrike" kern="1200" cap="none" spc="0" normalizeH="0" baseline="0" noProof="0" dirty="0" smtClean="0">
                <a:ln>
                  <a:noFill/>
                </a:ln>
                <a:solidFill>
                  <a:schemeClr val="tx2"/>
                </a:solidFill>
                <a:effectLst/>
                <a:uLnTx/>
                <a:uFillTx/>
                <a:latin typeface="Baskerville Old Face" pitchFamily="18" charset="0"/>
                <a:ea typeface="+mj-ea"/>
                <a:cs typeface="+mj-cs"/>
              </a:rPr>
              <a:t>TU VOZ SÍ CUENTA…PARA LA TRANSPARENCIA.</a:t>
            </a:r>
            <a:r>
              <a:rPr kumimoji="0" lang="es-HN" sz="3600" b="1" i="0" u="none" strike="noStrike" kern="1200" cap="none" spc="0" normalizeH="0" baseline="0" noProof="0" dirty="0" smtClean="0">
                <a:ln>
                  <a:noFill/>
                </a:ln>
                <a:solidFill>
                  <a:schemeClr val="tx2"/>
                </a:solidFill>
                <a:effectLst/>
                <a:uLnTx/>
                <a:uFillTx/>
                <a:latin typeface="Baskerville Old Face" pitchFamily="18" charset="0"/>
                <a:ea typeface="+mj-ea"/>
                <a:cs typeface="+mj-cs"/>
              </a:rPr>
              <a:t/>
            </a:r>
            <a:br>
              <a:rPr kumimoji="0" lang="es-HN" sz="3600" b="1" i="0" u="none" strike="noStrike" kern="1200" cap="none" spc="0" normalizeH="0" baseline="0" noProof="0" dirty="0" smtClean="0">
                <a:ln>
                  <a:noFill/>
                </a:ln>
                <a:solidFill>
                  <a:schemeClr val="tx2"/>
                </a:solidFill>
                <a:effectLst/>
                <a:uLnTx/>
                <a:uFillTx/>
                <a:latin typeface="Baskerville Old Face" pitchFamily="18" charset="0"/>
                <a:ea typeface="+mj-ea"/>
                <a:cs typeface="+mj-cs"/>
              </a:rPr>
            </a:br>
            <a:endParaRPr kumimoji="0" lang="es-HN" sz="3600" b="1" i="0" u="none" strike="noStrike" kern="1200" cap="none" spc="0" normalizeH="0" baseline="0" noProof="0" dirty="0" smtClean="0">
              <a:ln>
                <a:noFill/>
              </a:ln>
              <a:solidFill>
                <a:schemeClr val="tx2"/>
              </a:solidFill>
              <a:effectLst/>
              <a:uLnTx/>
              <a:uFillTx/>
              <a:latin typeface="Baskerville Old Face" pitchFamily="18" charset="0"/>
              <a:ea typeface="+mj-ea"/>
              <a:cs typeface="+mj-cs"/>
            </a:endParaRPr>
          </a:p>
        </p:txBody>
      </p:sp>
      <p:pic>
        <p:nvPicPr>
          <p:cNvPr id="4" name="Picture 2" descr="http://hondudiario.com/sites/default/files/styles/interior-noticia/public/GBB_0909_0.JPG"/>
          <p:cNvPicPr>
            <a:picLocks noChangeAspect="1" noChangeArrowheads="1"/>
          </p:cNvPicPr>
          <p:nvPr/>
        </p:nvPicPr>
        <p:blipFill>
          <a:blip r:embed="rId2" cstate="print"/>
          <a:srcRect/>
          <a:stretch>
            <a:fillRect/>
          </a:stretch>
        </p:blipFill>
        <p:spPr bwMode="auto">
          <a:xfrm>
            <a:off x="7087714" y="4638113"/>
            <a:ext cx="2056286" cy="1561603"/>
          </a:xfrm>
          <a:prstGeom prst="rect">
            <a:avLst/>
          </a:prstGeom>
          <a:ln>
            <a:noFill/>
          </a:ln>
          <a:effectLst>
            <a:softEdge rad="112500"/>
          </a:effectLst>
        </p:spPr>
      </p:pic>
      <p:sp>
        <p:nvSpPr>
          <p:cNvPr id="5" name="CuadroTexto 7"/>
          <p:cNvSpPr txBox="1"/>
          <p:nvPr/>
        </p:nvSpPr>
        <p:spPr>
          <a:xfrm>
            <a:off x="3786511" y="6288848"/>
            <a:ext cx="1798441" cy="369332"/>
          </a:xfrm>
          <a:prstGeom prst="rect">
            <a:avLst/>
          </a:prstGeom>
          <a:noFill/>
        </p:spPr>
        <p:txBody>
          <a:bodyPr wrap="none" rtlCol="0">
            <a:spAutoFit/>
          </a:bodyPr>
          <a:lstStyle/>
          <a:p>
            <a:r>
              <a:rPr lang="es-HN" b="1" dirty="0" smtClean="0">
                <a:solidFill>
                  <a:schemeClr val="bg1"/>
                </a:solidFill>
                <a:latin typeface="Arial Narrow" panose="020B0606020202030204" pitchFamily="34" charset="0"/>
              </a:rPr>
              <a:t>www.scgg.gob.hn</a:t>
            </a:r>
            <a:endParaRPr lang="es-HN" b="1" dirty="0">
              <a:solidFill>
                <a:schemeClr val="bg1"/>
              </a:solidFill>
              <a:latin typeface="Arial Narrow" panose="020B0606020202030204" pitchFamily="34" charset="0"/>
            </a:endParaRPr>
          </a:p>
        </p:txBody>
      </p:sp>
      <p:sp>
        <p:nvSpPr>
          <p:cNvPr id="6" name="CuadroTexto 9"/>
          <p:cNvSpPr txBox="1"/>
          <p:nvPr/>
        </p:nvSpPr>
        <p:spPr>
          <a:xfrm>
            <a:off x="5953521" y="6327922"/>
            <a:ext cx="2606804" cy="369332"/>
          </a:xfrm>
          <a:prstGeom prst="rect">
            <a:avLst/>
          </a:prstGeom>
          <a:noFill/>
        </p:spPr>
        <p:txBody>
          <a:bodyPr wrap="none" rtlCol="0">
            <a:spAutoFit/>
          </a:bodyPr>
          <a:lstStyle/>
          <a:p>
            <a:r>
              <a:rPr lang="es-HN" b="1" dirty="0" smtClean="0">
                <a:solidFill>
                  <a:schemeClr val="bg1"/>
                </a:solidFill>
                <a:latin typeface="Arial Narrow" panose="020B0606020202030204" pitchFamily="34" charset="0"/>
              </a:rPr>
              <a:t>transparencia.scgg.gob.hn</a:t>
            </a:r>
            <a:endParaRPr lang="es-HN" b="1" dirty="0">
              <a:solidFill>
                <a:schemeClr val="bg1"/>
              </a:solidFill>
              <a:latin typeface="Arial Narrow" panose="020B0606020202030204" pitchFamily="34" charset="0"/>
            </a:endParaRPr>
          </a:p>
        </p:txBody>
      </p:sp>
      <p:sp>
        <p:nvSpPr>
          <p:cNvPr id="7" name="CuadroTexto 13"/>
          <p:cNvSpPr txBox="1"/>
          <p:nvPr/>
        </p:nvSpPr>
        <p:spPr>
          <a:xfrm>
            <a:off x="520836" y="6277688"/>
            <a:ext cx="2949846" cy="369332"/>
          </a:xfrm>
          <a:prstGeom prst="rect">
            <a:avLst/>
          </a:prstGeom>
          <a:noFill/>
        </p:spPr>
        <p:txBody>
          <a:bodyPr wrap="none" rtlCol="0">
            <a:spAutoFit/>
          </a:bodyPr>
          <a:lstStyle/>
          <a:p>
            <a:r>
              <a:rPr lang="es-HN" b="1" dirty="0" smtClean="0">
                <a:solidFill>
                  <a:schemeClr val="bg1"/>
                </a:solidFill>
                <a:latin typeface="Arial Narrow" panose="020B0606020202030204" pitchFamily="34" charset="0"/>
              </a:rPr>
              <a:t>transparencia@scgg.gob.hn    </a:t>
            </a:r>
            <a:endParaRPr lang="es-HN" b="1" dirty="0">
              <a:solidFill>
                <a:schemeClr val="bg1"/>
              </a:solidFill>
              <a:latin typeface="Arial Narrow" panose="020B0606020202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smtClean="0"/>
              <a:t>Llamadas</a:t>
            </a:r>
            <a:r>
              <a:rPr lang="en-US" sz="4000" dirty="0" smtClean="0"/>
              <a:t> </a:t>
            </a:r>
            <a:r>
              <a:rPr lang="en-US" sz="4000" dirty="0" err="1" smtClean="0"/>
              <a:t>atendidas</a:t>
            </a:r>
            <a:endParaRPr lang="en-US" sz="4000" dirty="0"/>
          </a:p>
        </p:txBody>
      </p:sp>
      <p:pic>
        <p:nvPicPr>
          <p:cNvPr id="8" name="Picture 7"/>
          <p:cNvPicPr>
            <a:picLocks noChangeAspect="1"/>
          </p:cNvPicPr>
          <p:nvPr/>
        </p:nvPicPr>
        <p:blipFill>
          <a:blip r:embed="rId2"/>
          <a:stretch>
            <a:fillRect/>
          </a:stretch>
        </p:blipFill>
        <p:spPr>
          <a:xfrm>
            <a:off x="1143008" y="1691496"/>
            <a:ext cx="6544733" cy="396058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42898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err="1" smtClean="0"/>
              <a:t>Denuncias</a:t>
            </a:r>
            <a:r>
              <a:rPr lang="en-US" sz="3800" dirty="0" smtClean="0"/>
              <a:t> </a:t>
            </a:r>
            <a:r>
              <a:rPr lang="en-US" sz="3800" dirty="0" err="1" smtClean="0"/>
              <a:t>remitidas</a:t>
            </a:r>
            <a:r>
              <a:rPr lang="en-US" sz="3800" dirty="0" smtClean="0"/>
              <a:t> a </a:t>
            </a:r>
            <a:r>
              <a:rPr lang="en-US" sz="3800" dirty="0" err="1" smtClean="0"/>
              <a:t>instituciones</a:t>
            </a:r>
            <a:r>
              <a:rPr lang="en-US" sz="3800" dirty="0" smtClean="0"/>
              <a:t>, </a:t>
            </a:r>
            <a:r>
              <a:rPr lang="en-US" sz="3800" dirty="0" err="1" smtClean="0"/>
              <a:t>Ministerio</a:t>
            </a:r>
            <a:r>
              <a:rPr lang="en-US" sz="3800" dirty="0" smtClean="0"/>
              <a:t> </a:t>
            </a:r>
            <a:r>
              <a:rPr lang="en-US" sz="3800" dirty="0" err="1" smtClean="0"/>
              <a:t>Público</a:t>
            </a:r>
            <a:r>
              <a:rPr lang="en-US" sz="3800" dirty="0" smtClean="0"/>
              <a:t> y TSC.</a:t>
            </a:r>
            <a:endParaRPr lang="en-US" sz="3800" dirty="0"/>
          </a:p>
        </p:txBody>
      </p:sp>
      <p:pic>
        <p:nvPicPr>
          <p:cNvPr id="7" name="Content Placeholder 6"/>
          <p:cNvPicPr>
            <a:picLocks noGrp="1" noChangeAspect="1"/>
          </p:cNvPicPr>
          <p:nvPr>
            <p:ph idx="1"/>
          </p:nvPr>
        </p:nvPicPr>
        <p:blipFill>
          <a:blip r:embed="rId2"/>
          <a:srcRect t="2482" b="2482"/>
          <a:stretch>
            <a:fillRect/>
          </a:stretch>
        </p:blipFill>
        <p:spPr>
          <a:xfrm>
            <a:off x="1175726" y="1981200"/>
            <a:ext cx="6730023" cy="37131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49439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www.dei.gob.hn/website/pics/content/article/1342820404.jpg"/>
          <p:cNvPicPr>
            <a:picLocks noChangeAspect="1" noChangeArrowheads="1"/>
          </p:cNvPicPr>
          <p:nvPr/>
        </p:nvPicPr>
        <p:blipFill>
          <a:blip r:embed="rId2" cstate="print"/>
          <a:srcRect/>
          <a:stretch>
            <a:fillRect/>
          </a:stretch>
        </p:blipFill>
        <p:spPr bwMode="auto">
          <a:xfrm>
            <a:off x="6026727" y="4223784"/>
            <a:ext cx="3117273" cy="1956090"/>
          </a:xfrm>
          <a:prstGeom prst="rect">
            <a:avLst/>
          </a:prstGeom>
          <a:ln>
            <a:noFill/>
          </a:ln>
          <a:effectLst>
            <a:softEdge rad="112500"/>
          </a:effectLst>
        </p:spPr>
      </p:pic>
      <p:sp>
        <p:nvSpPr>
          <p:cNvPr id="7" name="CuadroTexto 7"/>
          <p:cNvSpPr txBox="1"/>
          <p:nvPr/>
        </p:nvSpPr>
        <p:spPr>
          <a:xfrm>
            <a:off x="3786511" y="6326948"/>
            <a:ext cx="1798441" cy="369332"/>
          </a:xfrm>
          <a:prstGeom prst="rect">
            <a:avLst/>
          </a:prstGeom>
          <a:noFill/>
        </p:spPr>
        <p:txBody>
          <a:bodyPr wrap="none" rtlCol="0">
            <a:spAutoFit/>
          </a:bodyPr>
          <a:lstStyle/>
          <a:p>
            <a:r>
              <a:rPr lang="es-HN" b="1" dirty="0" smtClean="0">
                <a:solidFill>
                  <a:schemeClr val="bg1"/>
                </a:solidFill>
                <a:latin typeface="Arial Narrow" panose="020B0606020202030204" pitchFamily="34" charset="0"/>
              </a:rPr>
              <a:t>www.scgg.gob.hn</a:t>
            </a:r>
            <a:endParaRPr lang="es-HN" b="1" dirty="0">
              <a:solidFill>
                <a:schemeClr val="bg1"/>
              </a:solidFill>
              <a:latin typeface="Arial Narrow" panose="020B0606020202030204" pitchFamily="34" charset="0"/>
            </a:endParaRPr>
          </a:p>
        </p:txBody>
      </p:sp>
      <p:sp>
        <p:nvSpPr>
          <p:cNvPr id="8" name="CuadroTexto 9"/>
          <p:cNvSpPr txBox="1"/>
          <p:nvPr/>
        </p:nvSpPr>
        <p:spPr>
          <a:xfrm>
            <a:off x="5953521" y="6327922"/>
            <a:ext cx="2606804" cy="369332"/>
          </a:xfrm>
          <a:prstGeom prst="rect">
            <a:avLst/>
          </a:prstGeom>
          <a:noFill/>
        </p:spPr>
        <p:txBody>
          <a:bodyPr wrap="none" rtlCol="0">
            <a:spAutoFit/>
          </a:bodyPr>
          <a:lstStyle/>
          <a:p>
            <a:r>
              <a:rPr lang="es-HN" b="1" dirty="0" smtClean="0">
                <a:solidFill>
                  <a:schemeClr val="bg1"/>
                </a:solidFill>
                <a:latin typeface="Arial Narrow" panose="020B0606020202030204" pitchFamily="34" charset="0"/>
              </a:rPr>
              <a:t>transparencia.scgg.gob.hn</a:t>
            </a:r>
            <a:endParaRPr lang="es-HN" b="1" dirty="0">
              <a:solidFill>
                <a:schemeClr val="bg1"/>
              </a:solidFill>
              <a:latin typeface="Arial Narrow" panose="020B0606020202030204" pitchFamily="34" charset="0"/>
            </a:endParaRPr>
          </a:p>
        </p:txBody>
      </p:sp>
      <p:sp>
        <p:nvSpPr>
          <p:cNvPr id="9" name="CuadroTexto 13"/>
          <p:cNvSpPr txBox="1"/>
          <p:nvPr/>
        </p:nvSpPr>
        <p:spPr>
          <a:xfrm>
            <a:off x="520836" y="6315788"/>
            <a:ext cx="2949846" cy="369332"/>
          </a:xfrm>
          <a:prstGeom prst="rect">
            <a:avLst/>
          </a:prstGeom>
          <a:noFill/>
        </p:spPr>
        <p:txBody>
          <a:bodyPr wrap="none" rtlCol="0">
            <a:spAutoFit/>
          </a:bodyPr>
          <a:lstStyle/>
          <a:p>
            <a:r>
              <a:rPr lang="es-HN" b="1" dirty="0" smtClean="0">
                <a:solidFill>
                  <a:schemeClr val="bg1"/>
                </a:solidFill>
                <a:latin typeface="Arial Narrow" panose="020B0606020202030204" pitchFamily="34" charset="0"/>
              </a:rPr>
              <a:t>transparencia@scgg.gob.hn    </a:t>
            </a:r>
            <a:endParaRPr lang="es-HN" b="1" dirty="0">
              <a:solidFill>
                <a:schemeClr val="bg1"/>
              </a:solidFill>
              <a:latin typeface="Arial Narrow" panose="020B0606020202030204" pitchFamily="34" charset="0"/>
            </a:endParaRPr>
          </a:p>
        </p:txBody>
      </p:sp>
      <p:sp>
        <p:nvSpPr>
          <p:cNvPr id="10" name="2 Título"/>
          <p:cNvSpPr>
            <a:spLocks noGrp="1"/>
          </p:cNvSpPr>
          <p:nvPr>
            <p:ph type="title"/>
          </p:nvPr>
        </p:nvSpPr>
        <p:spPr>
          <a:xfrm>
            <a:off x="457200" y="333375"/>
            <a:ext cx="8229600" cy="1591228"/>
          </a:xfrm>
        </p:spPr>
        <p:txBody>
          <a:bodyPr>
            <a:noAutofit/>
          </a:bodyPr>
          <a:lstStyle/>
          <a:p>
            <a:r>
              <a:rPr lang="es-ES_tradnl" sz="3200" b="1" dirty="0" smtClean="0">
                <a:solidFill>
                  <a:schemeClr val="tx2"/>
                </a:solidFill>
                <a:latin typeface="Baskerville Old Face" pitchFamily="18" charset="0"/>
              </a:rPr>
              <a:t>ACUERDO DE COOPERACIÓN INTERINSTITUCIONAL PARA LA LUCHA CONTRA LA</a:t>
            </a:r>
            <a:r>
              <a:rPr lang="es-HN" sz="3200" b="1" dirty="0" smtClean="0">
                <a:solidFill>
                  <a:schemeClr val="tx2"/>
                </a:solidFill>
                <a:latin typeface="Baskerville Old Face" pitchFamily="18" charset="0"/>
              </a:rPr>
              <a:t> </a:t>
            </a:r>
            <a:r>
              <a:rPr lang="es-ES_tradnl" sz="3200" b="1" dirty="0" smtClean="0">
                <a:solidFill>
                  <a:schemeClr val="tx2"/>
                </a:solidFill>
                <a:latin typeface="Baskerville Old Face" pitchFamily="18" charset="0"/>
              </a:rPr>
              <a:t>CORRUPCIÓN.</a:t>
            </a:r>
            <a:r>
              <a:rPr lang="es-HN" sz="3200" b="1" dirty="0" smtClean="0">
                <a:solidFill>
                  <a:schemeClr val="tx2"/>
                </a:solidFill>
                <a:latin typeface="Baskerville Old Face" pitchFamily="18" charset="0"/>
              </a:rPr>
              <a:t/>
            </a:r>
            <a:br>
              <a:rPr lang="es-HN" sz="3200" b="1" dirty="0" smtClean="0">
                <a:solidFill>
                  <a:schemeClr val="tx2"/>
                </a:solidFill>
                <a:latin typeface="Baskerville Old Face" pitchFamily="18" charset="0"/>
              </a:rPr>
            </a:br>
            <a:endParaRPr lang="es-HN" sz="3200" b="1" dirty="0"/>
          </a:p>
        </p:txBody>
      </p:sp>
      <p:sp>
        <p:nvSpPr>
          <p:cNvPr id="11" name="3 Marcador de contenido"/>
          <p:cNvSpPr>
            <a:spLocks noGrp="1"/>
          </p:cNvSpPr>
          <p:nvPr>
            <p:ph idx="1"/>
          </p:nvPr>
        </p:nvSpPr>
        <p:spPr>
          <a:xfrm>
            <a:off x="485820" y="695305"/>
            <a:ext cx="7379726" cy="4314824"/>
          </a:xfrm>
        </p:spPr>
        <p:txBody>
          <a:bodyPr>
            <a:normAutofit/>
          </a:bodyPr>
          <a:lstStyle/>
          <a:p>
            <a:pPr>
              <a:buNone/>
            </a:pPr>
            <a:r>
              <a:rPr lang="es-ES_tradnl" sz="2100" b="0" dirty="0" smtClean="0">
                <a:latin typeface="Baskerville Old Face" pitchFamily="18" charset="0"/>
              </a:rPr>
              <a:t>Se suscribió el 8 de abril entre el Poder Judicial, la Secretaría de Coordinación General de Gobierno, la Fiscalía General de la República, la Comisión Nacional de Bancos y Seguros, la Procuraduría General de la República, el Tribunal Superior de Cuentas y la Dirección Ejecutiva de Ingresos. En dicho acuerdo se crea la Mesa Interagencial Anticorrupción (MIA), que tiene como finalidad que las partes actúen de forma coordinada y complementaria, para cumplir eficiente y eficazmente con sus atribuciones y funciones en la lucha contra la corrupción en Honduras.</a:t>
            </a:r>
            <a:endParaRPr lang="es-HN" sz="2100" b="0" dirty="0" smtClean="0">
              <a:latin typeface="Baskerville Old Face" pitchFamily="18" charset="0"/>
            </a:endParaRPr>
          </a:p>
          <a:p>
            <a:endParaRPr lang="es-HN" sz="2100" b="0" dirty="0">
              <a:latin typeface="Baskerville Old Face"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3786511" y="6260273"/>
            <a:ext cx="1798441" cy="369332"/>
          </a:xfrm>
          <a:prstGeom prst="rect">
            <a:avLst/>
          </a:prstGeom>
          <a:noFill/>
        </p:spPr>
        <p:txBody>
          <a:bodyPr wrap="none" rtlCol="0">
            <a:spAutoFit/>
          </a:bodyPr>
          <a:lstStyle/>
          <a:p>
            <a:r>
              <a:rPr lang="es-HN" b="1" dirty="0" smtClean="0">
                <a:solidFill>
                  <a:prstClr val="white"/>
                </a:solidFill>
                <a:latin typeface="Arial Narrow" panose="020B0606020202030204" pitchFamily="34" charset="0"/>
              </a:rPr>
              <a:t>www.scgg.gob.hn</a:t>
            </a:r>
            <a:endParaRPr lang="es-HN" b="1" dirty="0">
              <a:solidFill>
                <a:prstClr val="white"/>
              </a:solidFill>
              <a:latin typeface="Arial Narrow" panose="020B0606020202030204" pitchFamily="34" charset="0"/>
            </a:endParaRPr>
          </a:p>
        </p:txBody>
      </p:sp>
      <p:sp>
        <p:nvSpPr>
          <p:cNvPr id="10" name="CuadroTexto 9"/>
          <p:cNvSpPr txBox="1"/>
          <p:nvPr/>
        </p:nvSpPr>
        <p:spPr>
          <a:xfrm>
            <a:off x="5953521" y="6299347"/>
            <a:ext cx="2606804" cy="369332"/>
          </a:xfrm>
          <a:prstGeom prst="rect">
            <a:avLst/>
          </a:prstGeom>
          <a:noFill/>
        </p:spPr>
        <p:txBody>
          <a:bodyPr wrap="none" rtlCol="0">
            <a:spAutoFit/>
          </a:bodyPr>
          <a:lstStyle/>
          <a:p>
            <a:r>
              <a:rPr lang="es-HN" b="1" dirty="0" smtClean="0">
                <a:solidFill>
                  <a:prstClr val="white"/>
                </a:solidFill>
                <a:latin typeface="Arial Narrow" panose="020B0606020202030204" pitchFamily="34" charset="0"/>
              </a:rPr>
              <a:t>transparencia.scgg.gob.hn</a:t>
            </a:r>
            <a:endParaRPr lang="es-HN" b="1" dirty="0">
              <a:solidFill>
                <a:prstClr val="white"/>
              </a:solidFill>
              <a:latin typeface="Arial Narrow" panose="020B0606020202030204" pitchFamily="34" charset="0"/>
            </a:endParaRPr>
          </a:p>
        </p:txBody>
      </p:sp>
      <p:cxnSp>
        <p:nvCxnSpPr>
          <p:cNvPr id="11" name="Conector recto 10"/>
          <p:cNvCxnSpPr/>
          <p:nvPr/>
        </p:nvCxnSpPr>
        <p:spPr>
          <a:xfrm>
            <a:off x="5758491" y="6295918"/>
            <a:ext cx="1" cy="369332"/>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14" name="CuadroTexto 13"/>
          <p:cNvSpPr txBox="1"/>
          <p:nvPr/>
        </p:nvSpPr>
        <p:spPr>
          <a:xfrm>
            <a:off x="520836" y="6249113"/>
            <a:ext cx="2949846" cy="369332"/>
          </a:xfrm>
          <a:prstGeom prst="rect">
            <a:avLst/>
          </a:prstGeom>
          <a:noFill/>
        </p:spPr>
        <p:txBody>
          <a:bodyPr wrap="none" rtlCol="0">
            <a:spAutoFit/>
          </a:bodyPr>
          <a:lstStyle/>
          <a:p>
            <a:r>
              <a:rPr lang="es-HN" b="1" dirty="0" smtClean="0">
                <a:solidFill>
                  <a:prstClr val="white"/>
                </a:solidFill>
                <a:latin typeface="Arial Narrow" panose="020B0606020202030204" pitchFamily="34" charset="0"/>
              </a:rPr>
              <a:t>transparencia@scgg.gob.hn    </a:t>
            </a:r>
            <a:endParaRPr lang="es-HN" b="1" dirty="0">
              <a:solidFill>
                <a:prstClr val="white"/>
              </a:solidFill>
              <a:latin typeface="Arial Narrow" panose="020B0606020202030204" pitchFamily="34" charset="0"/>
            </a:endParaRPr>
          </a:p>
        </p:txBody>
      </p:sp>
      <p:cxnSp>
        <p:nvCxnSpPr>
          <p:cNvPr id="17" name="Straight Connector 11"/>
          <p:cNvCxnSpPr/>
          <p:nvPr/>
        </p:nvCxnSpPr>
        <p:spPr>
          <a:xfrm flipH="1">
            <a:off x="-44512" y="3767959"/>
            <a:ext cx="3134553" cy="0"/>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18" name="Conector recto 10"/>
          <p:cNvCxnSpPr/>
          <p:nvPr/>
        </p:nvCxnSpPr>
        <p:spPr>
          <a:xfrm>
            <a:off x="3656422" y="6255974"/>
            <a:ext cx="1" cy="369332"/>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pic>
        <p:nvPicPr>
          <p:cNvPr id="19" name="Picture 3" descr="logo de la scgg-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761" y="-48089"/>
            <a:ext cx="3429794" cy="2434481"/>
          </a:xfrm>
          <a:prstGeom prst="rect">
            <a:avLst/>
          </a:prstGeom>
        </p:spPr>
      </p:pic>
      <p:pic>
        <p:nvPicPr>
          <p:cNvPr id="20" name="Picture 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35156" r="100000">
                        <a14:foregroundMark x1="54766" y1="39875" x2="54766" y2="39875"/>
                        <a14:foregroundMark x1="53438" y1="46750" x2="53438" y2="46750"/>
                        <a14:foregroundMark x1="49063" y1="38250" x2="45000" y2="56625"/>
                        <a14:foregroundMark x1="97734" y1="33625" x2="97734" y2="33625"/>
                        <a14:foregroundMark x1="97500" y1="74000" x2="97500" y2="74000"/>
                      </a14:backgroundRemoval>
                    </a14:imgEffect>
                  </a14:imgLayer>
                </a14:imgProps>
              </a:ext>
            </a:extLst>
          </a:blip>
          <a:srcRect l="34900"/>
          <a:stretch/>
        </p:blipFill>
        <p:spPr>
          <a:xfrm>
            <a:off x="3656422" y="31532"/>
            <a:ext cx="5487579" cy="5864773"/>
          </a:xfrm>
          <a:prstGeom prst="rect">
            <a:avLst/>
          </a:prstGeom>
        </p:spPr>
      </p:pic>
      <p:sp>
        <p:nvSpPr>
          <p:cNvPr id="12" name="Rectangle 159"/>
          <p:cNvSpPr/>
          <p:nvPr/>
        </p:nvSpPr>
        <p:spPr>
          <a:xfrm>
            <a:off x="253887" y="2852711"/>
            <a:ext cx="3402535" cy="523221"/>
          </a:xfrm>
          <a:prstGeom prst="rect">
            <a:avLst/>
          </a:prstGeom>
        </p:spPr>
        <p:txBody>
          <a:bodyPr wrap="none" lIns="0">
            <a:spAutoFit/>
          </a:bodyPr>
          <a:lstStyle/>
          <a:p>
            <a:r>
              <a:rPr lang="en-US" sz="2800" b="1" dirty="0" smtClean="0">
                <a:latin typeface="+mj-lt"/>
              </a:rPr>
              <a:t>MUCHAS GRACIAS</a:t>
            </a:r>
          </a:p>
        </p:txBody>
      </p:sp>
    </p:spTree>
    <p:extLst>
      <p:ext uri="{BB962C8B-B14F-4D97-AF65-F5344CB8AC3E}">
        <p14:creationId xmlns:p14="http://schemas.microsoft.com/office/powerpoint/2010/main" val="295059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2" presetClass="entr" presetSubtype="2"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500" fill="hold"/>
                                        <p:tgtEl>
                                          <p:spTgt spid="20"/>
                                        </p:tgtEl>
                                        <p:attrNameLst>
                                          <p:attrName>ppt_x</p:attrName>
                                        </p:attrNameLst>
                                      </p:cBhvr>
                                      <p:tavLst>
                                        <p:tav tm="0">
                                          <p:val>
                                            <p:strVal val="1+#ppt_w/2"/>
                                          </p:val>
                                        </p:tav>
                                        <p:tav tm="100000">
                                          <p:val>
                                            <p:strVal val="#ppt_x"/>
                                          </p:val>
                                        </p:tav>
                                      </p:tavLst>
                                    </p:anim>
                                    <p:anim calcmode="lin" valueType="num">
                                      <p:cBhvr additive="base">
                                        <p:cTn id="11" dur="500" fill="hold"/>
                                        <p:tgtEl>
                                          <p:spTgt spid="20"/>
                                        </p:tgtEl>
                                        <p:attrNameLst>
                                          <p:attrName>ppt_y</p:attrName>
                                        </p:attrNameLst>
                                      </p:cBhvr>
                                      <p:tavLst>
                                        <p:tav tm="0">
                                          <p:val>
                                            <p:strVal val="#ppt_y"/>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12"/>
          <p:cNvCxnSpPr/>
          <p:nvPr/>
        </p:nvCxnSpPr>
        <p:spPr>
          <a:xfrm>
            <a:off x="428878" y="1012203"/>
            <a:ext cx="8286244" cy="0"/>
          </a:xfrm>
          <a:prstGeom prst="line">
            <a:avLst/>
          </a:prstGeom>
          <a:ln/>
        </p:spPr>
        <p:style>
          <a:lnRef idx="1">
            <a:schemeClr val="accent1"/>
          </a:lnRef>
          <a:fillRef idx="0">
            <a:schemeClr val="accent1"/>
          </a:fillRef>
          <a:effectRef idx="0">
            <a:schemeClr val="accent1"/>
          </a:effectRef>
          <a:fontRef idx="minor">
            <a:schemeClr val="tx1"/>
          </a:fontRef>
        </p:style>
      </p:cxnSp>
      <p:sp>
        <p:nvSpPr>
          <p:cNvPr id="7" name="TextBox 83"/>
          <p:cNvSpPr txBox="1"/>
          <p:nvPr/>
        </p:nvSpPr>
        <p:spPr>
          <a:xfrm>
            <a:off x="716997" y="227581"/>
            <a:ext cx="7710006" cy="830997"/>
          </a:xfrm>
          <a:prstGeom prst="rect">
            <a:avLst/>
          </a:prstGeom>
          <a:noFill/>
        </p:spPr>
        <p:txBody>
          <a:bodyPr wrap="square" rtlCol="0">
            <a:spAutoFit/>
          </a:bodyPr>
          <a:lstStyle/>
          <a:p>
            <a:pPr algn="ctr"/>
            <a:r>
              <a:rPr lang="en-US" sz="2400" b="1" dirty="0" smtClean="0">
                <a:latin typeface="+mj-lt"/>
                <a:ea typeface="Roboto Light" panose="02000000000000000000" pitchFamily="2" charset="0"/>
              </a:rPr>
              <a:t>OBJETIVOS ESTRATÉGICOS  DEL </a:t>
            </a:r>
            <a:r>
              <a:rPr lang="es-HN" sz="2400" b="1" dirty="0" smtClean="0">
                <a:latin typeface="+mj-lt"/>
                <a:ea typeface="Roboto Light" panose="02000000000000000000" pitchFamily="2" charset="0"/>
              </a:rPr>
              <a:t>PLAN DE NACIÓN Y VISIÓN DE PAÍS</a:t>
            </a:r>
            <a:endParaRPr lang="en-US" sz="2400" b="1" dirty="0">
              <a:latin typeface="+mj-lt"/>
            </a:endParaRPr>
          </a:p>
        </p:txBody>
      </p:sp>
      <p:sp>
        <p:nvSpPr>
          <p:cNvPr id="4" name="CuadroTexto 7"/>
          <p:cNvSpPr txBox="1"/>
          <p:nvPr/>
        </p:nvSpPr>
        <p:spPr>
          <a:xfrm>
            <a:off x="3786511" y="6260273"/>
            <a:ext cx="1798441" cy="369332"/>
          </a:xfrm>
          <a:prstGeom prst="rect">
            <a:avLst/>
          </a:prstGeom>
          <a:noFill/>
        </p:spPr>
        <p:txBody>
          <a:bodyPr wrap="none" rtlCol="0">
            <a:spAutoFit/>
          </a:bodyPr>
          <a:lstStyle/>
          <a:p>
            <a:r>
              <a:rPr lang="es-HN" b="1" dirty="0" smtClean="0">
                <a:solidFill>
                  <a:schemeClr val="bg1"/>
                </a:solidFill>
                <a:latin typeface="Arial Narrow" panose="020B0606020202030204" pitchFamily="34" charset="0"/>
              </a:rPr>
              <a:t>www.scgg.gob.hn</a:t>
            </a:r>
            <a:endParaRPr lang="es-HN" b="1" dirty="0">
              <a:solidFill>
                <a:schemeClr val="bg1"/>
              </a:solidFill>
              <a:latin typeface="Arial Narrow" panose="020B0606020202030204" pitchFamily="34" charset="0"/>
            </a:endParaRPr>
          </a:p>
        </p:txBody>
      </p:sp>
      <p:sp>
        <p:nvSpPr>
          <p:cNvPr id="5" name="CuadroTexto 9"/>
          <p:cNvSpPr txBox="1"/>
          <p:nvPr/>
        </p:nvSpPr>
        <p:spPr>
          <a:xfrm>
            <a:off x="5953521" y="6299347"/>
            <a:ext cx="2606804" cy="369332"/>
          </a:xfrm>
          <a:prstGeom prst="rect">
            <a:avLst/>
          </a:prstGeom>
          <a:noFill/>
        </p:spPr>
        <p:txBody>
          <a:bodyPr wrap="none" rtlCol="0">
            <a:spAutoFit/>
          </a:bodyPr>
          <a:lstStyle/>
          <a:p>
            <a:r>
              <a:rPr lang="es-HN" b="1" dirty="0" smtClean="0">
                <a:solidFill>
                  <a:schemeClr val="bg1"/>
                </a:solidFill>
                <a:latin typeface="Arial Narrow" panose="020B0606020202030204" pitchFamily="34" charset="0"/>
              </a:rPr>
              <a:t>transparencia.scgg.gob.hn</a:t>
            </a:r>
            <a:endParaRPr lang="es-HN" b="1" dirty="0">
              <a:solidFill>
                <a:schemeClr val="bg1"/>
              </a:solidFill>
              <a:latin typeface="Arial Narrow" panose="020B0606020202030204" pitchFamily="34" charset="0"/>
            </a:endParaRPr>
          </a:p>
        </p:txBody>
      </p:sp>
      <p:cxnSp>
        <p:nvCxnSpPr>
          <p:cNvPr id="8" name="Conector recto 10"/>
          <p:cNvCxnSpPr/>
          <p:nvPr/>
        </p:nvCxnSpPr>
        <p:spPr>
          <a:xfrm>
            <a:off x="5758491" y="6295918"/>
            <a:ext cx="1" cy="369332"/>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9" name="CuadroTexto 13"/>
          <p:cNvSpPr txBox="1"/>
          <p:nvPr/>
        </p:nvSpPr>
        <p:spPr>
          <a:xfrm>
            <a:off x="520836" y="6249113"/>
            <a:ext cx="2949846" cy="369332"/>
          </a:xfrm>
          <a:prstGeom prst="rect">
            <a:avLst/>
          </a:prstGeom>
          <a:noFill/>
        </p:spPr>
        <p:txBody>
          <a:bodyPr wrap="none" rtlCol="0">
            <a:spAutoFit/>
          </a:bodyPr>
          <a:lstStyle/>
          <a:p>
            <a:r>
              <a:rPr lang="es-HN" b="1" dirty="0" smtClean="0">
                <a:solidFill>
                  <a:schemeClr val="bg1"/>
                </a:solidFill>
                <a:latin typeface="Arial Narrow" panose="020B0606020202030204" pitchFamily="34" charset="0"/>
              </a:rPr>
              <a:t>transparencia@scgg.gob.hn    </a:t>
            </a:r>
            <a:endParaRPr lang="es-HN" b="1" dirty="0">
              <a:solidFill>
                <a:schemeClr val="bg1"/>
              </a:solidFill>
              <a:latin typeface="Arial Narrow" panose="020B0606020202030204" pitchFamily="34" charset="0"/>
            </a:endParaRPr>
          </a:p>
        </p:txBody>
      </p:sp>
      <p:cxnSp>
        <p:nvCxnSpPr>
          <p:cNvPr id="10" name="Conector recto 10"/>
          <p:cNvCxnSpPr/>
          <p:nvPr/>
        </p:nvCxnSpPr>
        <p:spPr>
          <a:xfrm>
            <a:off x="3656422" y="6255974"/>
            <a:ext cx="1" cy="369332"/>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13" name="Content Placeholder 2"/>
          <p:cNvSpPr>
            <a:spLocks noGrp="1"/>
          </p:cNvSpPr>
          <p:nvPr>
            <p:ph sz="half" idx="1"/>
          </p:nvPr>
        </p:nvSpPr>
        <p:spPr>
          <a:xfrm>
            <a:off x="1438401" y="1272574"/>
            <a:ext cx="7121924" cy="4674292"/>
          </a:xfrm>
          <a:prstGeom prst="rect">
            <a:avLst/>
          </a:prstGeom>
        </p:spPr>
        <p:txBody>
          <a:bodyPr>
            <a:noAutofit/>
          </a:bodyPr>
          <a:lstStyle/>
          <a:p>
            <a:pPr marL="0" lvl="0" indent="0" algn="just">
              <a:lnSpc>
                <a:spcPct val="100000"/>
              </a:lnSpc>
              <a:spcBef>
                <a:spcPts val="600"/>
              </a:spcBef>
              <a:spcAft>
                <a:spcPts val="600"/>
              </a:spcAft>
              <a:buNone/>
            </a:pPr>
            <a:r>
              <a:rPr lang="es-HN" sz="1800" b="1" kern="0" dirty="0">
                <a:solidFill>
                  <a:sysClr val="windowText" lastClr="000000"/>
                </a:solidFill>
                <a:latin typeface="Segoe UI Light"/>
              </a:rPr>
              <a:t>En el </a:t>
            </a:r>
            <a:r>
              <a:rPr lang="es-HN" sz="1800" b="1" kern="0" dirty="0" smtClean="0">
                <a:solidFill>
                  <a:sysClr val="windowText" lastClr="000000"/>
                </a:solidFill>
                <a:latin typeface="Segoe UI Light"/>
              </a:rPr>
              <a:t>marco de la </a:t>
            </a:r>
            <a:r>
              <a:rPr lang="es-HN" sz="1800" b="1" kern="0" dirty="0">
                <a:solidFill>
                  <a:sysClr val="windowText" lastClr="000000"/>
                </a:solidFill>
                <a:latin typeface="Segoe UI Light"/>
              </a:rPr>
              <a:t>ejecución de </a:t>
            </a:r>
            <a:r>
              <a:rPr lang="es-HN" sz="1800" b="1" kern="0" dirty="0" smtClean="0">
                <a:solidFill>
                  <a:sysClr val="windowText" lastClr="000000"/>
                </a:solidFill>
                <a:latin typeface="Segoe UI Light"/>
              </a:rPr>
              <a:t>la Ley </a:t>
            </a:r>
            <a:r>
              <a:rPr lang="es-HN" sz="1800" b="1" kern="0" dirty="0">
                <a:solidFill>
                  <a:sysClr val="windowText" lastClr="000000"/>
                </a:solidFill>
                <a:latin typeface="Segoe UI Light"/>
              </a:rPr>
              <a:t>de Visión de País y el Plan de Nación,  así como el Plan de Todos para una Vida Mejor que contiene cuatro grandes objetivos estratégicos como </a:t>
            </a:r>
            <a:r>
              <a:rPr lang="es-HN" sz="1800" b="1" kern="0" dirty="0" smtClean="0">
                <a:solidFill>
                  <a:sysClr val="windowText" lastClr="000000"/>
                </a:solidFill>
                <a:latin typeface="Segoe UI Light"/>
              </a:rPr>
              <a:t>son:  </a:t>
            </a:r>
          </a:p>
          <a:p>
            <a:pPr marL="0" lvl="0" indent="0" algn="just">
              <a:lnSpc>
                <a:spcPct val="100000"/>
              </a:lnSpc>
              <a:spcBef>
                <a:spcPts val="600"/>
              </a:spcBef>
              <a:spcAft>
                <a:spcPts val="600"/>
              </a:spcAft>
              <a:buNone/>
            </a:pPr>
            <a:r>
              <a:rPr lang="es-HN" sz="1800" kern="0" dirty="0" smtClean="0">
                <a:solidFill>
                  <a:sysClr val="windowText" lastClr="000000"/>
                </a:solidFill>
                <a:latin typeface="Segoe UI Light"/>
              </a:rPr>
              <a:t>La </a:t>
            </a:r>
            <a:r>
              <a:rPr lang="es-HN" sz="1800" kern="0" dirty="0">
                <a:solidFill>
                  <a:sysClr val="windowText" lastClr="000000"/>
                </a:solidFill>
                <a:latin typeface="Segoe UI Light"/>
              </a:rPr>
              <a:t>seguridad y la </a:t>
            </a:r>
            <a:r>
              <a:rPr lang="es-HN" sz="1800" kern="0" dirty="0" smtClean="0">
                <a:solidFill>
                  <a:sysClr val="windowText" lastClr="000000"/>
                </a:solidFill>
                <a:latin typeface="Segoe UI Light"/>
              </a:rPr>
              <a:t>paz</a:t>
            </a:r>
          </a:p>
          <a:p>
            <a:pPr marL="0" lvl="0" indent="0" algn="just">
              <a:lnSpc>
                <a:spcPct val="100000"/>
              </a:lnSpc>
              <a:spcBef>
                <a:spcPts val="600"/>
              </a:spcBef>
              <a:spcAft>
                <a:spcPts val="600"/>
              </a:spcAft>
              <a:buNone/>
            </a:pPr>
            <a:r>
              <a:rPr lang="es-HN" sz="1800" kern="0" dirty="0" smtClean="0">
                <a:solidFill>
                  <a:sysClr val="windowText" lastClr="000000"/>
                </a:solidFill>
                <a:latin typeface="Segoe UI Light"/>
              </a:rPr>
              <a:t>La </a:t>
            </a:r>
            <a:r>
              <a:rPr lang="es-HN" sz="1800" kern="0" dirty="0">
                <a:solidFill>
                  <a:sysClr val="windowText" lastClr="000000"/>
                </a:solidFill>
                <a:latin typeface="Segoe UI Light"/>
              </a:rPr>
              <a:t>generación de </a:t>
            </a:r>
            <a:r>
              <a:rPr lang="es-HN" sz="1800" kern="0" dirty="0" smtClean="0">
                <a:solidFill>
                  <a:sysClr val="windowText" lastClr="000000"/>
                </a:solidFill>
                <a:latin typeface="Segoe UI Light"/>
              </a:rPr>
              <a:t>empleo</a:t>
            </a:r>
          </a:p>
          <a:p>
            <a:pPr marL="0" lvl="0" indent="0" algn="just">
              <a:lnSpc>
                <a:spcPct val="100000"/>
              </a:lnSpc>
              <a:spcBef>
                <a:spcPts val="600"/>
              </a:spcBef>
              <a:spcAft>
                <a:spcPts val="600"/>
              </a:spcAft>
              <a:buNone/>
            </a:pPr>
            <a:r>
              <a:rPr lang="es-HN" sz="1800" kern="0" dirty="0" smtClean="0">
                <a:solidFill>
                  <a:sysClr val="windowText" lastClr="000000"/>
                </a:solidFill>
                <a:latin typeface="Segoe UI Light"/>
              </a:rPr>
              <a:t>La </a:t>
            </a:r>
            <a:r>
              <a:rPr lang="es-HN" sz="1800" kern="0" dirty="0">
                <a:solidFill>
                  <a:sysClr val="windowText" lastClr="000000"/>
                </a:solidFill>
                <a:latin typeface="Segoe UI Light"/>
              </a:rPr>
              <a:t>protección </a:t>
            </a:r>
            <a:r>
              <a:rPr lang="es-HN" sz="1800" kern="0" dirty="0" smtClean="0">
                <a:solidFill>
                  <a:sysClr val="windowText" lastClr="000000"/>
                </a:solidFill>
                <a:latin typeface="Segoe UI Light"/>
              </a:rPr>
              <a:t>social</a:t>
            </a:r>
          </a:p>
          <a:p>
            <a:pPr marL="0" lvl="0" indent="0" algn="just">
              <a:lnSpc>
                <a:spcPct val="100000"/>
              </a:lnSpc>
              <a:spcBef>
                <a:spcPts val="600"/>
              </a:spcBef>
              <a:spcAft>
                <a:spcPts val="600"/>
              </a:spcAft>
              <a:buNone/>
            </a:pPr>
            <a:r>
              <a:rPr lang="es-HN" sz="1800" kern="0" dirty="0" smtClean="0">
                <a:solidFill>
                  <a:sysClr val="windowText" lastClr="000000"/>
                </a:solidFill>
                <a:latin typeface="Segoe UI Light"/>
              </a:rPr>
              <a:t>La </a:t>
            </a:r>
            <a:r>
              <a:rPr lang="es-HN" sz="1800" kern="0" dirty="0">
                <a:solidFill>
                  <a:sysClr val="windowText" lastClr="000000"/>
                </a:solidFill>
                <a:latin typeface="Segoe UI Light"/>
              </a:rPr>
              <a:t>transparencia y modernización del </a:t>
            </a:r>
            <a:r>
              <a:rPr lang="es-HN" sz="1800" kern="0" dirty="0" smtClean="0">
                <a:solidFill>
                  <a:sysClr val="windowText" lastClr="000000"/>
                </a:solidFill>
                <a:latin typeface="Segoe UI Light"/>
              </a:rPr>
              <a:t>Estado</a:t>
            </a:r>
          </a:p>
          <a:p>
            <a:pPr marL="0" lvl="0" indent="0" algn="just">
              <a:lnSpc>
                <a:spcPct val="100000"/>
              </a:lnSpc>
              <a:spcBef>
                <a:spcPts val="600"/>
              </a:spcBef>
              <a:spcAft>
                <a:spcPts val="600"/>
              </a:spcAft>
              <a:buNone/>
            </a:pPr>
            <a:r>
              <a:rPr lang="es-HN" sz="1800" kern="0" dirty="0" smtClean="0">
                <a:solidFill>
                  <a:sysClr val="windowText" lastClr="000000"/>
                </a:solidFill>
                <a:latin typeface="Segoe UI Light"/>
              </a:rPr>
              <a:t>El </a:t>
            </a:r>
            <a:r>
              <a:rPr lang="es-HN" sz="1800" kern="0" dirty="0">
                <a:solidFill>
                  <a:sysClr val="windowText" lastClr="000000"/>
                </a:solidFill>
                <a:latin typeface="Segoe UI Light"/>
              </a:rPr>
              <a:t>Gobierno de la República busca contribuir a una Honduras con seguridad, oportunidades económicas para todos, bajos niveles de pobreza, servidores públicos honestos y un gobierno eficiente.</a:t>
            </a:r>
            <a:endParaRPr kumimoji="0" lang="es-HN" sz="1800" b="0" i="0" u="none" strike="noStrike" kern="0" cap="none" spc="0" normalizeH="0" baseline="0" noProof="0" dirty="0">
              <a:ln>
                <a:noFill/>
              </a:ln>
              <a:solidFill>
                <a:sysClr val="windowText" lastClr="000000"/>
              </a:solidFill>
              <a:effectLst/>
              <a:uLnTx/>
              <a:uFillTx/>
              <a:latin typeface="Segoe UI Light"/>
            </a:endParaRPr>
          </a:p>
        </p:txBody>
      </p:sp>
      <p:sp>
        <p:nvSpPr>
          <p:cNvPr id="16" name="Oval 12"/>
          <p:cNvSpPr>
            <a:spLocks noChangeAspect="1"/>
          </p:cNvSpPr>
          <p:nvPr/>
        </p:nvSpPr>
        <p:spPr>
          <a:xfrm>
            <a:off x="1084855" y="2736594"/>
            <a:ext cx="196596" cy="196596"/>
          </a:xfrm>
          <a:prstGeom prst="ellipse">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Oval 12"/>
          <p:cNvSpPr>
            <a:spLocks noChangeAspect="1"/>
          </p:cNvSpPr>
          <p:nvPr/>
        </p:nvSpPr>
        <p:spPr>
          <a:xfrm>
            <a:off x="1081635" y="2336544"/>
            <a:ext cx="196596" cy="196596"/>
          </a:xfrm>
          <a:prstGeom prst="ellipse">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Oval 12"/>
          <p:cNvSpPr>
            <a:spLocks noChangeAspect="1"/>
          </p:cNvSpPr>
          <p:nvPr/>
        </p:nvSpPr>
        <p:spPr>
          <a:xfrm>
            <a:off x="1081635" y="3165219"/>
            <a:ext cx="196596" cy="196596"/>
          </a:xfrm>
          <a:prstGeom prst="ellipse">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Oval 12"/>
          <p:cNvSpPr>
            <a:spLocks noChangeAspect="1"/>
          </p:cNvSpPr>
          <p:nvPr/>
        </p:nvSpPr>
        <p:spPr>
          <a:xfrm>
            <a:off x="1084855" y="3603369"/>
            <a:ext cx="196596" cy="196596"/>
          </a:xfrm>
          <a:prstGeom prst="ellipse">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1910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fade">
                                      <p:cBhvr>
                                        <p:cTn id="16" dur="250"/>
                                        <p:tgtEl>
                                          <p:spTgt spid="13">
                                            <p:txEl>
                                              <p:pRg st="0" end="0"/>
                                            </p:txEl>
                                          </p:spTgt>
                                        </p:tgtEl>
                                      </p:cBhvr>
                                    </p:animEffect>
                                    <p:anim calcmode="lin" valueType="num">
                                      <p:cBhvr>
                                        <p:cTn id="17" dur="25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8" dur="25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fade">
                                      <p:cBhvr>
                                        <p:cTn id="22" dur="250"/>
                                        <p:tgtEl>
                                          <p:spTgt spid="13">
                                            <p:txEl>
                                              <p:pRg st="1" end="1"/>
                                            </p:txEl>
                                          </p:spTgt>
                                        </p:tgtEl>
                                      </p:cBhvr>
                                    </p:animEffect>
                                    <p:anim calcmode="lin" valueType="num">
                                      <p:cBhvr>
                                        <p:cTn id="23" dur="25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4" dur="25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fade">
                                      <p:cBhvr>
                                        <p:cTn id="28" dur="250"/>
                                        <p:tgtEl>
                                          <p:spTgt spid="13">
                                            <p:txEl>
                                              <p:pRg st="2" end="2"/>
                                            </p:txEl>
                                          </p:spTgt>
                                        </p:tgtEl>
                                      </p:cBhvr>
                                    </p:animEffect>
                                    <p:anim calcmode="lin" valueType="num">
                                      <p:cBhvr>
                                        <p:cTn id="29" dur="25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0" dur="25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1750"/>
                            </p:stCondLst>
                            <p:childTnLst>
                              <p:par>
                                <p:cTn id="32" presetID="42" presetClass="entr" presetSubtype="0" fill="hold" grpId="0" nodeType="afterEffect">
                                  <p:stCondLst>
                                    <p:cond delay="0"/>
                                  </p:stCondLst>
                                  <p:childTnLst>
                                    <p:set>
                                      <p:cBhvr>
                                        <p:cTn id="33" dur="1" fill="hold">
                                          <p:stCondLst>
                                            <p:cond delay="0"/>
                                          </p:stCondLst>
                                        </p:cTn>
                                        <p:tgtEl>
                                          <p:spTgt spid="13">
                                            <p:txEl>
                                              <p:pRg st="3" end="3"/>
                                            </p:txEl>
                                          </p:spTgt>
                                        </p:tgtEl>
                                        <p:attrNameLst>
                                          <p:attrName>style.visibility</p:attrName>
                                        </p:attrNameLst>
                                      </p:cBhvr>
                                      <p:to>
                                        <p:strVal val="visible"/>
                                      </p:to>
                                    </p:set>
                                    <p:animEffect transition="in" filter="fade">
                                      <p:cBhvr>
                                        <p:cTn id="34" dur="250"/>
                                        <p:tgtEl>
                                          <p:spTgt spid="13">
                                            <p:txEl>
                                              <p:pRg st="3" end="3"/>
                                            </p:txEl>
                                          </p:spTgt>
                                        </p:tgtEl>
                                      </p:cBhvr>
                                    </p:animEffect>
                                    <p:anim calcmode="lin" valueType="num">
                                      <p:cBhvr>
                                        <p:cTn id="35" dur="25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6" dur="25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13">
                                            <p:txEl>
                                              <p:pRg st="4" end="4"/>
                                            </p:txEl>
                                          </p:spTgt>
                                        </p:tgtEl>
                                        <p:attrNameLst>
                                          <p:attrName>style.visibility</p:attrName>
                                        </p:attrNameLst>
                                      </p:cBhvr>
                                      <p:to>
                                        <p:strVal val="visible"/>
                                      </p:to>
                                    </p:set>
                                    <p:animEffect transition="in" filter="fade">
                                      <p:cBhvr>
                                        <p:cTn id="40" dur="250"/>
                                        <p:tgtEl>
                                          <p:spTgt spid="13">
                                            <p:txEl>
                                              <p:pRg st="4" end="4"/>
                                            </p:txEl>
                                          </p:spTgt>
                                        </p:tgtEl>
                                      </p:cBhvr>
                                    </p:animEffect>
                                    <p:anim calcmode="lin" valueType="num">
                                      <p:cBhvr>
                                        <p:cTn id="41" dur="25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2" dur="25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3">
                                            <p:txEl>
                                              <p:pRg st="5" end="5"/>
                                            </p:txEl>
                                          </p:spTgt>
                                        </p:tgtEl>
                                        <p:attrNameLst>
                                          <p:attrName>style.visibility</p:attrName>
                                        </p:attrNameLst>
                                      </p:cBhvr>
                                      <p:to>
                                        <p:strVal val="visible"/>
                                      </p:to>
                                    </p:set>
                                    <p:animEffect transition="in" filter="fade">
                                      <p:cBhvr>
                                        <p:cTn id="47" dur="250"/>
                                        <p:tgtEl>
                                          <p:spTgt spid="13">
                                            <p:txEl>
                                              <p:pRg st="5" end="5"/>
                                            </p:txEl>
                                          </p:spTgt>
                                        </p:tgtEl>
                                      </p:cBhvr>
                                    </p:animEffect>
                                    <p:anim calcmode="lin" valueType="num">
                                      <p:cBhvr>
                                        <p:cTn id="48" dur="25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9" dur="25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12"/>
          <p:cNvCxnSpPr/>
          <p:nvPr/>
        </p:nvCxnSpPr>
        <p:spPr>
          <a:xfrm>
            <a:off x="495310" y="1910835"/>
            <a:ext cx="8286244" cy="0"/>
          </a:xfrm>
          <a:prstGeom prst="line">
            <a:avLst/>
          </a:prstGeom>
          <a:ln/>
        </p:spPr>
        <p:style>
          <a:lnRef idx="1">
            <a:schemeClr val="accent1"/>
          </a:lnRef>
          <a:fillRef idx="0">
            <a:schemeClr val="accent1"/>
          </a:fillRef>
          <a:effectRef idx="0">
            <a:schemeClr val="accent1"/>
          </a:effectRef>
          <a:fontRef idx="minor">
            <a:schemeClr val="tx1"/>
          </a:fontRef>
        </p:style>
      </p:cxnSp>
      <p:sp>
        <p:nvSpPr>
          <p:cNvPr id="7" name="TextBox 83"/>
          <p:cNvSpPr txBox="1"/>
          <p:nvPr/>
        </p:nvSpPr>
        <p:spPr>
          <a:xfrm>
            <a:off x="114300" y="1403209"/>
            <a:ext cx="9029700" cy="461665"/>
          </a:xfrm>
          <a:prstGeom prst="rect">
            <a:avLst/>
          </a:prstGeom>
          <a:noFill/>
        </p:spPr>
        <p:txBody>
          <a:bodyPr wrap="square" rtlCol="0">
            <a:spAutoFit/>
          </a:bodyPr>
          <a:lstStyle/>
          <a:p>
            <a:pPr algn="ctr"/>
            <a:r>
              <a:rPr lang="en-US" sz="2400" b="1" dirty="0" smtClean="0">
                <a:latin typeface="+mj-lt"/>
                <a:ea typeface="Roboto Light" panose="02000000000000000000" pitchFamily="2" charset="0"/>
              </a:rPr>
              <a:t>SECRETARÍA DE COORDINACIÓN GENERAL DE GOBIERNO</a:t>
            </a:r>
            <a:endParaRPr lang="en-US" sz="2400" b="1" dirty="0">
              <a:latin typeface="+mj-lt"/>
              <a:ea typeface="Roboto Light" panose="02000000000000000000" pitchFamily="2" charset="0"/>
            </a:endParaRPr>
          </a:p>
        </p:txBody>
      </p:sp>
      <p:sp>
        <p:nvSpPr>
          <p:cNvPr id="4" name="CuadroTexto 7"/>
          <p:cNvSpPr txBox="1"/>
          <p:nvPr/>
        </p:nvSpPr>
        <p:spPr>
          <a:xfrm>
            <a:off x="3786511" y="6260273"/>
            <a:ext cx="1798441" cy="369332"/>
          </a:xfrm>
          <a:prstGeom prst="rect">
            <a:avLst/>
          </a:prstGeom>
          <a:noFill/>
        </p:spPr>
        <p:txBody>
          <a:bodyPr wrap="none" rtlCol="0">
            <a:spAutoFit/>
          </a:bodyPr>
          <a:lstStyle/>
          <a:p>
            <a:r>
              <a:rPr lang="es-HN" b="1" dirty="0" smtClean="0">
                <a:solidFill>
                  <a:schemeClr val="bg1"/>
                </a:solidFill>
                <a:latin typeface="Arial Narrow" panose="020B0606020202030204" pitchFamily="34" charset="0"/>
              </a:rPr>
              <a:t>www.scgg.gob.hn</a:t>
            </a:r>
            <a:endParaRPr lang="es-HN" b="1" dirty="0">
              <a:solidFill>
                <a:schemeClr val="bg1"/>
              </a:solidFill>
              <a:latin typeface="Arial Narrow" panose="020B0606020202030204" pitchFamily="34" charset="0"/>
            </a:endParaRPr>
          </a:p>
        </p:txBody>
      </p:sp>
      <p:sp>
        <p:nvSpPr>
          <p:cNvPr id="5" name="CuadroTexto 9"/>
          <p:cNvSpPr txBox="1"/>
          <p:nvPr/>
        </p:nvSpPr>
        <p:spPr>
          <a:xfrm>
            <a:off x="5953521" y="6299347"/>
            <a:ext cx="2606804" cy="369332"/>
          </a:xfrm>
          <a:prstGeom prst="rect">
            <a:avLst/>
          </a:prstGeom>
          <a:noFill/>
        </p:spPr>
        <p:txBody>
          <a:bodyPr wrap="none" rtlCol="0">
            <a:spAutoFit/>
          </a:bodyPr>
          <a:lstStyle/>
          <a:p>
            <a:r>
              <a:rPr lang="es-HN" b="1" dirty="0" smtClean="0">
                <a:solidFill>
                  <a:schemeClr val="bg1"/>
                </a:solidFill>
                <a:latin typeface="Arial Narrow" panose="020B0606020202030204" pitchFamily="34" charset="0"/>
              </a:rPr>
              <a:t>transparencia.scgg.gob.hn</a:t>
            </a:r>
            <a:endParaRPr lang="es-HN" b="1" dirty="0">
              <a:solidFill>
                <a:schemeClr val="bg1"/>
              </a:solidFill>
              <a:latin typeface="Arial Narrow" panose="020B0606020202030204" pitchFamily="34" charset="0"/>
            </a:endParaRPr>
          </a:p>
        </p:txBody>
      </p:sp>
      <p:cxnSp>
        <p:nvCxnSpPr>
          <p:cNvPr id="8" name="Conector recto 10"/>
          <p:cNvCxnSpPr/>
          <p:nvPr/>
        </p:nvCxnSpPr>
        <p:spPr>
          <a:xfrm>
            <a:off x="5758491" y="6295918"/>
            <a:ext cx="1" cy="369332"/>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9" name="CuadroTexto 13"/>
          <p:cNvSpPr txBox="1"/>
          <p:nvPr/>
        </p:nvSpPr>
        <p:spPr>
          <a:xfrm>
            <a:off x="520836" y="6249113"/>
            <a:ext cx="2949846" cy="369332"/>
          </a:xfrm>
          <a:prstGeom prst="rect">
            <a:avLst/>
          </a:prstGeom>
          <a:noFill/>
        </p:spPr>
        <p:txBody>
          <a:bodyPr wrap="none" rtlCol="0">
            <a:spAutoFit/>
          </a:bodyPr>
          <a:lstStyle/>
          <a:p>
            <a:r>
              <a:rPr lang="es-HN" b="1" dirty="0" smtClean="0">
                <a:solidFill>
                  <a:schemeClr val="bg1"/>
                </a:solidFill>
                <a:latin typeface="Arial Narrow" panose="020B0606020202030204" pitchFamily="34" charset="0"/>
              </a:rPr>
              <a:t>transparencia@scgg.gob.hn    </a:t>
            </a:r>
            <a:endParaRPr lang="es-HN" b="1" dirty="0">
              <a:solidFill>
                <a:schemeClr val="bg1"/>
              </a:solidFill>
              <a:latin typeface="Arial Narrow" panose="020B0606020202030204" pitchFamily="34" charset="0"/>
            </a:endParaRPr>
          </a:p>
        </p:txBody>
      </p:sp>
      <p:cxnSp>
        <p:nvCxnSpPr>
          <p:cNvPr id="10" name="Conector recto 10"/>
          <p:cNvCxnSpPr/>
          <p:nvPr/>
        </p:nvCxnSpPr>
        <p:spPr>
          <a:xfrm>
            <a:off x="3656422" y="6255974"/>
            <a:ext cx="1" cy="369332"/>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pic>
        <p:nvPicPr>
          <p:cNvPr id="102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402" b="88034" l="20000" r="86038">
                        <a14:foregroundMark x1="52453" y1="17949" x2="52453" y2="17949"/>
                        <a14:foregroundMark x1="64906" y1="44017" x2="64906" y2="44017"/>
                        <a14:foregroundMark x1="47547" y1="34188" x2="47547" y2="34188"/>
                        <a14:foregroundMark x1="22642" y1="49145" x2="84528" y2="49573"/>
                        <a14:foregroundMark x1="52453" y1="15812" x2="52453" y2="88034"/>
                        <a14:foregroundMark x1="61887" y1="22650" x2="61887" y2="22650"/>
                        <a14:foregroundMark x1="69811" y1="30342" x2="69811" y2="30342"/>
                        <a14:foregroundMark x1="76981" y1="39744" x2="76981" y2="39744"/>
                        <a14:foregroundMark x1="78868" y1="58120" x2="78868" y2="58120"/>
                        <a14:foregroundMark x1="67925" y1="74359" x2="67925" y2="74359"/>
                        <a14:foregroundMark x1="46415" y1="76496" x2="46415" y2="76496"/>
                        <a14:foregroundMark x1="42642" y1="67949" x2="42642" y2="67949"/>
                        <a14:foregroundMark x1="36226" y1="60256" x2="36226" y2="60256"/>
                        <a14:foregroundMark x1="30566" y1="60256" x2="48302" y2="24359"/>
                        <a14:foregroundMark x1="42642" y1="20513" x2="31321" y2="41880"/>
                        <a14:foregroundMark x1="36981" y1="27778" x2="24906" y2="43162"/>
                        <a14:foregroundMark x1="57358" y1="17949" x2="80755" y2="47436"/>
                        <a14:foregroundMark x1="66415" y1="41026" x2="66415" y2="41026"/>
                        <a14:foregroundMark x1="63019" y1="39744" x2="63019" y2="39744"/>
                        <a14:foregroundMark x1="25660" y1="54701" x2="25660" y2="54701"/>
                        <a14:foregroundMark x1="28302" y1="61538" x2="28302" y2="61538"/>
                        <a14:foregroundMark x1="31698" y1="67949" x2="31698" y2="67949"/>
                        <a14:foregroundMark x1="37358" y1="73504" x2="37358" y2="73504"/>
                        <a14:foregroundMark x1="44528" y1="80769" x2="49811" y2="53846"/>
                        <a14:foregroundMark x1="42642" y1="60256" x2="42642" y2="60256"/>
                        <a14:foregroundMark x1="38113" y1="60256" x2="38113" y2="60256"/>
                        <a14:foregroundMark x1="61132" y1="60256" x2="61132" y2="60256"/>
                        <a14:foregroundMark x1="57358" y1="57265" x2="57358" y2="57265"/>
                        <a14:foregroundMark x1="55472" y1="67949" x2="55472" y2="67949"/>
                        <a14:foregroundMark x1="61132" y1="65385" x2="61132" y2="65385"/>
                        <a14:foregroundMark x1="57358" y1="62393" x2="57358" y2="62393"/>
                        <a14:foregroundMark x1="71321" y1="55128" x2="71321" y2="55128"/>
                        <a14:foregroundMark x1="78113" y1="54701" x2="78113" y2="54701"/>
                        <a14:foregroundMark x1="78868" y1="58120" x2="54340" y2="84188"/>
                      </a14:backgroundRemoval>
                    </a14:imgEffect>
                  </a14:imgLayer>
                </a14:imgProps>
              </a:ext>
              <a:ext uri="{28A0092B-C50C-407E-A947-70E740481C1C}">
                <a14:useLocalDpi xmlns:a14="http://schemas.microsoft.com/office/drawing/2010/main" val="0"/>
              </a:ext>
            </a:extLst>
          </a:blip>
          <a:srcRect/>
          <a:stretch>
            <a:fillRect/>
          </a:stretch>
        </p:blipFill>
        <p:spPr bwMode="auto">
          <a:xfrm>
            <a:off x="3523582" y="-130001"/>
            <a:ext cx="1945459" cy="17178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Content Placeholder 2"/>
          <p:cNvSpPr>
            <a:spLocks noGrp="1"/>
          </p:cNvSpPr>
          <p:nvPr>
            <p:ph sz="half" idx="1"/>
          </p:nvPr>
        </p:nvSpPr>
        <p:spPr>
          <a:xfrm>
            <a:off x="495310" y="1955313"/>
            <a:ext cx="8286243" cy="4674292"/>
          </a:xfrm>
          <a:prstGeom prst="rect">
            <a:avLst/>
          </a:prstGeom>
        </p:spPr>
        <p:txBody>
          <a:bodyPr>
            <a:noAutofit/>
          </a:bodyPr>
          <a:lstStyle/>
          <a:p>
            <a:pPr marL="0" lvl="0" indent="0" algn="just">
              <a:lnSpc>
                <a:spcPct val="100000"/>
              </a:lnSpc>
              <a:spcBef>
                <a:spcPts val="600"/>
              </a:spcBef>
              <a:spcAft>
                <a:spcPts val="600"/>
              </a:spcAft>
              <a:buNone/>
            </a:pPr>
            <a:r>
              <a:rPr lang="es-HN" sz="1800" kern="0" dirty="0" smtClean="0">
                <a:solidFill>
                  <a:sysClr val="windowText" lastClr="000000"/>
                </a:solidFill>
                <a:latin typeface="Segoe UI Light"/>
              </a:rPr>
              <a:t>La </a:t>
            </a:r>
            <a:r>
              <a:rPr lang="es-HN" sz="1800" kern="0" dirty="0">
                <a:solidFill>
                  <a:sysClr val="windowText" lastClr="000000"/>
                </a:solidFill>
                <a:latin typeface="Segoe UI Light"/>
              </a:rPr>
              <a:t>Secretaria </a:t>
            </a:r>
            <a:r>
              <a:rPr lang="es-HN" sz="1800" kern="0" dirty="0" smtClean="0">
                <a:solidFill>
                  <a:sysClr val="windowText" lastClr="000000"/>
                </a:solidFill>
                <a:latin typeface="Segoe UI Light"/>
              </a:rPr>
              <a:t>de </a:t>
            </a:r>
            <a:r>
              <a:rPr lang="es-HN" sz="1800" kern="0" dirty="0">
                <a:solidFill>
                  <a:sysClr val="windowText" lastClr="000000"/>
                </a:solidFill>
                <a:latin typeface="Segoe UI Light"/>
              </a:rPr>
              <a:t>Coordinación General de Gobierno (SCGG), </a:t>
            </a:r>
            <a:r>
              <a:rPr lang="es-HN" sz="1800" kern="0" dirty="0" smtClean="0">
                <a:solidFill>
                  <a:sysClr val="windowText" lastClr="000000"/>
                </a:solidFill>
                <a:latin typeface="Segoe UI Light"/>
              </a:rPr>
              <a:t>fue </a:t>
            </a:r>
            <a:r>
              <a:rPr lang="es-HN" sz="1800" kern="0" dirty="0">
                <a:solidFill>
                  <a:sysClr val="windowText" lastClr="000000"/>
                </a:solidFill>
                <a:latin typeface="Segoe UI Light"/>
              </a:rPr>
              <a:t>creada </a:t>
            </a:r>
            <a:r>
              <a:rPr lang="es-HN" sz="1800" kern="0" dirty="0" smtClean="0">
                <a:solidFill>
                  <a:sysClr val="windowText" lastClr="000000"/>
                </a:solidFill>
                <a:latin typeface="Segoe UI Light"/>
              </a:rPr>
              <a:t>mediante modificación a la Ley General de Administración Pública (artículo 29) tal como consta en la Ley para Optimizar la Administración Pública, Mejorar los Servicios a la Ciudadaniía y Fortalecimiento de la Transparencia en el Gobierno, decreto número </a:t>
            </a:r>
            <a:r>
              <a:rPr lang="es-HN" sz="1800" b="1" kern="0" dirty="0" smtClean="0">
                <a:solidFill>
                  <a:sysClr val="windowText" lastClr="000000"/>
                </a:solidFill>
                <a:latin typeface="Segoe UI Light"/>
              </a:rPr>
              <a:t>266-2013 </a:t>
            </a:r>
            <a:r>
              <a:rPr lang="es-HN" sz="1800" kern="0" dirty="0">
                <a:solidFill>
                  <a:sysClr val="windowText" lastClr="000000"/>
                </a:solidFill>
                <a:latin typeface="Segoe UI Light"/>
              </a:rPr>
              <a:t>del </a:t>
            </a:r>
            <a:r>
              <a:rPr lang="es-HN" sz="1800" kern="0" dirty="0" smtClean="0">
                <a:solidFill>
                  <a:sysClr val="windowText" lastClr="000000"/>
                </a:solidFill>
                <a:latin typeface="Segoe UI Light"/>
              </a:rPr>
              <a:t>16 </a:t>
            </a:r>
            <a:r>
              <a:rPr lang="es-HN" sz="1800" kern="0" dirty="0">
                <a:solidFill>
                  <a:sysClr val="windowText" lastClr="000000"/>
                </a:solidFill>
                <a:latin typeface="Segoe UI Light"/>
              </a:rPr>
              <a:t>de </a:t>
            </a:r>
            <a:r>
              <a:rPr lang="es-HN" sz="1800" kern="0" dirty="0" smtClean="0">
                <a:solidFill>
                  <a:sysClr val="windowText" lastClr="000000"/>
                </a:solidFill>
                <a:latin typeface="Segoe UI Light"/>
              </a:rPr>
              <a:t>diciembre de 2013, publicado </a:t>
            </a:r>
            <a:r>
              <a:rPr lang="es-HN" sz="1800" kern="0" dirty="0">
                <a:solidFill>
                  <a:sysClr val="windowText" lastClr="000000"/>
                </a:solidFill>
                <a:latin typeface="Segoe UI Light"/>
              </a:rPr>
              <a:t>en La </a:t>
            </a:r>
            <a:r>
              <a:rPr lang="es-HN" sz="1800" kern="0" dirty="0" smtClean="0">
                <a:solidFill>
                  <a:sysClr val="windowText" lastClr="000000"/>
                </a:solidFill>
                <a:latin typeface="Segoe UI Light"/>
              </a:rPr>
              <a:t>Gaceta </a:t>
            </a:r>
            <a:r>
              <a:rPr lang="es-HN" sz="1800" kern="0" dirty="0">
                <a:solidFill>
                  <a:sysClr val="windowText" lastClr="000000"/>
                </a:solidFill>
                <a:latin typeface="Segoe UI Light"/>
              </a:rPr>
              <a:t>el </a:t>
            </a:r>
            <a:r>
              <a:rPr lang="es-HN" sz="1800" kern="0" dirty="0" smtClean="0">
                <a:solidFill>
                  <a:sysClr val="windowText" lastClr="000000"/>
                </a:solidFill>
                <a:latin typeface="Segoe UI Light"/>
              </a:rPr>
              <a:t>23 </a:t>
            </a:r>
            <a:r>
              <a:rPr lang="es-HN" sz="1800" kern="0" dirty="0">
                <a:solidFill>
                  <a:sysClr val="windowText" lastClr="000000"/>
                </a:solidFill>
                <a:latin typeface="Segoe UI Light"/>
              </a:rPr>
              <a:t>de </a:t>
            </a:r>
            <a:r>
              <a:rPr lang="es-HN" sz="1800" kern="0" dirty="0" smtClean="0">
                <a:solidFill>
                  <a:sysClr val="windowText" lastClr="000000"/>
                </a:solidFill>
                <a:latin typeface="Segoe UI Light"/>
              </a:rPr>
              <a:t>enero de </a:t>
            </a:r>
            <a:r>
              <a:rPr lang="es-HN" sz="1800" kern="0" dirty="0">
                <a:solidFill>
                  <a:sysClr val="windowText" lastClr="000000"/>
                </a:solidFill>
                <a:latin typeface="Segoe UI Light"/>
              </a:rPr>
              <a:t>2014</a:t>
            </a:r>
            <a:r>
              <a:rPr lang="es-HN" sz="1800" kern="0" dirty="0" smtClean="0">
                <a:solidFill>
                  <a:sysClr val="windowText" lastClr="000000"/>
                </a:solidFill>
                <a:latin typeface="Segoe UI Light"/>
              </a:rPr>
              <a:t>.</a:t>
            </a:r>
            <a:endParaRPr lang="es-HN" sz="1800" kern="0" dirty="0">
              <a:solidFill>
                <a:sysClr val="windowText" lastClr="000000"/>
              </a:solidFill>
              <a:latin typeface="Segoe UI Light"/>
            </a:endParaRPr>
          </a:p>
        </p:txBody>
      </p:sp>
    </p:spTree>
    <p:extLst>
      <p:ext uri="{BB962C8B-B14F-4D97-AF65-F5344CB8AC3E}">
        <p14:creationId xmlns:p14="http://schemas.microsoft.com/office/powerpoint/2010/main" val="181910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fade">
                                      <p:cBhvr>
                                        <p:cTn id="16" dur="250"/>
                                        <p:tgtEl>
                                          <p:spTgt spid="11">
                                            <p:txEl>
                                              <p:pRg st="0" end="0"/>
                                            </p:txEl>
                                          </p:spTgt>
                                        </p:tgtEl>
                                      </p:cBhvr>
                                    </p:animEffect>
                                    <p:anim calcmode="lin" valueType="num">
                                      <p:cBhvr>
                                        <p:cTn id="17" dur="25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8" dur="25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12"/>
          <p:cNvCxnSpPr/>
          <p:nvPr/>
        </p:nvCxnSpPr>
        <p:spPr>
          <a:xfrm>
            <a:off x="428878" y="1012203"/>
            <a:ext cx="8286244" cy="0"/>
          </a:xfrm>
          <a:prstGeom prst="line">
            <a:avLst/>
          </a:prstGeom>
          <a:ln/>
        </p:spPr>
        <p:style>
          <a:lnRef idx="1">
            <a:schemeClr val="accent1"/>
          </a:lnRef>
          <a:fillRef idx="0">
            <a:schemeClr val="accent1"/>
          </a:fillRef>
          <a:effectRef idx="0">
            <a:schemeClr val="accent1"/>
          </a:effectRef>
          <a:fontRef idx="minor">
            <a:schemeClr val="tx1"/>
          </a:fontRef>
        </p:style>
      </p:cxnSp>
      <p:sp>
        <p:nvSpPr>
          <p:cNvPr id="7" name="TextBox 83"/>
          <p:cNvSpPr txBox="1"/>
          <p:nvPr/>
        </p:nvSpPr>
        <p:spPr>
          <a:xfrm>
            <a:off x="716997" y="227580"/>
            <a:ext cx="7710006" cy="1200329"/>
          </a:xfrm>
          <a:prstGeom prst="rect">
            <a:avLst/>
          </a:prstGeom>
          <a:noFill/>
        </p:spPr>
        <p:txBody>
          <a:bodyPr wrap="square" rtlCol="0">
            <a:spAutoFit/>
          </a:bodyPr>
          <a:lstStyle/>
          <a:p>
            <a:pPr algn="ctr"/>
            <a:r>
              <a:rPr lang="en-US" sz="2400" b="1" dirty="0" smtClean="0">
                <a:latin typeface="+mj-lt"/>
                <a:ea typeface="Roboto Light" panose="02000000000000000000" pitchFamily="2" charset="0"/>
              </a:rPr>
              <a:t>OBJETIVOS DE LA </a:t>
            </a:r>
            <a:r>
              <a:rPr lang="en-US" sz="2400" b="1" dirty="0">
                <a:latin typeface="+mj-lt"/>
                <a:ea typeface="Roboto Light" panose="02000000000000000000" pitchFamily="2" charset="0"/>
              </a:rPr>
              <a:t>COORDINACIÓN GENERAL DE GOBIERNO</a:t>
            </a:r>
          </a:p>
          <a:p>
            <a:pPr algn="ctr"/>
            <a:endParaRPr lang="en-US" sz="2400" b="1" dirty="0">
              <a:latin typeface="+mj-lt"/>
            </a:endParaRPr>
          </a:p>
        </p:txBody>
      </p:sp>
      <p:sp>
        <p:nvSpPr>
          <p:cNvPr id="4" name="CuadroTexto 7"/>
          <p:cNvSpPr txBox="1"/>
          <p:nvPr/>
        </p:nvSpPr>
        <p:spPr>
          <a:xfrm>
            <a:off x="3786511" y="6260273"/>
            <a:ext cx="1798441" cy="369332"/>
          </a:xfrm>
          <a:prstGeom prst="rect">
            <a:avLst/>
          </a:prstGeom>
          <a:noFill/>
        </p:spPr>
        <p:txBody>
          <a:bodyPr wrap="none" rtlCol="0">
            <a:spAutoFit/>
          </a:bodyPr>
          <a:lstStyle/>
          <a:p>
            <a:r>
              <a:rPr lang="es-HN" b="1" dirty="0" smtClean="0">
                <a:solidFill>
                  <a:schemeClr val="bg1"/>
                </a:solidFill>
                <a:latin typeface="Arial Narrow" panose="020B0606020202030204" pitchFamily="34" charset="0"/>
              </a:rPr>
              <a:t>www.scgg.gob.hn</a:t>
            </a:r>
            <a:endParaRPr lang="es-HN" b="1" dirty="0">
              <a:solidFill>
                <a:schemeClr val="bg1"/>
              </a:solidFill>
              <a:latin typeface="Arial Narrow" panose="020B0606020202030204" pitchFamily="34" charset="0"/>
            </a:endParaRPr>
          </a:p>
        </p:txBody>
      </p:sp>
      <p:sp>
        <p:nvSpPr>
          <p:cNvPr id="5" name="CuadroTexto 9"/>
          <p:cNvSpPr txBox="1"/>
          <p:nvPr/>
        </p:nvSpPr>
        <p:spPr>
          <a:xfrm>
            <a:off x="5953521" y="6299347"/>
            <a:ext cx="2606804" cy="369332"/>
          </a:xfrm>
          <a:prstGeom prst="rect">
            <a:avLst/>
          </a:prstGeom>
          <a:noFill/>
        </p:spPr>
        <p:txBody>
          <a:bodyPr wrap="none" rtlCol="0">
            <a:spAutoFit/>
          </a:bodyPr>
          <a:lstStyle/>
          <a:p>
            <a:r>
              <a:rPr lang="es-HN" b="1" dirty="0" smtClean="0">
                <a:solidFill>
                  <a:schemeClr val="bg1"/>
                </a:solidFill>
                <a:latin typeface="Arial Narrow" panose="020B0606020202030204" pitchFamily="34" charset="0"/>
              </a:rPr>
              <a:t>transparencia.scgg.gob.hn</a:t>
            </a:r>
            <a:endParaRPr lang="es-HN" b="1" dirty="0">
              <a:solidFill>
                <a:schemeClr val="bg1"/>
              </a:solidFill>
              <a:latin typeface="Arial Narrow" panose="020B0606020202030204" pitchFamily="34" charset="0"/>
            </a:endParaRPr>
          </a:p>
        </p:txBody>
      </p:sp>
      <p:cxnSp>
        <p:nvCxnSpPr>
          <p:cNvPr id="8" name="Conector recto 10"/>
          <p:cNvCxnSpPr/>
          <p:nvPr/>
        </p:nvCxnSpPr>
        <p:spPr>
          <a:xfrm>
            <a:off x="5758491" y="6295918"/>
            <a:ext cx="1" cy="369332"/>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9" name="CuadroTexto 13"/>
          <p:cNvSpPr txBox="1"/>
          <p:nvPr/>
        </p:nvSpPr>
        <p:spPr>
          <a:xfrm>
            <a:off x="520836" y="6249113"/>
            <a:ext cx="2949846" cy="369332"/>
          </a:xfrm>
          <a:prstGeom prst="rect">
            <a:avLst/>
          </a:prstGeom>
          <a:noFill/>
        </p:spPr>
        <p:txBody>
          <a:bodyPr wrap="none" rtlCol="0">
            <a:spAutoFit/>
          </a:bodyPr>
          <a:lstStyle/>
          <a:p>
            <a:r>
              <a:rPr lang="es-HN" b="1" dirty="0" smtClean="0">
                <a:solidFill>
                  <a:schemeClr val="bg1"/>
                </a:solidFill>
                <a:latin typeface="Arial Narrow" panose="020B0606020202030204" pitchFamily="34" charset="0"/>
              </a:rPr>
              <a:t>transparencia@scgg.gob.hn    </a:t>
            </a:r>
            <a:endParaRPr lang="es-HN" b="1" dirty="0">
              <a:solidFill>
                <a:schemeClr val="bg1"/>
              </a:solidFill>
              <a:latin typeface="Arial Narrow" panose="020B0606020202030204" pitchFamily="34" charset="0"/>
            </a:endParaRPr>
          </a:p>
        </p:txBody>
      </p:sp>
      <p:cxnSp>
        <p:nvCxnSpPr>
          <p:cNvPr id="10" name="Conector recto 10"/>
          <p:cNvCxnSpPr/>
          <p:nvPr/>
        </p:nvCxnSpPr>
        <p:spPr>
          <a:xfrm>
            <a:off x="3656422" y="6255974"/>
            <a:ext cx="1" cy="369332"/>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11" name="Content Placeholder 2"/>
          <p:cNvSpPr>
            <a:spLocks noGrp="1"/>
          </p:cNvSpPr>
          <p:nvPr>
            <p:ph sz="half" idx="1"/>
          </p:nvPr>
        </p:nvSpPr>
        <p:spPr>
          <a:xfrm>
            <a:off x="1995759" y="1815547"/>
            <a:ext cx="6460832" cy="4674292"/>
          </a:xfrm>
          <a:prstGeom prst="rect">
            <a:avLst/>
          </a:prstGeom>
        </p:spPr>
        <p:txBody>
          <a:bodyPr>
            <a:noAutofit/>
          </a:bodyPr>
          <a:lstStyle/>
          <a:p>
            <a:pPr marL="0" lvl="0" indent="0" algn="just">
              <a:lnSpc>
                <a:spcPct val="100000"/>
              </a:lnSpc>
              <a:spcBef>
                <a:spcPts val="600"/>
              </a:spcBef>
              <a:spcAft>
                <a:spcPts val="600"/>
              </a:spcAft>
              <a:buNone/>
            </a:pPr>
            <a:r>
              <a:rPr lang="es-HN" sz="1800" b="1" kern="0" dirty="0" smtClean="0">
                <a:solidFill>
                  <a:sysClr val="windowText" lastClr="000000"/>
                </a:solidFill>
                <a:latin typeface="Segoe UI Light"/>
              </a:rPr>
              <a:t>La </a:t>
            </a:r>
            <a:r>
              <a:rPr lang="es-HN" sz="1800" b="1" kern="0" dirty="0">
                <a:solidFill>
                  <a:sysClr val="windowText" lastClr="000000"/>
                </a:solidFill>
                <a:latin typeface="Segoe UI Light"/>
              </a:rPr>
              <a:t>Secretaría de Coordinación General de Gobierno contribuye a la gestión estratégica de la administración pública de varias maneras: </a:t>
            </a:r>
            <a:endParaRPr lang="es-HN" sz="1800" b="1" kern="0" dirty="0" smtClean="0">
              <a:solidFill>
                <a:sysClr val="windowText" lastClr="000000"/>
              </a:solidFill>
              <a:latin typeface="Segoe UI Light"/>
            </a:endParaRPr>
          </a:p>
          <a:p>
            <a:pPr marL="0" lvl="0" indent="0" algn="just">
              <a:lnSpc>
                <a:spcPct val="100000"/>
              </a:lnSpc>
              <a:spcBef>
                <a:spcPts val="600"/>
              </a:spcBef>
              <a:spcAft>
                <a:spcPts val="600"/>
              </a:spcAft>
              <a:buNone/>
            </a:pPr>
            <a:r>
              <a:rPr lang="es-HN" sz="1800" b="1" kern="0" dirty="0" smtClean="0">
                <a:solidFill>
                  <a:sysClr val="windowText" lastClr="000000"/>
                </a:solidFill>
                <a:latin typeface="Segoe UI Light"/>
              </a:rPr>
              <a:t>Auxiliar al Presidente de la República en la coordinanción de la administración pública.</a:t>
            </a:r>
          </a:p>
          <a:p>
            <a:pPr marL="0" lvl="0" indent="0" algn="just">
              <a:lnSpc>
                <a:spcPct val="100000"/>
              </a:lnSpc>
              <a:spcBef>
                <a:spcPts val="600"/>
              </a:spcBef>
              <a:spcAft>
                <a:spcPts val="600"/>
              </a:spcAft>
              <a:buNone/>
            </a:pPr>
            <a:r>
              <a:rPr lang="es-HN" sz="1800" b="1" kern="0" dirty="0" smtClean="0">
                <a:solidFill>
                  <a:sysClr val="windowText" lastClr="000000"/>
                </a:solidFill>
                <a:latin typeface="Segoe UI Light"/>
              </a:rPr>
              <a:t>La </a:t>
            </a:r>
            <a:r>
              <a:rPr lang="es-HN" sz="1800" b="1" kern="0" dirty="0">
                <a:solidFill>
                  <a:sysClr val="windowText" lastClr="000000"/>
                </a:solidFill>
                <a:latin typeface="Segoe UI Light"/>
              </a:rPr>
              <a:t>planificación de los objetivos estratégicos del Gobierno y asignación de los recursos presupuestarios, así como la planificación de los objetivos institucionales, el seguimiento y evaluación de </a:t>
            </a:r>
            <a:r>
              <a:rPr lang="es-HN" sz="1800" b="1" kern="0" dirty="0" smtClean="0">
                <a:solidFill>
                  <a:sysClr val="windowText" lastClr="000000"/>
                </a:solidFill>
                <a:latin typeface="Segoe UI Light"/>
              </a:rPr>
              <a:t>resultados</a:t>
            </a:r>
          </a:p>
          <a:p>
            <a:pPr marL="0" lvl="0" indent="0" algn="just">
              <a:lnSpc>
                <a:spcPct val="100000"/>
              </a:lnSpc>
              <a:spcBef>
                <a:spcPts val="600"/>
              </a:spcBef>
              <a:spcAft>
                <a:spcPts val="600"/>
              </a:spcAft>
              <a:buNone/>
            </a:pPr>
            <a:r>
              <a:rPr lang="es-HN" sz="1800" b="1" kern="0" dirty="0" smtClean="0">
                <a:solidFill>
                  <a:sysClr val="windowText" lastClr="000000"/>
                </a:solidFill>
                <a:latin typeface="Segoe UI Light"/>
              </a:rPr>
              <a:t>Las </a:t>
            </a:r>
            <a:r>
              <a:rPr lang="es-HN" sz="1800" b="1" kern="0" dirty="0">
                <a:solidFill>
                  <a:sysClr val="windowText" lastClr="000000"/>
                </a:solidFill>
                <a:latin typeface="Segoe UI Light"/>
              </a:rPr>
              <a:t>políticas de transparencia y lucha anticorrupción, las políticas y acciones de modernización del Estado.</a:t>
            </a:r>
            <a:endParaRPr kumimoji="0" lang="es-HN" sz="1800" b="0" i="0" u="none" strike="noStrike" kern="0" cap="none" spc="0" normalizeH="0" baseline="0" noProof="0" dirty="0">
              <a:ln>
                <a:noFill/>
              </a:ln>
              <a:solidFill>
                <a:sysClr val="windowText" lastClr="000000"/>
              </a:solidFill>
              <a:effectLst/>
              <a:uLnTx/>
              <a:uFillTx/>
              <a:latin typeface="Segoe UI Light"/>
            </a:endParaRPr>
          </a:p>
        </p:txBody>
      </p:sp>
      <p:grpSp>
        <p:nvGrpSpPr>
          <p:cNvPr id="12" name="Group 13"/>
          <p:cNvGrpSpPr/>
          <p:nvPr/>
        </p:nvGrpSpPr>
        <p:grpSpPr>
          <a:xfrm>
            <a:off x="1000853" y="3788595"/>
            <a:ext cx="640080" cy="640080"/>
            <a:chOff x="838552" y="3467237"/>
            <a:chExt cx="640080" cy="640080"/>
          </a:xfrm>
        </p:grpSpPr>
        <p:grpSp>
          <p:nvGrpSpPr>
            <p:cNvPr id="16" name="Group 4"/>
            <p:cNvGrpSpPr/>
            <p:nvPr/>
          </p:nvGrpSpPr>
          <p:grpSpPr>
            <a:xfrm>
              <a:off x="838552" y="3467237"/>
              <a:ext cx="640080" cy="640080"/>
              <a:chOff x="2781074" y="2409327"/>
              <a:chExt cx="640080" cy="640080"/>
            </a:xfrm>
          </p:grpSpPr>
          <p:sp>
            <p:nvSpPr>
              <p:cNvPr id="17" name="Oval 103"/>
              <p:cNvSpPr>
                <a:spLocks noChangeAspect="1"/>
              </p:cNvSpPr>
              <p:nvPr/>
            </p:nvSpPr>
            <p:spPr>
              <a:xfrm>
                <a:off x="2781074" y="2409327"/>
                <a:ext cx="640080" cy="640080"/>
              </a:xfrm>
              <a:prstGeom prst="ellipse">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8" name="Group 3"/>
              <p:cNvGrpSpPr/>
              <p:nvPr/>
            </p:nvGrpSpPr>
            <p:grpSpPr>
              <a:xfrm>
                <a:off x="2964065" y="2555635"/>
                <a:ext cx="262439" cy="328378"/>
                <a:chOff x="1678071" y="1457567"/>
                <a:chExt cx="262439" cy="328378"/>
              </a:xfrm>
            </p:grpSpPr>
            <p:sp>
              <p:nvSpPr>
                <p:cNvPr id="19" name="Shape 4"/>
                <p:cNvSpPr txBox="1"/>
                <p:nvPr/>
              </p:nvSpPr>
              <p:spPr>
                <a:xfrm>
                  <a:off x="1820950" y="1683160"/>
                  <a:ext cx="119560" cy="102785"/>
                </a:xfrm>
                <a:prstGeom prst="rect">
                  <a:avLst/>
                </a:prstGeom>
                <a:noFill/>
                <a:ln w="12700"/>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dirty="0" smtClean="0">
                    <a:ln>
                      <a:solidFill>
                        <a:schemeClr val="accent3"/>
                      </a:solidFill>
                    </a:ln>
                    <a:latin typeface="Raleway" panose="020B0503030101060003" pitchFamily="34" charset="0"/>
                  </a:endParaRPr>
                </a:p>
                <a:p>
                  <a:pPr lvl="0" algn="ctr" defTabSz="622300">
                    <a:lnSpc>
                      <a:spcPct val="90000"/>
                    </a:lnSpc>
                    <a:spcBef>
                      <a:spcPct val="0"/>
                    </a:spcBef>
                    <a:spcAft>
                      <a:spcPct val="35000"/>
                    </a:spcAft>
                  </a:pPr>
                  <a:endParaRPr lang="en-US" sz="1400" kern="1200" dirty="0" smtClean="0">
                    <a:ln>
                      <a:solidFill>
                        <a:schemeClr val="accent3"/>
                      </a:solidFill>
                    </a:ln>
                    <a:latin typeface="Raleway" panose="020B0503030101060003" pitchFamily="34" charset="0"/>
                  </a:endParaRPr>
                </a:p>
              </p:txBody>
            </p:sp>
            <p:sp>
              <p:nvSpPr>
                <p:cNvPr id="20" name="Shape 6"/>
                <p:cNvSpPr txBox="1"/>
                <p:nvPr/>
              </p:nvSpPr>
              <p:spPr>
                <a:xfrm>
                  <a:off x="1678071" y="1595579"/>
                  <a:ext cx="72204" cy="71762"/>
                </a:xfrm>
                <a:prstGeom prst="rect">
                  <a:avLst/>
                </a:prstGeom>
                <a:noFill/>
                <a:ln w="12700"/>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b="1" kern="1200" dirty="0">
                    <a:ln>
                      <a:solidFill>
                        <a:schemeClr val="accent3"/>
                      </a:solidFill>
                    </a:ln>
                    <a:latin typeface="Raleway" panose="020B0503030101060003" pitchFamily="34" charset="0"/>
                  </a:endParaRPr>
                </a:p>
              </p:txBody>
            </p:sp>
            <p:sp>
              <p:nvSpPr>
                <p:cNvPr id="21" name="Shape 8"/>
                <p:cNvSpPr txBox="1"/>
                <p:nvPr/>
              </p:nvSpPr>
              <p:spPr>
                <a:xfrm>
                  <a:off x="1761462" y="1457567"/>
                  <a:ext cx="79985" cy="79985"/>
                </a:xfrm>
                <a:prstGeom prst="rect">
                  <a:avLst/>
                </a:prstGeom>
                <a:noFill/>
                <a:ln w="12700"/>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b="1" kern="1200" dirty="0">
                    <a:ln>
                      <a:solidFill>
                        <a:schemeClr val="accent3"/>
                      </a:solidFill>
                    </a:ln>
                    <a:latin typeface="Raleway" panose="020B0503030101060003" pitchFamily="34" charset="0"/>
                  </a:endParaRPr>
                </a:p>
              </p:txBody>
            </p:sp>
          </p:grpSp>
        </p:grpSp>
        <p:sp>
          <p:nvSpPr>
            <p:cNvPr id="14" name="Shape 35"/>
            <p:cNvSpPr/>
            <p:nvPr/>
          </p:nvSpPr>
          <p:spPr>
            <a:xfrm>
              <a:off x="1002776" y="3631462"/>
              <a:ext cx="311632" cy="311631"/>
            </a:xfrm>
            <a:prstGeom prst="gear6">
              <a:avLst/>
            </a:prstGeom>
            <a:noFill/>
            <a:ln w="12700">
              <a:solidFill>
                <a:schemeClr val="accent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grpSp>
      <p:grpSp>
        <p:nvGrpSpPr>
          <p:cNvPr id="22" name="Group 13"/>
          <p:cNvGrpSpPr/>
          <p:nvPr/>
        </p:nvGrpSpPr>
        <p:grpSpPr>
          <a:xfrm>
            <a:off x="961148" y="2788440"/>
            <a:ext cx="640080" cy="640080"/>
            <a:chOff x="838552" y="3467237"/>
            <a:chExt cx="640080" cy="640080"/>
          </a:xfrm>
        </p:grpSpPr>
        <p:grpSp>
          <p:nvGrpSpPr>
            <p:cNvPr id="26" name="Group 4"/>
            <p:cNvGrpSpPr/>
            <p:nvPr/>
          </p:nvGrpSpPr>
          <p:grpSpPr>
            <a:xfrm>
              <a:off x="838552" y="3467237"/>
              <a:ext cx="640080" cy="640080"/>
              <a:chOff x="2781074" y="2409327"/>
              <a:chExt cx="640080" cy="640080"/>
            </a:xfrm>
          </p:grpSpPr>
          <p:sp>
            <p:nvSpPr>
              <p:cNvPr id="27" name="Oval 103"/>
              <p:cNvSpPr>
                <a:spLocks noChangeAspect="1"/>
              </p:cNvSpPr>
              <p:nvPr/>
            </p:nvSpPr>
            <p:spPr>
              <a:xfrm>
                <a:off x="2781074" y="2409327"/>
                <a:ext cx="640080" cy="640080"/>
              </a:xfrm>
              <a:prstGeom prst="ellipse">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28" name="Group 3"/>
              <p:cNvGrpSpPr/>
              <p:nvPr/>
            </p:nvGrpSpPr>
            <p:grpSpPr>
              <a:xfrm>
                <a:off x="2964065" y="2555635"/>
                <a:ext cx="262439" cy="328378"/>
                <a:chOff x="1678071" y="1457567"/>
                <a:chExt cx="262439" cy="328378"/>
              </a:xfrm>
            </p:grpSpPr>
            <p:sp>
              <p:nvSpPr>
                <p:cNvPr id="29" name="Shape 4"/>
                <p:cNvSpPr txBox="1"/>
                <p:nvPr/>
              </p:nvSpPr>
              <p:spPr>
                <a:xfrm>
                  <a:off x="1820950" y="1683160"/>
                  <a:ext cx="119560" cy="102785"/>
                </a:xfrm>
                <a:prstGeom prst="rect">
                  <a:avLst/>
                </a:prstGeom>
                <a:noFill/>
                <a:ln w="12700"/>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dirty="0" smtClean="0">
                    <a:ln>
                      <a:solidFill>
                        <a:schemeClr val="accent3"/>
                      </a:solidFill>
                    </a:ln>
                    <a:latin typeface="Raleway" panose="020B0503030101060003" pitchFamily="34" charset="0"/>
                  </a:endParaRPr>
                </a:p>
                <a:p>
                  <a:pPr lvl="0" algn="ctr" defTabSz="622300">
                    <a:lnSpc>
                      <a:spcPct val="90000"/>
                    </a:lnSpc>
                    <a:spcBef>
                      <a:spcPct val="0"/>
                    </a:spcBef>
                    <a:spcAft>
                      <a:spcPct val="35000"/>
                    </a:spcAft>
                  </a:pPr>
                  <a:endParaRPr lang="en-US" sz="1400" kern="1200" dirty="0" smtClean="0">
                    <a:ln>
                      <a:solidFill>
                        <a:schemeClr val="accent3"/>
                      </a:solidFill>
                    </a:ln>
                    <a:latin typeface="Raleway" panose="020B0503030101060003" pitchFamily="34" charset="0"/>
                  </a:endParaRPr>
                </a:p>
              </p:txBody>
            </p:sp>
            <p:sp>
              <p:nvSpPr>
                <p:cNvPr id="30" name="Shape 6"/>
                <p:cNvSpPr txBox="1"/>
                <p:nvPr/>
              </p:nvSpPr>
              <p:spPr>
                <a:xfrm>
                  <a:off x="1678071" y="1595579"/>
                  <a:ext cx="72204" cy="71762"/>
                </a:xfrm>
                <a:prstGeom prst="rect">
                  <a:avLst/>
                </a:prstGeom>
                <a:noFill/>
                <a:ln w="12700"/>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b="1" kern="1200" dirty="0">
                    <a:ln>
                      <a:solidFill>
                        <a:schemeClr val="accent3"/>
                      </a:solidFill>
                    </a:ln>
                    <a:latin typeface="Raleway" panose="020B0503030101060003" pitchFamily="34" charset="0"/>
                  </a:endParaRPr>
                </a:p>
              </p:txBody>
            </p:sp>
            <p:sp>
              <p:nvSpPr>
                <p:cNvPr id="31" name="Shape 8"/>
                <p:cNvSpPr txBox="1"/>
                <p:nvPr/>
              </p:nvSpPr>
              <p:spPr>
                <a:xfrm>
                  <a:off x="1761462" y="1457567"/>
                  <a:ext cx="79985" cy="79985"/>
                </a:xfrm>
                <a:prstGeom prst="rect">
                  <a:avLst/>
                </a:prstGeom>
                <a:noFill/>
                <a:ln w="12700"/>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b="1" kern="1200" dirty="0">
                    <a:ln>
                      <a:solidFill>
                        <a:schemeClr val="accent3"/>
                      </a:solidFill>
                    </a:ln>
                    <a:latin typeface="Raleway" panose="020B0503030101060003" pitchFamily="34" charset="0"/>
                  </a:endParaRPr>
                </a:p>
              </p:txBody>
            </p:sp>
          </p:grpSp>
        </p:grpSp>
        <p:sp>
          <p:nvSpPr>
            <p:cNvPr id="24" name="Shape 35"/>
            <p:cNvSpPr/>
            <p:nvPr/>
          </p:nvSpPr>
          <p:spPr>
            <a:xfrm>
              <a:off x="1002776" y="3631462"/>
              <a:ext cx="311632" cy="311631"/>
            </a:xfrm>
            <a:prstGeom prst="gear6">
              <a:avLst/>
            </a:prstGeom>
            <a:noFill/>
            <a:ln w="12700">
              <a:solidFill>
                <a:schemeClr val="accent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grpSp>
      <p:grpSp>
        <p:nvGrpSpPr>
          <p:cNvPr id="32" name="Group 13"/>
          <p:cNvGrpSpPr/>
          <p:nvPr/>
        </p:nvGrpSpPr>
        <p:grpSpPr>
          <a:xfrm>
            <a:off x="1000853" y="4701717"/>
            <a:ext cx="640080" cy="640080"/>
            <a:chOff x="838552" y="3467237"/>
            <a:chExt cx="640080" cy="640080"/>
          </a:xfrm>
        </p:grpSpPr>
        <p:grpSp>
          <p:nvGrpSpPr>
            <p:cNvPr id="36" name="Group 4"/>
            <p:cNvGrpSpPr/>
            <p:nvPr/>
          </p:nvGrpSpPr>
          <p:grpSpPr>
            <a:xfrm>
              <a:off x="838552" y="3467237"/>
              <a:ext cx="640080" cy="640080"/>
              <a:chOff x="2781074" y="2409327"/>
              <a:chExt cx="640080" cy="640080"/>
            </a:xfrm>
          </p:grpSpPr>
          <p:sp>
            <p:nvSpPr>
              <p:cNvPr id="37" name="Oval 103"/>
              <p:cNvSpPr>
                <a:spLocks noChangeAspect="1"/>
              </p:cNvSpPr>
              <p:nvPr/>
            </p:nvSpPr>
            <p:spPr>
              <a:xfrm>
                <a:off x="2781074" y="2409327"/>
                <a:ext cx="640080" cy="640080"/>
              </a:xfrm>
              <a:prstGeom prst="ellipse">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38" name="Group 3"/>
              <p:cNvGrpSpPr/>
              <p:nvPr/>
            </p:nvGrpSpPr>
            <p:grpSpPr>
              <a:xfrm>
                <a:off x="2964065" y="2555635"/>
                <a:ext cx="262439" cy="328378"/>
                <a:chOff x="1678071" y="1457567"/>
                <a:chExt cx="262439" cy="328378"/>
              </a:xfrm>
            </p:grpSpPr>
            <p:sp>
              <p:nvSpPr>
                <p:cNvPr id="39" name="Shape 4"/>
                <p:cNvSpPr txBox="1"/>
                <p:nvPr/>
              </p:nvSpPr>
              <p:spPr>
                <a:xfrm>
                  <a:off x="1820950" y="1683160"/>
                  <a:ext cx="119560" cy="102785"/>
                </a:xfrm>
                <a:prstGeom prst="rect">
                  <a:avLst/>
                </a:prstGeom>
                <a:noFill/>
                <a:ln w="12700"/>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dirty="0" smtClean="0">
                    <a:ln>
                      <a:solidFill>
                        <a:schemeClr val="accent3"/>
                      </a:solidFill>
                    </a:ln>
                    <a:latin typeface="Raleway" panose="020B0503030101060003" pitchFamily="34" charset="0"/>
                  </a:endParaRPr>
                </a:p>
                <a:p>
                  <a:pPr lvl="0" algn="ctr" defTabSz="622300">
                    <a:lnSpc>
                      <a:spcPct val="90000"/>
                    </a:lnSpc>
                    <a:spcBef>
                      <a:spcPct val="0"/>
                    </a:spcBef>
                    <a:spcAft>
                      <a:spcPct val="35000"/>
                    </a:spcAft>
                  </a:pPr>
                  <a:endParaRPr lang="en-US" sz="1400" kern="1200" dirty="0" smtClean="0">
                    <a:ln>
                      <a:solidFill>
                        <a:schemeClr val="accent3"/>
                      </a:solidFill>
                    </a:ln>
                    <a:latin typeface="Raleway" panose="020B0503030101060003" pitchFamily="34" charset="0"/>
                  </a:endParaRPr>
                </a:p>
              </p:txBody>
            </p:sp>
            <p:sp>
              <p:nvSpPr>
                <p:cNvPr id="40" name="Shape 6"/>
                <p:cNvSpPr txBox="1"/>
                <p:nvPr/>
              </p:nvSpPr>
              <p:spPr>
                <a:xfrm>
                  <a:off x="1678071" y="1595579"/>
                  <a:ext cx="72204" cy="71762"/>
                </a:xfrm>
                <a:prstGeom prst="rect">
                  <a:avLst/>
                </a:prstGeom>
                <a:noFill/>
                <a:ln w="12700"/>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b="1" kern="1200" dirty="0">
                    <a:ln>
                      <a:solidFill>
                        <a:schemeClr val="accent3"/>
                      </a:solidFill>
                    </a:ln>
                    <a:latin typeface="Raleway" panose="020B0503030101060003" pitchFamily="34" charset="0"/>
                  </a:endParaRPr>
                </a:p>
              </p:txBody>
            </p:sp>
            <p:sp>
              <p:nvSpPr>
                <p:cNvPr id="41" name="Shape 8"/>
                <p:cNvSpPr txBox="1"/>
                <p:nvPr/>
              </p:nvSpPr>
              <p:spPr>
                <a:xfrm>
                  <a:off x="1761462" y="1457567"/>
                  <a:ext cx="79985" cy="79985"/>
                </a:xfrm>
                <a:prstGeom prst="rect">
                  <a:avLst/>
                </a:prstGeom>
                <a:noFill/>
                <a:ln w="12700"/>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b="1" kern="1200" dirty="0">
                    <a:ln>
                      <a:solidFill>
                        <a:schemeClr val="accent3"/>
                      </a:solidFill>
                    </a:ln>
                    <a:latin typeface="Raleway" panose="020B0503030101060003" pitchFamily="34" charset="0"/>
                  </a:endParaRPr>
                </a:p>
              </p:txBody>
            </p:sp>
          </p:grpSp>
        </p:grpSp>
        <p:sp>
          <p:nvSpPr>
            <p:cNvPr id="34" name="Shape 35"/>
            <p:cNvSpPr/>
            <p:nvPr/>
          </p:nvSpPr>
          <p:spPr>
            <a:xfrm>
              <a:off x="1002776" y="3631462"/>
              <a:ext cx="311632" cy="311631"/>
            </a:xfrm>
            <a:prstGeom prst="gear6">
              <a:avLst/>
            </a:prstGeom>
            <a:noFill/>
            <a:ln w="12700">
              <a:solidFill>
                <a:schemeClr val="accent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grpSp>
    </p:spTree>
    <p:extLst>
      <p:ext uri="{BB962C8B-B14F-4D97-AF65-F5344CB8AC3E}">
        <p14:creationId xmlns:p14="http://schemas.microsoft.com/office/powerpoint/2010/main" val="274525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fade">
                                      <p:cBhvr>
                                        <p:cTn id="16" dur="250"/>
                                        <p:tgtEl>
                                          <p:spTgt spid="11">
                                            <p:txEl>
                                              <p:pRg st="0" end="0"/>
                                            </p:txEl>
                                          </p:spTgt>
                                        </p:tgtEl>
                                      </p:cBhvr>
                                    </p:animEffect>
                                    <p:anim calcmode="lin" valueType="num">
                                      <p:cBhvr>
                                        <p:cTn id="17" dur="25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8" dur="25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fade">
                                      <p:cBhvr>
                                        <p:cTn id="23" dur="250"/>
                                        <p:tgtEl>
                                          <p:spTgt spid="11">
                                            <p:txEl>
                                              <p:pRg st="1" end="1"/>
                                            </p:txEl>
                                          </p:spTgt>
                                        </p:tgtEl>
                                      </p:cBhvr>
                                    </p:animEffect>
                                    <p:anim calcmode="lin" valueType="num">
                                      <p:cBhvr>
                                        <p:cTn id="24" dur="25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5" dur="25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
                            </p:stCondLst>
                            <p:childTnLst>
                              <p:par>
                                <p:cTn id="27" presetID="42" presetClass="entr" presetSubtype="0" fill="hold" grpId="0" nodeType="after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Effect transition="in" filter="fade">
                                      <p:cBhvr>
                                        <p:cTn id="29" dur="250"/>
                                        <p:tgtEl>
                                          <p:spTgt spid="11">
                                            <p:txEl>
                                              <p:pRg st="2" end="2"/>
                                            </p:txEl>
                                          </p:spTgt>
                                        </p:tgtEl>
                                      </p:cBhvr>
                                    </p:animEffect>
                                    <p:anim calcmode="lin" valueType="num">
                                      <p:cBhvr>
                                        <p:cTn id="30" dur="25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31" dur="25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500"/>
                            </p:stCondLst>
                            <p:childTnLst>
                              <p:par>
                                <p:cTn id="33" presetID="42" presetClass="entr" presetSubtype="0" fill="hold" grpId="0" nodeType="after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Effect transition="in" filter="fade">
                                      <p:cBhvr>
                                        <p:cTn id="35" dur="250"/>
                                        <p:tgtEl>
                                          <p:spTgt spid="11">
                                            <p:txEl>
                                              <p:pRg st="3" end="3"/>
                                            </p:txEl>
                                          </p:spTgt>
                                        </p:tgtEl>
                                      </p:cBhvr>
                                    </p:animEffect>
                                    <p:anim calcmode="lin" valueType="num">
                                      <p:cBhvr>
                                        <p:cTn id="36" dur="25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7" dur="250" fill="hold"/>
                                        <p:tgtEl>
                                          <p:spTgt spid="11">
                                            <p:txEl>
                                              <p:pRg st="3" end="3"/>
                                            </p:txEl>
                                          </p:spTgt>
                                        </p:tgtEl>
                                        <p:attrNameLst>
                                          <p:attrName>ppt_y</p:attrName>
                                        </p:attrNameLst>
                                      </p:cBhvr>
                                      <p:tavLst>
                                        <p:tav tm="0">
                                          <p:val>
                                            <p:strVal val="#ppt_y+.1"/>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500" fill="hold"/>
                                        <p:tgtEl>
                                          <p:spTgt spid="32"/>
                                        </p:tgtEl>
                                        <p:attrNameLst>
                                          <p:attrName>ppt_x</p:attrName>
                                        </p:attrNameLst>
                                      </p:cBhvr>
                                      <p:tavLst>
                                        <p:tav tm="0">
                                          <p:val>
                                            <p:strVal val="#ppt_x"/>
                                          </p:val>
                                        </p:tav>
                                        <p:tav tm="100000">
                                          <p:val>
                                            <p:strVal val="#ppt_x"/>
                                          </p:val>
                                        </p:tav>
                                      </p:tavLst>
                                    </p:anim>
                                    <p:anim calcmode="lin" valueType="num">
                                      <p:cBhvr additive="base">
                                        <p:cTn id="4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7"/>
          <p:cNvSpPr txBox="1"/>
          <p:nvPr/>
        </p:nvSpPr>
        <p:spPr>
          <a:xfrm>
            <a:off x="3786511" y="6260273"/>
            <a:ext cx="1798441" cy="369332"/>
          </a:xfrm>
          <a:prstGeom prst="rect">
            <a:avLst/>
          </a:prstGeom>
          <a:noFill/>
        </p:spPr>
        <p:txBody>
          <a:bodyPr wrap="none" rtlCol="0">
            <a:spAutoFit/>
          </a:bodyPr>
          <a:lstStyle/>
          <a:p>
            <a:r>
              <a:rPr lang="es-HN" b="1" dirty="0" smtClean="0">
                <a:solidFill>
                  <a:schemeClr val="bg1"/>
                </a:solidFill>
                <a:latin typeface="Arial Narrow" panose="020B0606020202030204" pitchFamily="34" charset="0"/>
              </a:rPr>
              <a:t>www.scgg.gob.hn</a:t>
            </a:r>
            <a:endParaRPr lang="es-HN" b="1" dirty="0">
              <a:solidFill>
                <a:schemeClr val="bg1"/>
              </a:solidFill>
              <a:latin typeface="Arial Narrow" panose="020B0606020202030204" pitchFamily="34" charset="0"/>
            </a:endParaRPr>
          </a:p>
        </p:txBody>
      </p:sp>
      <p:sp>
        <p:nvSpPr>
          <p:cNvPr id="5" name="CuadroTexto 9"/>
          <p:cNvSpPr txBox="1"/>
          <p:nvPr/>
        </p:nvSpPr>
        <p:spPr>
          <a:xfrm>
            <a:off x="5953521" y="6299347"/>
            <a:ext cx="2606804" cy="369332"/>
          </a:xfrm>
          <a:prstGeom prst="rect">
            <a:avLst/>
          </a:prstGeom>
          <a:noFill/>
        </p:spPr>
        <p:txBody>
          <a:bodyPr wrap="none" rtlCol="0">
            <a:spAutoFit/>
          </a:bodyPr>
          <a:lstStyle/>
          <a:p>
            <a:r>
              <a:rPr lang="es-HN" b="1" dirty="0" smtClean="0">
                <a:solidFill>
                  <a:schemeClr val="bg1"/>
                </a:solidFill>
                <a:latin typeface="Arial Narrow" panose="020B0606020202030204" pitchFamily="34" charset="0"/>
              </a:rPr>
              <a:t>transparencia.scgg.gob.hn</a:t>
            </a:r>
            <a:endParaRPr lang="es-HN" b="1" dirty="0">
              <a:solidFill>
                <a:schemeClr val="bg1"/>
              </a:solidFill>
              <a:latin typeface="Arial Narrow" panose="020B0606020202030204" pitchFamily="34" charset="0"/>
            </a:endParaRPr>
          </a:p>
        </p:txBody>
      </p:sp>
      <p:cxnSp>
        <p:nvCxnSpPr>
          <p:cNvPr id="8" name="Conector recto 10"/>
          <p:cNvCxnSpPr/>
          <p:nvPr/>
        </p:nvCxnSpPr>
        <p:spPr>
          <a:xfrm>
            <a:off x="5758491" y="6295918"/>
            <a:ext cx="1" cy="369332"/>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9" name="CuadroTexto 13"/>
          <p:cNvSpPr txBox="1"/>
          <p:nvPr/>
        </p:nvSpPr>
        <p:spPr>
          <a:xfrm>
            <a:off x="520836" y="6249113"/>
            <a:ext cx="2949846" cy="369332"/>
          </a:xfrm>
          <a:prstGeom prst="rect">
            <a:avLst/>
          </a:prstGeom>
          <a:noFill/>
        </p:spPr>
        <p:txBody>
          <a:bodyPr wrap="none" rtlCol="0">
            <a:spAutoFit/>
          </a:bodyPr>
          <a:lstStyle/>
          <a:p>
            <a:r>
              <a:rPr lang="es-HN" b="1" dirty="0" smtClean="0">
                <a:solidFill>
                  <a:schemeClr val="bg1"/>
                </a:solidFill>
                <a:latin typeface="Arial Narrow" panose="020B0606020202030204" pitchFamily="34" charset="0"/>
              </a:rPr>
              <a:t>transparencia@scgg.gob.hn    </a:t>
            </a:r>
            <a:endParaRPr lang="es-HN" b="1" dirty="0">
              <a:solidFill>
                <a:schemeClr val="bg1"/>
              </a:solidFill>
              <a:latin typeface="Arial Narrow" panose="020B0606020202030204" pitchFamily="34" charset="0"/>
            </a:endParaRPr>
          </a:p>
        </p:txBody>
      </p:sp>
      <p:cxnSp>
        <p:nvCxnSpPr>
          <p:cNvPr id="10" name="Conector recto 10"/>
          <p:cNvCxnSpPr/>
          <p:nvPr/>
        </p:nvCxnSpPr>
        <p:spPr>
          <a:xfrm>
            <a:off x="3656422" y="6255974"/>
            <a:ext cx="1" cy="369332"/>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11" name="Straight Connector 12"/>
          <p:cNvCxnSpPr/>
          <p:nvPr/>
        </p:nvCxnSpPr>
        <p:spPr>
          <a:xfrm>
            <a:off x="395011" y="1573223"/>
            <a:ext cx="8286244"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2" name="TextBox 83"/>
          <p:cNvSpPr txBox="1"/>
          <p:nvPr/>
        </p:nvSpPr>
        <p:spPr>
          <a:xfrm>
            <a:off x="386544" y="555958"/>
            <a:ext cx="8419847" cy="830997"/>
          </a:xfrm>
          <a:prstGeom prst="rect">
            <a:avLst/>
          </a:prstGeom>
          <a:noFill/>
        </p:spPr>
        <p:txBody>
          <a:bodyPr wrap="square" rtlCol="0">
            <a:spAutoFit/>
          </a:bodyPr>
          <a:lstStyle/>
          <a:p>
            <a:pPr algn="ctr"/>
            <a:r>
              <a:rPr lang="en-US" sz="2400" b="1" dirty="0" smtClean="0">
                <a:latin typeface="+mj-lt"/>
                <a:ea typeface="Roboto Light" panose="02000000000000000000" pitchFamily="2" charset="0"/>
              </a:rPr>
              <a:t>DIRECCIÓN PRESIDENCIAL DE TRANSPARENCIA MODERNIZACIÓN Y REFORMA DEL ESTADO (DPTMRE)</a:t>
            </a:r>
            <a:endParaRPr lang="en-US" sz="2400" b="1" dirty="0">
              <a:latin typeface="+mj-lt"/>
            </a:endParaRPr>
          </a:p>
        </p:txBody>
      </p:sp>
      <p:sp>
        <p:nvSpPr>
          <p:cNvPr id="59" name="Content Placeholder 2"/>
          <p:cNvSpPr>
            <a:spLocks noGrp="1"/>
          </p:cNvSpPr>
          <p:nvPr>
            <p:ph sz="half" idx="1"/>
          </p:nvPr>
        </p:nvSpPr>
        <p:spPr>
          <a:xfrm>
            <a:off x="352678" y="1784259"/>
            <a:ext cx="8543672" cy="4032341"/>
          </a:xfrm>
          <a:prstGeom prst="rect">
            <a:avLst/>
          </a:prstGeom>
        </p:spPr>
        <p:txBody>
          <a:bodyPr>
            <a:noAutofit/>
          </a:bodyPr>
          <a:lstStyle/>
          <a:p>
            <a:pPr marL="0" lvl="0" indent="0" algn="just">
              <a:lnSpc>
                <a:spcPct val="100000"/>
              </a:lnSpc>
              <a:spcBef>
                <a:spcPts val="600"/>
              </a:spcBef>
              <a:spcAft>
                <a:spcPts val="600"/>
              </a:spcAft>
              <a:buNone/>
            </a:pPr>
            <a:r>
              <a:rPr lang="es-HN" sz="2000" kern="0" dirty="0">
                <a:solidFill>
                  <a:sysClr val="windowText" lastClr="000000"/>
                </a:solidFill>
                <a:latin typeface="Segoe UI Light"/>
              </a:rPr>
              <a:t>El Decreto Ejecutivo PCM </a:t>
            </a:r>
            <a:r>
              <a:rPr lang="es-HN" sz="2000" kern="0" dirty="0" smtClean="0">
                <a:solidFill>
                  <a:sysClr val="windowText" lastClr="000000"/>
                </a:solidFill>
                <a:latin typeface="Segoe UI Light"/>
              </a:rPr>
              <a:t>002-</a:t>
            </a:r>
            <a:r>
              <a:rPr lang="es-HN" sz="2000" kern="0" dirty="0">
                <a:solidFill>
                  <a:sysClr val="windowText" lastClr="000000"/>
                </a:solidFill>
                <a:latin typeface="Segoe UI Light"/>
              </a:rPr>
              <a:t>2014, </a:t>
            </a:r>
            <a:r>
              <a:rPr lang="es-HN" sz="2000" kern="0" dirty="0" smtClean="0">
                <a:solidFill>
                  <a:sysClr val="windowText" lastClr="000000"/>
                </a:solidFill>
                <a:latin typeface="Segoe UI Light"/>
              </a:rPr>
              <a:t>artículo 3, de </a:t>
            </a:r>
            <a:r>
              <a:rPr lang="es-HN" sz="2000" kern="0" dirty="0">
                <a:solidFill>
                  <a:sysClr val="windowText" lastClr="000000"/>
                </a:solidFill>
                <a:latin typeface="Segoe UI Light"/>
              </a:rPr>
              <a:t>fecha 3 de febrero de 2014, crea la Dirección  Presidencial de Transparencia</a:t>
            </a:r>
            <a:r>
              <a:rPr lang="es-HN" sz="2000" kern="0" dirty="0" smtClean="0">
                <a:solidFill>
                  <a:sysClr val="windowText" lastClr="000000"/>
                </a:solidFill>
                <a:latin typeface="Segoe UI Light"/>
              </a:rPr>
              <a:t>, Modernización </a:t>
            </a:r>
            <a:r>
              <a:rPr lang="es-HN" sz="2000" kern="0" dirty="0">
                <a:solidFill>
                  <a:sysClr val="windowText" lastClr="000000"/>
                </a:solidFill>
                <a:latin typeface="Segoe UI Light"/>
              </a:rPr>
              <a:t>y Reforma del </a:t>
            </a:r>
            <a:r>
              <a:rPr lang="es-HN" sz="2000" kern="0" dirty="0" smtClean="0">
                <a:solidFill>
                  <a:sysClr val="windowText" lastClr="000000"/>
                </a:solidFill>
                <a:latin typeface="Segoe UI Light"/>
              </a:rPr>
              <a:t>Estado, como </a:t>
            </a:r>
            <a:r>
              <a:rPr lang="es-HN" sz="2000" kern="0" dirty="0">
                <a:solidFill>
                  <a:sysClr val="windowText" lastClr="000000"/>
                </a:solidFill>
                <a:latin typeface="Segoe UI Light"/>
              </a:rPr>
              <a:t>un órgano administrativo </a:t>
            </a:r>
            <a:r>
              <a:rPr lang="es-HN" sz="2000" kern="0" dirty="0" smtClean="0">
                <a:solidFill>
                  <a:sysClr val="windowText" lastClr="000000"/>
                </a:solidFill>
                <a:latin typeface="Segoe UI Light"/>
              </a:rPr>
              <a:t>de </a:t>
            </a:r>
            <a:r>
              <a:rPr lang="es-HN" sz="2000" kern="0" dirty="0">
                <a:solidFill>
                  <a:sysClr val="windowText" lastClr="000000"/>
                </a:solidFill>
                <a:latin typeface="Segoe UI Light"/>
              </a:rPr>
              <a:t>la Presidencia de la </a:t>
            </a:r>
            <a:r>
              <a:rPr lang="es-HN" sz="2000" kern="0" dirty="0" smtClean="0">
                <a:solidFill>
                  <a:sysClr val="windowText" lastClr="000000"/>
                </a:solidFill>
                <a:latin typeface="Segoe UI Light"/>
              </a:rPr>
              <a:t>República </a:t>
            </a:r>
            <a:r>
              <a:rPr lang="es-HN" sz="2000" kern="0" dirty="0">
                <a:solidFill>
                  <a:sysClr val="windowText" lastClr="000000"/>
                </a:solidFill>
                <a:latin typeface="Segoe UI Light"/>
              </a:rPr>
              <a:t>adscrito a la </a:t>
            </a:r>
            <a:r>
              <a:rPr lang="es-HN" sz="2000" kern="0" dirty="0" smtClean="0">
                <a:solidFill>
                  <a:sysClr val="windowText" lastClr="000000"/>
                </a:solidFill>
                <a:latin typeface="Segoe UI Light"/>
              </a:rPr>
              <a:t>Secretaría </a:t>
            </a:r>
            <a:r>
              <a:rPr lang="es-HN" sz="2000" kern="0" dirty="0">
                <a:solidFill>
                  <a:sysClr val="windowText" lastClr="000000"/>
                </a:solidFill>
                <a:latin typeface="Segoe UI Light"/>
              </a:rPr>
              <a:t>de Estado en el Despacho de Coordinación  General de </a:t>
            </a:r>
            <a:r>
              <a:rPr lang="es-HN" sz="2000" kern="0" dirty="0" smtClean="0">
                <a:solidFill>
                  <a:sysClr val="windowText" lastClr="000000"/>
                </a:solidFill>
                <a:latin typeface="Segoe UI Light"/>
              </a:rPr>
              <a:t>Gobierno.</a:t>
            </a:r>
          </a:p>
        </p:txBody>
      </p:sp>
    </p:spTree>
    <p:extLst>
      <p:ext uri="{BB962C8B-B14F-4D97-AF65-F5344CB8AC3E}">
        <p14:creationId xmlns:p14="http://schemas.microsoft.com/office/powerpoint/2010/main" val="138442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9">
                                            <p:txEl>
                                              <p:pRg st="0" end="0"/>
                                            </p:txEl>
                                          </p:spTgt>
                                        </p:tgtEl>
                                        <p:attrNameLst>
                                          <p:attrName>style.visibility</p:attrName>
                                        </p:attrNameLst>
                                      </p:cBhvr>
                                      <p:to>
                                        <p:strVal val="visible"/>
                                      </p:to>
                                    </p:set>
                                    <p:animEffect transition="in" filter="fade">
                                      <p:cBhvr>
                                        <p:cTn id="16" dur="250"/>
                                        <p:tgtEl>
                                          <p:spTgt spid="59">
                                            <p:txEl>
                                              <p:pRg st="0" end="0"/>
                                            </p:txEl>
                                          </p:spTgt>
                                        </p:tgtEl>
                                      </p:cBhvr>
                                    </p:animEffect>
                                    <p:anim calcmode="lin" valueType="num">
                                      <p:cBhvr>
                                        <p:cTn id="17" dur="2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8" dur="2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12"/>
          <p:cNvCxnSpPr/>
          <p:nvPr/>
        </p:nvCxnSpPr>
        <p:spPr>
          <a:xfrm>
            <a:off x="428878" y="1012203"/>
            <a:ext cx="8286244" cy="0"/>
          </a:xfrm>
          <a:prstGeom prst="line">
            <a:avLst/>
          </a:prstGeom>
          <a:ln/>
        </p:spPr>
        <p:style>
          <a:lnRef idx="1">
            <a:schemeClr val="accent1"/>
          </a:lnRef>
          <a:fillRef idx="0">
            <a:schemeClr val="accent1"/>
          </a:fillRef>
          <a:effectRef idx="0">
            <a:schemeClr val="accent1"/>
          </a:effectRef>
          <a:fontRef idx="minor">
            <a:schemeClr val="tx1"/>
          </a:fontRef>
        </p:style>
      </p:cxnSp>
      <p:sp>
        <p:nvSpPr>
          <p:cNvPr id="7" name="TextBox 83"/>
          <p:cNvSpPr txBox="1"/>
          <p:nvPr/>
        </p:nvSpPr>
        <p:spPr>
          <a:xfrm>
            <a:off x="716997" y="227580"/>
            <a:ext cx="7710006" cy="1200329"/>
          </a:xfrm>
          <a:prstGeom prst="rect">
            <a:avLst/>
          </a:prstGeom>
          <a:noFill/>
        </p:spPr>
        <p:txBody>
          <a:bodyPr wrap="square" rtlCol="0">
            <a:spAutoFit/>
          </a:bodyPr>
          <a:lstStyle/>
          <a:p>
            <a:pPr algn="ctr"/>
            <a:r>
              <a:rPr lang="en-US" sz="2400" b="1" dirty="0" smtClean="0">
                <a:latin typeface="+mj-lt"/>
                <a:ea typeface="Roboto Light" panose="02000000000000000000" pitchFamily="2" charset="0"/>
              </a:rPr>
              <a:t>FUNCIONES DE </a:t>
            </a:r>
            <a:r>
              <a:rPr lang="es-HN" sz="2400" b="1" dirty="0" smtClean="0">
                <a:latin typeface="+mj-lt"/>
                <a:ea typeface="Roboto Light" panose="02000000000000000000" pitchFamily="2" charset="0"/>
              </a:rPr>
              <a:t>LA DPTMRE</a:t>
            </a:r>
          </a:p>
          <a:p>
            <a:pPr algn="ctr"/>
            <a:r>
              <a:rPr lang="en-US" sz="2400" b="1" dirty="0" smtClean="0">
                <a:latin typeface="+mj-lt"/>
                <a:ea typeface="Roboto Light" panose="02000000000000000000" pitchFamily="2" charset="0"/>
              </a:rPr>
              <a:t> </a:t>
            </a:r>
            <a:endParaRPr lang="en-US" sz="2400" b="1" dirty="0">
              <a:latin typeface="+mj-lt"/>
              <a:ea typeface="Roboto Light" panose="02000000000000000000" pitchFamily="2" charset="0"/>
            </a:endParaRPr>
          </a:p>
          <a:p>
            <a:pPr algn="ctr"/>
            <a:endParaRPr lang="en-US" sz="2400" b="1" dirty="0">
              <a:latin typeface="+mj-lt"/>
            </a:endParaRPr>
          </a:p>
        </p:txBody>
      </p:sp>
      <p:sp>
        <p:nvSpPr>
          <p:cNvPr id="4" name="CuadroTexto 7"/>
          <p:cNvSpPr txBox="1"/>
          <p:nvPr/>
        </p:nvSpPr>
        <p:spPr>
          <a:xfrm>
            <a:off x="3786511" y="6260273"/>
            <a:ext cx="1798441" cy="369332"/>
          </a:xfrm>
          <a:prstGeom prst="rect">
            <a:avLst/>
          </a:prstGeom>
          <a:noFill/>
        </p:spPr>
        <p:txBody>
          <a:bodyPr wrap="none" rtlCol="0">
            <a:spAutoFit/>
          </a:bodyPr>
          <a:lstStyle/>
          <a:p>
            <a:r>
              <a:rPr lang="es-HN" b="1" dirty="0" smtClean="0">
                <a:solidFill>
                  <a:schemeClr val="bg1"/>
                </a:solidFill>
                <a:latin typeface="Arial Narrow" panose="020B0606020202030204" pitchFamily="34" charset="0"/>
              </a:rPr>
              <a:t>www.scgg.gob.hn</a:t>
            </a:r>
            <a:endParaRPr lang="es-HN" b="1" dirty="0">
              <a:solidFill>
                <a:schemeClr val="bg1"/>
              </a:solidFill>
              <a:latin typeface="Arial Narrow" panose="020B0606020202030204" pitchFamily="34" charset="0"/>
            </a:endParaRPr>
          </a:p>
        </p:txBody>
      </p:sp>
      <p:sp>
        <p:nvSpPr>
          <p:cNvPr id="5" name="CuadroTexto 9"/>
          <p:cNvSpPr txBox="1"/>
          <p:nvPr/>
        </p:nvSpPr>
        <p:spPr>
          <a:xfrm>
            <a:off x="5953521" y="6299347"/>
            <a:ext cx="2606804" cy="369332"/>
          </a:xfrm>
          <a:prstGeom prst="rect">
            <a:avLst/>
          </a:prstGeom>
          <a:noFill/>
        </p:spPr>
        <p:txBody>
          <a:bodyPr wrap="none" rtlCol="0">
            <a:spAutoFit/>
          </a:bodyPr>
          <a:lstStyle/>
          <a:p>
            <a:r>
              <a:rPr lang="es-HN" b="1" dirty="0" smtClean="0">
                <a:solidFill>
                  <a:schemeClr val="bg1"/>
                </a:solidFill>
                <a:latin typeface="Arial Narrow" panose="020B0606020202030204" pitchFamily="34" charset="0"/>
              </a:rPr>
              <a:t>transparencia.scgg.gob.hn</a:t>
            </a:r>
            <a:endParaRPr lang="es-HN" b="1" dirty="0">
              <a:solidFill>
                <a:schemeClr val="bg1"/>
              </a:solidFill>
              <a:latin typeface="Arial Narrow" panose="020B0606020202030204" pitchFamily="34" charset="0"/>
            </a:endParaRPr>
          </a:p>
        </p:txBody>
      </p:sp>
      <p:cxnSp>
        <p:nvCxnSpPr>
          <p:cNvPr id="8" name="Conector recto 10"/>
          <p:cNvCxnSpPr/>
          <p:nvPr/>
        </p:nvCxnSpPr>
        <p:spPr>
          <a:xfrm>
            <a:off x="5758491" y="6295918"/>
            <a:ext cx="1" cy="369332"/>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9" name="CuadroTexto 13"/>
          <p:cNvSpPr txBox="1"/>
          <p:nvPr/>
        </p:nvSpPr>
        <p:spPr>
          <a:xfrm>
            <a:off x="520836" y="6249113"/>
            <a:ext cx="2949846" cy="369332"/>
          </a:xfrm>
          <a:prstGeom prst="rect">
            <a:avLst/>
          </a:prstGeom>
          <a:noFill/>
        </p:spPr>
        <p:txBody>
          <a:bodyPr wrap="none" rtlCol="0">
            <a:spAutoFit/>
          </a:bodyPr>
          <a:lstStyle/>
          <a:p>
            <a:r>
              <a:rPr lang="es-HN" b="1" dirty="0" smtClean="0">
                <a:solidFill>
                  <a:schemeClr val="bg1"/>
                </a:solidFill>
                <a:latin typeface="Arial Narrow" panose="020B0606020202030204" pitchFamily="34" charset="0"/>
              </a:rPr>
              <a:t>transparencia@scgg.gob.hn    </a:t>
            </a:r>
            <a:endParaRPr lang="es-HN" b="1" dirty="0">
              <a:solidFill>
                <a:schemeClr val="bg1"/>
              </a:solidFill>
              <a:latin typeface="Arial Narrow" panose="020B0606020202030204" pitchFamily="34" charset="0"/>
            </a:endParaRPr>
          </a:p>
        </p:txBody>
      </p:sp>
      <p:cxnSp>
        <p:nvCxnSpPr>
          <p:cNvPr id="10" name="Conector recto 10"/>
          <p:cNvCxnSpPr/>
          <p:nvPr/>
        </p:nvCxnSpPr>
        <p:spPr>
          <a:xfrm>
            <a:off x="3656422" y="6255974"/>
            <a:ext cx="1" cy="369332"/>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11" name="Content Placeholder 2"/>
          <p:cNvSpPr>
            <a:spLocks noGrp="1"/>
          </p:cNvSpPr>
          <p:nvPr>
            <p:ph sz="half" idx="1"/>
          </p:nvPr>
        </p:nvSpPr>
        <p:spPr>
          <a:xfrm>
            <a:off x="520836" y="1196884"/>
            <a:ext cx="8194286" cy="4032341"/>
          </a:xfrm>
          <a:prstGeom prst="rect">
            <a:avLst/>
          </a:prstGeom>
        </p:spPr>
        <p:txBody>
          <a:bodyPr>
            <a:noAutofit/>
          </a:bodyPr>
          <a:lstStyle/>
          <a:p>
            <a:pPr lvl="0" algn="just">
              <a:lnSpc>
                <a:spcPct val="100000"/>
              </a:lnSpc>
              <a:spcBef>
                <a:spcPts val="600"/>
              </a:spcBef>
              <a:spcAft>
                <a:spcPts val="600"/>
              </a:spcAft>
              <a:buFont typeface="Arial"/>
              <a:buChar char="•"/>
            </a:pPr>
            <a:r>
              <a:rPr lang="es-HN" sz="1800" kern="0" dirty="0" smtClean="0">
                <a:solidFill>
                  <a:sysClr val="windowText" lastClr="000000"/>
                </a:solidFill>
                <a:latin typeface="Segoe UI Light"/>
              </a:rPr>
              <a:t>Formular </a:t>
            </a:r>
            <a:r>
              <a:rPr lang="es-HN" sz="1800" kern="0" dirty="0">
                <a:solidFill>
                  <a:sysClr val="windowText" lastClr="000000"/>
                </a:solidFill>
                <a:latin typeface="Segoe UI Light"/>
              </a:rPr>
              <a:t>y proponer las políticas y programas de transparencia y lucha contra la corrupción en coordinación con las entidades de control externo y otros entes del Estado con funciones de transparencia y lucha anticorrupción</a:t>
            </a:r>
            <a:r>
              <a:rPr lang="es-HN" sz="1800" kern="0" dirty="0" smtClean="0">
                <a:solidFill>
                  <a:sysClr val="windowText" lastClr="000000"/>
                </a:solidFill>
                <a:latin typeface="Segoe UI Light"/>
              </a:rPr>
              <a:t>.</a:t>
            </a:r>
            <a:endParaRPr lang="es-HN" sz="1800" kern="0" dirty="0">
              <a:solidFill>
                <a:sysClr val="windowText" lastClr="000000"/>
              </a:solidFill>
              <a:latin typeface="Segoe UI Light"/>
            </a:endParaRPr>
          </a:p>
          <a:p>
            <a:pPr lvl="0" algn="just">
              <a:lnSpc>
                <a:spcPct val="100000"/>
              </a:lnSpc>
              <a:spcBef>
                <a:spcPts val="600"/>
              </a:spcBef>
              <a:spcAft>
                <a:spcPts val="600"/>
              </a:spcAft>
              <a:buFont typeface="Arial"/>
              <a:buChar char="•"/>
            </a:pPr>
            <a:r>
              <a:rPr lang="es-HN" sz="1800" kern="0" dirty="0" smtClean="0">
                <a:solidFill>
                  <a:sysClr val="windowText" lastClr="000000"/>
                </a:solidFill>
                <a:latin typeface="Segoe UI Light"/>
              </a:rPr>
              <a:t>Impulsar </a:t>
            </a:r>
            <a:r>
              <a:rPr lang="es-HN" sz="1800" kern="0" dirty="0">
                <a:solidFill>
                  <a:sysClr val="windowText" lastClr="000000"/>
                </a:solidFill>
                <a:latin typeface="Segoe UI Light"/>
              </a:rPr>
              <a:t>la práctica de la ética pública y la rendición de cuentas.</a:t>
            </a:r>
          </a:p>
          <a:p>
            <a:pPr lvl="0" algn="just">
              <a:lnSpc>
                <a:spcPct val="100000"/>
              </a:lnSpc>
              <a:spcBef>
                <a:spcPts val="600"/>
              </a:spcBef>
              <a:spcAft>
                <a:spcPts val="600"/>
              </a:spcAft>
              <a:buFont typeface="Arial"/>
              <a:buChar char="•"/>
            </a:pPr>
            <a:r>
              <a:rPr lang="es-HN" sz="1800" kern="0" dirty="0" smtClean="0">
                <a:solidFill>
                  <a:sysClr val="windowText" lastClr="000000"/>
                </a:solidFill>
                <a:latin typeface="Segoe UI Light"/>
              </a:rPr>
              <a:t>Fortalecer</a:t>
            </a:r>
            <a:r>
              <a:rPr lang="es-HN" sz="1800" kern="0" dirty="0">
                <a:solidFill>
                  <a:sysClr val="windowText" lastClr="000000"/>
                </a:solidFill>
                <a:latin typeface="Segoe UI Light"/>
              </a:rPr>
              <a:t>, hacer más eficiente y establecer una adecuada coordinación de los controles internos;</a:t>
            </a:r>
          </a:p>
          <a:p>
            <a:pPr lvl="0" algn="just">
              <a:lnSpc>
                <a:spcPct val="100000"/>
              </a:lnSpc>
              <a:spcBef>
                <a:spcPts val="600"/>
              </a:spcBef>
              <a:spcAft>
                <a:spcPts val="600"/>
              </a:spcAft>
              <a:buFont typeface="Arial"/>
              <a:buChar char="•"/>
            </a:pPr>
            <a:r>
              <a:rPr lang="es-HN" sz="1800" kern="0" dirty="0" smtClean="0">
                <a:solidFill>
                  <a:sysClr val="windowText" lastClr="000000"/>
                </a:solidFill>
                <a:latin typeface="Segoe UI Light"/>
              </a:rPr>
              <a:t>Fortalecer </a:t>
            </a:r>
            <a:r>
              <a:rPr lang="es-HN" sz="1800" kern="0" dirty="0">
                <a:solidFill>
                  <a:sysClr val="windowText" lastClr="000000"/>
                </a:solidFill>
                <a:latin typeface="Segoe UI Light"/>
              </a:rPr>
              <a:t>la transparencia en la asignación y uso de los recursos públicos,</a:t>
            </a:r>
          </a:p>
          <a:p>
            <a:pPr lvl="0" algn="just">
              <a:lnSpc>
                <a:spcPct val="100000"/>
              </a:lnSpc>
              <a:spcBef>
                <a:spcPts val="600"/>
              </a:spcBef>
              <a:spcAft>
                <a:spcPts val="600"/>
              </a:spcAft>
              <a:buFont typeface="Arial"/>
              <a:buChar char="•"/>
            </a:pPr>
            <a:r>
              <a:rPr lang="es-HN" sz="1800" kern="0" dirty="0" smtClean="0">
                <a:solidFill>
                  <a:sysClr val="windowText" lastClr="000000"/>
                </a:solidFill>
                <a:latin typeface="Segoe UI Light"/>
              </a:rPr>
              <a:t>Analizar</a:t>
            </a:r>
            <a:r>
              <a:rPr lang="es-HN" sz="1800" kern="0" dirty="0">
                <a:solidFill>
                  <a:sysClr val="windowText" lastClr="000000"/>
                </a:solidFill>
                <a:latin typeface="Segoe UI Light"/>
              </a:rPr>
              <a:t>, proponer y ejecutar los planes para la modernización y reforma del Estado a fin de volverlo más eficiente, efectivo y transparente, y</a:t>
            </a:r>
          </a:p>
          <a:p>
            <a:pPr lvl="0" algn="just">
              <a:lnSpc>
                <a:spcPct val="100000"/>
              </a:lnSpc>
              <a:spcBef>
                <a:spcPts val="600"/>
              </a:spcBef>
              <a:spcAft>
                <a:spcPts val="600"/>
              </a:spcAft>
              <a:buFont typeface="Arial"/>
              <a:buChar char="•"/>
            </a:pPr>
            <a:r>
              <a:rPr lang="es-HN" sz="1800" kern="0" dirty="0" smtClean="0">
                <a:solidFill>
                  <a:sysClr val="windowText" lastClr="000000"/>
                </a:solidFill>
                <a:latin typeface="Segoe UI Light"/>
              </a:rPr>
              <a:t>Impulsar </a:t>
            </a:r>
            <a:r>
              <a:rPr lang="es-HN" sz="1800" kern="0" dirty="0">
                <a:solidFill>
                  <a:sysClr val="windowText" lastClr="000000"/>
                </a:solidFill>
                <a:latin typeface="Segoe UI Light"/>
              </a:rPr>
              <a:t>la utilización por parte de las instituciones estatales, de la tecnología informática para simplificar el gobierno, acercarlo al ciudadano y volverlo mas abierto.</a:t>
            </a:r>
            <a:r>
              <a:rPr lang="es-HN" sz="1800" kern="0" dirty="0" smtClean="0">
                <a:solidFill>
                  <a:sysClr val="windowText" lastClr="000000"/>
                </a:solidFill>
                <a:latin typeface="Segoe UI Light"/>
              </a:rPr>
              <a:t> </a:t>
            </a:r>
            <a:endParaRPr kumimoji="0" lang="es-HN" sz="1800" i="0" u="none" strike="noStrike" kern="0" cap="none" spc="0" normalizeH="0" baseline="0" noProof="0" dirty="0">
              <a:ln>
                <a:noFill/>
              </a:ln>
              <a:solidFill>
                <a:sysClr val="windowText" lastClr="000000"/>
              </a:solidFill>
              <a:effectLst/>
              <a:uLnTx/>
              <a:uFillTx/>
              <a:latin typeface="Segoe UI Light"/>
            </a:endParaRPr>
          </a:p>
        </p:txBody>
      </p:sp>
    </p:spTree>
    <p:extLst>
      <p:ext uri="{BB962C8B-B14F-4D97-AF65-F5344CB8AC3E}">
        <p14:creationId xmlns:p14="http://schemas.microsoft.com/office/powerpoint/2010/main" val="204400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fade">
                                      <p:cBhvr>
                                        <p:cTn id="16" dur="250"/>
                                        <p:tgtEl>
                                          <p:spTgt spid="11">
                                            <p:txEl>
                                              <p:pRg st="0" end="0"/>
                                            </p:txEl>
                                          </p:spTgt>
                                        </p:tgtEl>
                                      </p:cBhvr>
                                    </p:animEffect>
                                    <p:anim calcmode="lin" valueType="num">
                                      <p:cBhvr>
                                        <p:cTn id="17" dur="25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8" dur="25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fade">
                                      <p:cBhvr>
                                        <p:cTn id="22" dur="250"/>
                                        <p:tgtEl>
                                          <p:spTgt spid="11">
                                            <p:txEl>
                                              <p:pRg st="1" end="1"/>
                                            </p:txEl>
                                          </p:spTgt>
                                        </p:tgtEl>
                                      </p:cBhvr>
                                    </p:animEffect>
                                    <p:anim calcmode="lin" valueType="num">
                                      <p:cBhvr>
                                        <p:cTn id="23" dur="25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4" dur="25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animEffect transition="in" filter="fade">
                                      <p:cBhvr>
                                        <p:cTn id="28" dur="250"/>
                                        <p:tgtEl>
                                          <p:spTgt spid="11">
                                            <p:txEl>
                                              <p:pRg st="2" end="2"/>
                                            </p:txEl>
                                          </p:spTgt>
                                        </p:tgtEl>
                                      </p:cBhvr>
                                    </p:animEffect>
                                    <p:anim calcmode="lin" valueType="num">
                                      <p:cBhvr>
                                        <p:cTn id="29" dur="25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30" dur="25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1750"/>
                            </p:stCondLst>
                            <p:childTnLst>
                              <p:par>
                                <p:cTn id="32" presetID="42" presetClass="entr" presetSubtype="0" fill="hold" grpId="0" nodeType="afterEffect">
                                  <p:stCondLst>
                                    <p:cond delay="0"/>
                                  </p:stCondLst>
                                  <p:childTnLst>
                                    <p:set>
                                      <p:cBhvr>
                                        <p:cTn id="33" dur="1" fill="hold">
                                          <p:stCondLst>
                                            <p:cond delay="0"/>
                                          </p:stCondLst>
                                        </p:cTn>
                                        <p:tgtEl>
                                          <p:spTgt spid="11">
                                            <p:txEl>
                                              <p:pRg st="3" end="3"/>
                                            </p:txEl>
                                          </p:spTgt>
                                        </p:tgtEl>
                                        <p:attrNameLst>
                                          <p:attrName>style.visibility</p:attrName>
                                        </p:attrNameLst>
                                      </p:cBhvr>
                                      <p:to>
                                        <p:strVal val="visible"/>
                                      </p:to>
                                    </p:set>
                                    <p:animEffect transition="in" filter="fade">
                                      <p:cBhvr>
                                        <p:cTn id="34" dur="250"/>
                                        <p:tgtEl>
                                          <p:spTgt spid="11">
                                            <p:txEl>
                                              <p:pRg st="3" end="3"/>
                                            </p:txEl>
                                          </p:spTgt>
                                        </p:tgtEl>
                                      </p:cBhvr>
                                    </p:animEffect>
                                    <p:anim calcmode="lin" valueType="num">
                                      <p:cBhvr>
                                        <p:cTn id="35" dur="25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6" dur="25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11">
                                            <p:txEl>
                                              <p:pRg st="4" end="4"/>
                                            </p:txEl>
                                          </p:spTgt>
                                        </p:tgtEl>
                                        <p:attrNameLst>
                                          <p:attrName>style.visibility</p:attrName>
                                        </p:attrNameLst>
                                      </p:cBhvr>
                                      <p:to>
                                        <p:strVal val="visible"/>
                                      </p:to>
                                    </p:set>
                                    <p:animEffect transition="in" filter="fade">
                                      <p:cBhvr>
                                        <p:cTn id="40" dur="250"/>
                                        <p:tgtEl>
                                          <p:spTgt spid="11">
                                            <p:txEl>
                                              <p:pRg st="4" end="4"/>
                                            </p:txEl>
                                          </p:spTgt>
                                        </p:tgtEl>
                                      </p:cBhvr>
                                    </p:animEffect>
                                    <p:anim calcmode="lin" valueType="num">
                                      <p:cBhvr>
                                        <p:cTn id="41" dur="25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42" dur="25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2250"/>
                            </p:stCondLst>
                            <p:childTnLst>
                              <p:par>
                                <p:cTn id="44" presetID="42" presetClass="entr" presetSubtype="0" fill="hold" grpId="0" nodeType="afterEffect">
                                  <p:stCondLst>
                                    <p:cond delay="0"/>
                                  </p:stCondLst>
                                  <p:childTnLst>
                                    <p:set>
                                      <p:cBhvr>
                                        <p:cTn id="45" dur="1" fill="hold">
                                          <p:stCondLst>
                                            <p:cond delay="0"/>
                                          </p:stCondLst>
                                        </p:cTn>
                                        <p:tgtEl>
                                          <p:spTgt spid="11">
                                            <p:txEl>
                                              <p:pRg st="5" end="5"/>
                                            </p:txEl>
                                          </p:spTgt>
                                        </p:tgtEl>
                                        <p:attrNameLst>
                                          <p:attrName>style.visibility</p:attrName>
                                        </p:attrNameLst>
                                      </p:cBhvr>
                                      <p:to>
                                        <p:strVal val="visible"/>
                                      </p:to>
                                    </p:set>
                                    <p:animEffect transition="in" filter="fade">
                                      <p:cBhvr>
                                        <p:cTn id="46" dur="250"/>
                                        <p:tgtEl>
                                          <p:spTgt spid="11">
                                            <p:txEl>
                                              <p:pRg st="5" end="5"/>
                                            </p:txEl>
                                          </p:spTgt>
                                        </p:tgtEl>
                                      </p:cBhvr>
                                    </p:animEffect>
                                    <p:anim calcmode="lin" valueType="num">
                                      <p:cBhvr>
                                        <p:cTn id="47" dur="25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48" dur="25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12"/>
          <p:cNvCxnSpPr/>
          <p:nvPr/>
        </p:nvCxnSpPr>
        <p:spPr>
          <a:xfrm>
            <a:off x="428878" y="1012203"/>
            <a:ext cx="8286244" cy="0"/>
          </a:xfrm>
          <a:prstGeom prst="line">
            <a:avLst/>
          </a:prstGeom>
          <a:ln/>
        </p:spPr>
        <p:style>
          <a:lnRef idx="1">
            <a:schemeClr val="accent1"/>
          </a:lnRef>
          <a:fillRef idx="0">
            <a:schemeClr val="accent1"/>
          </a:fillRef>
          <a:effectRef idx="0">
            <a:schemeClr val="accent1"/>
          </a:effectRef>
          <a:fontRef idx="minor">
            <a:schemeClr val="tx1"/>
          </a:fontRef>
        </p:style>
      </p:cxnSp>
      <p:sp>
        <p:nvSpPr>
          <p:cNvPr id="7" name="TextBox 83"/>
          <p:cNvSpPr txBox="1"/>
          <p:nvPr/>
        </p:nvSpPr>
        <p:spPr>
          <a:xfrm>
            <a:off x="716997" y="227580"/>
            <a:ext cx="7710006" cy="1200329"/>
          </a:xfrm>
          <a:prstGeom prst="rect">
            <a:avLst/>
          </a:prstGeom>
          <a:noFill/>
        </p:spPr>
        <p:txBody>
          <a:bodyPr wrap="square" rtlCol="0">
            <a:spAutoFit/>
          </a:bodyPr>
          <a:lstStyle/>
          <a:p>
            <a:pPr algn="ctr"/>
            <a:r>
              <a:rPr lang="en-US" sz="2400" b="1" dirty="0" smtClean="0">
                <a:latin typeface="+mj-lt"/>
                <a:ea typeface="Roboto Light" panose="02000000000000000000" pitchFamily="2" charset="0"/>
              </a:rPr>
              <a:t>ORGANIGRAMA DE </a:t>
            </a:r>
            <a:r>
              <a:rPr lang="es-HN" sz="2400" b="1" dirty="0" smtClean="0">
                <a:latin typeface="+mj-lt"/>
                <a:ea typeface="Roboto Light" panose="02000000000000000000" pitchFamily="2" charset="0"/>
              </a:rPr>
              <a:t>LA DPTMRE</a:t>
            </a:r>
          </a:p>
          <a:p>
            <a:pPr algn="ctr"/>
            <a:r>
              <a:rPr lang="en-US" sz="2400" b="1" dirty="0" smtClean="0">
                <a:latin typeface="+mj-lt"/>
                <a:ea typeface="Roboto Light" panose="02000000000000000000" pitchFamily="2" charset="0"/>
              </a:rPr>
              <a:t> </a:t>
            </a:r>
            <a:endParaRPr lang="en-US" sz="2400" b="1" dirty="0">
              <a:latin typeface="+mj-lt"/>
              <a:ea typeface="Roboto Light" panose="02000000000000000000" pitchFamily="2" charset="0"/>
            </a:endParaRPr>
          </a:p>
          <a:p>
            <a:pPr algn="ctr"/>
            <a:endParaRPr lang="en-US" sz="2400" b="1" dirty="0">
              <a:latin typeface="+mj-lt"/>
            </a:endParaRPr>
          </a:p>
        </p:txBody>
      </p:sp>
      <p:sp>
        <p:nvSpPr>
          <p:cNvPr id="4" name="CuadroTexto 7"/>
          <p:cNvSpPr txBox="1"/>
          <p:nvPr/>
        </p:nvSpPr>
        <p:spPr>
          <a:xfrm>
            <a:off x="3786511" y="6260273"/>
            <a:ext cx="1798441" cy="369332"/>
          </a:xfrm>
          <a:prstGeom prst="rect">
            <a:avLst/>
          </a:prstGeom>
          <a:noFill/>
        </p:spPr>
        <p:txBody>
          <a:bodyPr wrap="none" rtlCol="0">
            <a:spAutoFit/>
          </a:bodyPr>
          <a:lstStyle/>
          <a:p>
            <a:r>
              <a:rPr lang="es-HN" b="1" dirty="0" smtClean="0">
                <a:solidFill>
                  <a:schemeClr val="bg1"/>
                </a:solidFill>
                <a:latin typeface="Arial Narrow" panose="020B0606020202030204" pitchFamily="34" charset="0"/>
              </a:rPr>
              <a:t>www.scgg.gob.hn</a:t>
            </a:r>
            <a:endParaRPr lang="es-HN" b="1" dirty="0">
              <a:solidFill>
                <a:schemeClr val="bg1"/>
              </a:solidFill>
              <a:latin typeface="Arial Narrow" panose="020B0606020202030204" pitchFamily="34" charset="0"/>
            </a:endParaRPr>
          </a:p>
        </p:txBody>
      </p:sp>
      <p:sp>
        <p:nvSpPr>
          <p:cNvPr id="5" name="CuadroTexto 9"/>
          <p:cNvSpPr txBox="1"/>
          <p:nvPr/>
        </p:nvSpPr>
        <p:spPr>
          <a:xfrm>
            <a:off x="5953521" y="6299347"/>
            <a:ext cx="2606804" cy="369332"/>
          </a:xfrm>
          <a:prstGeom prst="rect">
            <a:avLst/>
          </a:prstGeom>
          <a:noFill/>
        </p:spPr>
        <p:txBody>
          <a:bodyPr wrap="none" rtlCol="0">
            <a:spAutoFit/>
          </a:bodyPr>
          <a:lstStyle/>
          <a:p>
            <a:r>
              <a:rPr lang="es-HN" b="1" dirty="0" smtClean="0">
                <a:solidFill>
                  <a:schemeClr val="bg1"/>
                </a:solidFill>
                <a:latin typeface="Arial Narrow" panose="020B0606020202030204" pitchFamily="34" charset="0"/>
              </a:rPr>
              <a:t>transparencia.scgg.gob.hn</a:t>
            </a:r>
            <a:endParaRPr lang="es-HN" b="1" dirty="0">
              <a:solidFill>
                <a:schemeClr val="bg1"/>
              </a:solidFill>
              <a:latin typeface="Arial Narrow" panose="020B0606020202030204" pitchFamily="34" charset="0"/>
            </a:endParaRPr>
          </a:p>
        </p:txBody>
      </p:sp>
      <p:cxnSp>
        <p:nvCxnSpPr>
          <p:cNvPr id="8" name="Conector recto 10"/>
          <p:cNvCxnSpPr/>
          <p:nvPr/>
        </p:nvCxnSpPr>
        <p:spPr>
          <a:xfrm>
            <a:off x="5758491" y="6295918"/>
            <a:ext cx="1" cy="369332"/>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9" name="CuadroTexto 13"/>
          <p:cNvSpPr txBox="1"/>
          <p:nvPr/>
        </p:nvSpPr>
        <p:spPr>
          <a:xfrm>
            <a:off x="520836" y="6249113"/>
            <a:ext cx="2949846" cy="369332"/>
          </a:xfrm>
          <a:prstGeom prst="rect">
            <a:avLst/>
          </a:prstGeom>
          <a:noFill/>
        </p:spPr>
        <p:txBody>
          <a:bodyPr wrap="none" rtlCol="0">
            <a:spAutoFit/>
          </a:bodyPr>
          <a:lstStyle/>
          <a:p>
            <a:r>
              <a:rPr lang="es-HN" b="1" dirty="0" smtClean="0">
                <a:solidFill>
                  <a:schemeClr val="bg1"/>
                </a:solidFill>
                <a:latin typeface="Arial Narrow" panose="020B0606020202030204" pitchFamily="34" charset="0"/>
              </a:rPr>
              <a:t>transparencia@scgg.gob.hn    </a:t>
            </a:r>
            <a:endParaRPr lang="es-HN" b="1" dirty="0">
              <a:solidFill>
                <a:schemeClr val="bg1"/>
              </a:solidFill>
              <a:latin typeface="Arial Narrow" panose="020B0606020202030204" pitchFamily="34" charset="0"/>
            </a:endParaRPr>
          </a:p>
        </p:txBody>
      </p:sp>
      <p:cxnSp>
        <p:nvCxnSpPr>
          <p:cNvPr id="10" name="Conector recto 10"/>
          <p:cNvCxnSpPr/>
          <p:nvPr/>
        </p:nvCxnSpPr>
        <p:spPr>
          <a:xfrm>
            <a:off x="3656422" y="6255974"/>
            <a:ext cx="1" cy="369332"/>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246" y="1646983"/>
            <a:ext cx="8573876" cy="2648791"/>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2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lgn="ctr" defTabSz="2755900">
              <a:spcAft>
                <a:spcPct val="35000"/>
              </a:spcAft>
            </a:pPr>
            <a:r>
              <a:rPr lang="es-HN" sz="2000" b="1" dirty="0">
                <a:solidFill>
                  <a:srgbClr val="14469B"/>
                </a:solidFill>
                <a:latin typeface="Baskerville Old Face" panose="02020602080505020303" pitchFamily="18" charset="0"/>
                <a:ea typeface="GungsuhChe" panose="02030609000101010101" pitchFamily="49" charset="-127"/>
              </a:rPr>
              <a:t>CONVENIO DE COLABORACIÓN Y BUENA FE PARA LA PROMOCIÓN DE LA TRANSPARENCIA, COMBATE A LA CORRUPCIÓN Y FORTALECIMIENTO DE SISTEMAS DE INTEGRIDAD</a:t>
            </a:r>
            <a:endParaRPr lang="es-HN" sz="2000" b="1" dirty="0" smtClean="0">
              <a:latin typeface="Baskerville Old Face" pitchFamily="18" charset="0"/>
              <a:ea typeface="GungsuhChe" panose="02030609000101010101" pitchFamily="49" charset="-127"/>
            </a:endParaRPr>
          </a:p>
        </p:txBody>
      </p:sp>
      <p:sp>
        <p:nvSpPr>
          <p:cNvPr id="4" name="CuadroTexto 7"/>
          <p:cNvSpPr txBox="1"/>
          <p:nvPr/>
        </p:nvSpPr>
        <p:spPr>
          <a:xfrm>
            <a:off x="3786511" y="6260273"/>
            <a:ext cx="1798441" cy="369332"/>
          </a:xfrm>
          <a:prstGeom prst="rect">
            <a:avLst/>
          </a:prstGeom>
          <a:noFill/>
        </p:spPr>
        <p:txBody>
          <a:bodyPr wrap="none" rtlCol="0">
            <a:spAutoFit/>
          </a:bodyPr>
          <a:lstStyle/>
          <a:p>
            <a:r>
              <a:rPr lang="es-HN" b="1" dirty="0" smtClean="0">
                <a:solidFill>
                  <a:schemeClr val="bg1"/>
                </a:solidFill>
                <a:latin typeface="Arial Narrow" panose="020B0606020202030204" pitchFamily="34" charset="0"/>
              </a:rPr>
              <a:t>www.scgg.gob.hn</a:t>
            </a:r>
            <a:endParaRPr lang="es-HN" b="1" dirty="0">
              <a:solidFill>
                <a:schemeClr val="bg1"/>
              </a:solidFill>
              <a:latin typeface="Arial Narrow" panose="020B0606020202030204" pitchFamily="34" charset="0"/>
            </a:endParaRPr>
          </a:p>
        </p:txBody>
      </p:sp>
      <p:sp>
        <p:nvSpPr>
          <p:cNvPr id="5" name="CuadroTexto 9"/>
          <p:cNvSpPr txBox="1"/>
          <p:nvPr/>
        </p:nvSpPr>
        <p:spPr>
          <a:xfrm>
            <a:off x="5953521" y="6299347"/>
            <a:ext cx="2606804" cy="369332"/>
          </a:xfrm>
          <a:prstGeom prst="rect">
            <a:avLst/>
          </a:prstGeom>
          <a:noFill/>
        </p:spPr>
        <p:txBody>
          <a:bodyPr wrap="none" rtlCol="0">
            <a:spAutoFit/>
          </a:bodyPr>
          <a:lstStyle/>
          <a:p>
            <a:r>
              <a:rPr lang="es-HN" b="1" dirty="0" smtClean="0">
                <a:solidFill>
                  <a:schemeClr val="bg1"/>
                </a:solidFill>
                <a:latin typeface="Arial Narrow" panose="020B0606020202030204" pitchFamily="34" charset="0"/>
              </a:rPr>
              <a:t>transparencia.scgg.gob.hn</a:t>
            </a:r>
            <a:endParaRPr lang="es-HN" b="1" dirty="0">
              <a:solidFill>
                <a:schemeClr val="bg1"/>
              </a:solidFill>
              <a:latin typeface="Arial Narrow" panose="020B0606020202030204" pitchFamily="34" charset="0"/>
            </a:endParaRPr>
          </a:p>
        </p:txBody>
      </p:sp>
      <p:sp>
        <p:nvSpPr>
          <p:cNvPr id="6" name="CuadroTexto 13"/>
          <p:cNvSpPr txBox="1"/>
          <p:nvPr/>
        </p:nvSpPr>
        <p:spPr>
          <a:xfrm>
            <a:off x="520836" y="6249113"/>
            <a:ext cx="2949846" cy="369332"/>
          </a:xfrm>
          <a:prstGeom prst="rect">
            <a:avLst/>
          </a:prstGeom>
          <a:noFill/>
        </p:spPr>
        <p:txBody>
          <a:bodyPr wrap="none" rtlCol="0">
            <a:spAutoFit/>
          </a:bodyPr>
          <a:lstStyle/>
          <a:p>
            <a:r>
              <a:rPr lang="es-HN" b="1" dirty="0" smtClean="0">
                <a:solidFill>
                  <a:schemeClr val="bg1"/>
                </a:solidFill>
                <a:latin typeface="Arial Narrow" panose="020B0606020202030204" pitchFamily="34" charset="0"/>
              </a:rPr>
              <a:t>transparencia@scgg.gob.hn    </a:t>
            </a:r>
            <a:endParaRPr lang="es-HN" b="1" dirty="0">
              <a:solidFill>
                <a:schemeClr val="bg1"/>
              </a:solidFill>
              <a:latin typeface="Arial Narrow" panose="020B0606020202030204" pitchFamily="34" charset="0"/>
            </a:endParaRPr>
          </a:p>
        </p:txBody>
      </p:sp>
      <p:sp>
        <p:nvSpPr>
          <p:cNvPr id="10" name="Marcador de contenido 2"/>
          <p:cNvSpPr>
            <a:spLocks noGrp="1"/>
          </p:cNvSpPr>
          <p:nvPr>
            <p:ph idx="1"/>
          </p:nvPr>
        </p:nvSpPr>
        <p:spPr>
          <a:xfrm>
            <a:off x="3705224" y="3967692"/>
            <a:ext cx="4067175" cy="1828799"/>
          </a:xfrm>
        </p:spPr>
        <p:txBody>
          <a:bodyPr>
            <a:normAutofit fontScale="92500" lnSpcReduction="20000"/>
          </a:bodyPr>
          <a:lstStyle/>
          <a:p>
            <a:r>
              <a:rPr lang="es-HN" dirty="0"/>
              <a:t>D</a:t>
            </a:r>
            <a:r>
              <a:rPr lang="es-HN" dirty="0" smtClean="0"/>
              <a:t>irectamente </a:t>
            </a:r>
            <a:r>
              <a:rPr lang="es-HN" dirty="0"/>
              <a:t>relacionados a las Secretarías de Estado </a:t>
            </a:r>
            <a:r>
              <a:rPr lang="es-HN" dirty="0" smtClean="0"/>
              <a:t>Seguridad, Educación, Salud, Servicios Públicos y </a:t>
            </a:r>
            <a:r>
              <a:rPr lang="es-HN" dirty="0"/>
              <a:t>Dirección Ejecutiva de Ingresos</a:t>
            </a:r>
          </a:p>
        </p:txBody>
      </p:sp>
      <p:sp>
        <p:nvSpPr>
          <p:cNvPr id="11" name="Título 1"/>
          <p:cNvSpPr txBox="1">
            <a:spLocks/>
          </p:cNvSpPr>
          <p:nvPr/>
        </p:nvSpPr>
        <p:spPr>
          <a:xfrm>
            <a:off x="6115050" y="1684339"/>
            <a:ext cx="2628900" cy="401635"/>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s-HN" sz="2200" b="1" dirty="0" smtClean="0">
                <a:latin typeface="+mj-lt"/>
                <a:ea typeface="+mj-ea"/>
                <a:cs typeface="+mj-cs"/>
              </a:rPr>
              <a:t>EJES TRANSVERSALES</a:t>
            </a:r>
            <a:endParaRPr lang="es-HN" sz="2200" b="1" dirty="0">
              <a:latin typeface="+mj-lt"/>
              <a:ea typeface="+mj-ea"/>
              <a:cs typeface="+mj-cs"/>
            </a:endParaRPr>
          </a:p>
        </p:txBody>
      </p:sp>
      <p:sp>
        <p:nvSpPr>
          <p:cNvPr id="12" name="Marcador de contenido 2"/>
          <p:cNvSpPr txBox="1">
            <a:spLocks/>
          </p:cNvSpPr>
          <p:nvPr/>
        </p:nvSpPr>
        <p:spPr>
          <a:xfrm>
            <a:off x="5981700" y="2171702"/>
            <a:ext cx="2781300" cy="1181098"/>
          </a:xfrm>
          <a:prstGeom prst="rect">
            <a:avLst/>
          </a:prstGeom>
        </p:spPr>
        <p:txBody>
          <a:bodyPr vert="horz" lIns="91440" tIns="45720" rIns="91440" bIns="45720" rtlCol="0">
            <a:noAutofit/>
          </a:bodyPr>
          <a:lstStyle/>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lang="es-HN" dirty="0" smtClean="0"/>
              <a:t>Compras y contrataciones.</a:t>
            </a:r>
          </a:p>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lang="es-HN" dirty="0" smtClean="0"/>
              <a:t>Gestión del Recurso Humano</a:t>
            </a:r>
            <a:r>
              <a:rPr lang="es-HN" dirty="0"/>
              <a:t>.</a:t>
            </a:r>
            <a:endParaRPr lang="es-HN" dirty="0" smtClean="0"/>
          </a:p>
          <a:p>
            <a:pPr marR="0" lvl="0" fontAlgn="auto">
              <a:lnSpc>
                <a:spcPct val="90000"/>
              </a:lnSpc>
              <a:spcBef>
                <a:spcPts val="1000"/>
              </a:spcBef>
              <a:spcAft>
                <a:spcPts val="0"/>
              </a:spcAft>
              <a:buClrTx/>
              <a:buSzTx/>
              <a:tabLst/>
              <a:defRPr/>
            </a:pPr>
            <a:endParaRPr lang="es-HN" dirty="0"/>
          </a:p>
        </p:txBody>
      </p:sp>
      <p:pic>
        <p:nvPicPr>
          <p:cNvPr id="13"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478" y="1727200"/>
            <a:ext cx="2860849" cy="308239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7"/>
          <p:cNvSpPr txBox="1"/>
          <p:nvPr/>
        </p:nvSpPr>
        <p:spPr>
          <a:xfrm>
            <a:off x="3786511" y="6288848"/>
            <a:ext cx="1798441" cy="369332"/>
          </a:xfrm>
          <a:prstGeom prst="rect">
            <a:avLst/>
          </a:prstGeom>
          <a:noFill/>
        </p:spPr>
        <p:txBody>
          <a:bodyPr wrap="none" rtlCol="0">
            <a:spAutoFit/>
          </a:bodyPr>
          <a:lstStyle/>
          <a:p>
            <a:r>
              <a:rPr lang="es-HN" b="1" dirty="0" smtClean="0">
                <a:solidFill>
                  <a:schemeClr val="bg1"/>
                </a:solidFill>
                <a:latin typeface="Arial Narrow" panose="020B0606020202030204" pitchFamily="34" charset="0"/>
              </a:rPr>
              <a:t>www.scgg.gob.hn</a:t>
            </a:r>
            <a:endParaRPr lang="es-HN" b="1" dirty="0">
              <a:solidFill>
                <a:schemeClr val="bg1"/>
              </a:solidFill>
              <a:latin typeface="Arial Narrow" panose="020B0606020202030204" pitchFamily="34" charset="0"/>
            </a:endParaRPr>
          </a:p>
        </p:txBody>
      </p:sp>
      <p:sp>
        <p:nvSpPr>
          <p:cNvPr id="5" name="CuadroTexto 9"/>
          <p:cNvSpPr txBox="1"/>
          <p:nvPr/>
        </p:nvSpPr>
        <p:spPr>
          <a:xfrm>
            <a:off x="5953521" y="6327922"/>
            <a:ext cx="2606804" cy="369332"/>
          </a:xfrm>
          <a:prstGeom prst="rect">
            <a:avLst/>
          </a:prstGeom>
          <a:noFill/>
        </p:spPr>
        <p:txBody>
          <a:bodyPr wrap="none" rtlCol="0">
            <a:spAutoFit/>
          </a:bodyPr>
          <a:lstStyle/>
          <a:p>
            <a:r>
              <a:rPr lang="es-HN" b="1" dirty="0" smtClean="0">
                <a:solidFill>
                  <a:schemeClr val="bg1"/>
                </a:solidFill>
                <a:latin typeface="Arial Narrow" panose="020B0606020202030204" pitchFamily="34" charset="0"/>
              </a:rPr>
              <a:t>transparencia.scgg.gob.hn</a:t>
            </a:r>
            <a:endParaRPr lang="es-HN" b="1" dirty="0">
              <a:solidFill>
                <a:schemeClr val="bg1"/>
              </a:solidFill>
              <a:latin typeface="Arial Narrow" panose="020B0606020202030204" pitchFamily="34" charset="0"/>
            </a:endParaRPr>
          </a:p>
        </p:txBody>
      </p:sp>
      <p:sp>
        <p:nvSpPr>
          <p:cNvPr id="6" name="CuadroTexto 13"/>
          <p:cNvSpPr txBox="1"/>
          <p:nvPr/>
        </p:nvSpPr>
        <p:spPr>
          <a:xfrm>
            <a:off x="520836" y="6277688"/>
            <a:ext cx="2949846" cy="369332"/>
          </a:xfrm>
          <a:prstGeom prst="rect">
            <a:avLst/>
          </a:prstGeom>
          <a:noFill/>
        </p:spPr>
        <p:txBody>
          <a:bodyPr wrap="none" rtlCol="0">
            <a:spAutoFit/>
          </a:bodyPr>
          <a:lstStyle/>
          <a:p>
            <a:r>
              <a:rPr lang="es-HN" b="1" dirty="0" smtClean="0">
                <a:solidFill>
                  <a:schemeClr val="bg1"/>
                </a:solidFill>
                <a:latin typeface="Arial Narrow" panose="020B0606020202030204" pitchFamily="34" charset="0"/>
              </a:rPr>
              <a:t>transparencia@scgg.gob.hn    </a:t>
            </a:r>
            <a:endParaRPr lang="es-HN" b="1" dirty="0">
              <a:solidFill>
                <a:schemeClr val="bg1"/>
              </a:solidFill>
              <a:latin typeface="Arial Narrow" panose="020B0606020202030204" pitchFamily="34" charset="0"/>
            </a:endParaRPr>
          </a:p>
        </p:txBody>
      </p:sp>
      <p:sp>
        <p:nvSpPr>
          <p:cNvPr id="9" name="1 Título"/>
          <p:cNvSpPr>
            <a:spLocks noGrp="1"/>
          </p:cNvSpPr>
          <p:nvPr>
            <p:ph type="title"/>
          </p:nvPr>
        </p:nvSpPr>
        <p:spPr>
          <a:xfrm>
            <a:off x="1533236" y="120073"/>
            <a:ext cx="5532582" cy="1143000"/>
          </a:xfrm>
        </p:spPr>
        <p:txBody>
          <a:bodyPr vert="horz" lIns="91440" tIns="45720" rIns="91440" bIns="45720" rtlCol="0" anchor="ctr">
            <a:normAutofit/>
          </a:bodyPr>
          <a:lstStyle/>
          <a:p>
            <a:pPr algn="ctr" defTabSz="2755900">
              <a:lnSpc>
                <a:spcPct val="90000"/>
              </a:lnSpc>
              <a:spcAft>
                <a:spcPct val="35000"/>
              </a:spcAft>
            </a:pPr>
            <a:r>
              <a:rPr lang="es-HN" sz="3600" b="1" dirty="0" smtClean="0">
                <a:solidFill>
                  <a:srgbClr val="14469B"/>
                </a:solidFill>
                <a:latin typeface="Baskerville Old Face" pitchFamily="18" charset="0"/>
                <a:ea typeface="GungsuhChe" panose="02030609000101010101" pitchFamily="49" charset="-127"/>
                <a:cs typeface="+mn-cs"/>
              </a:rPr>
              <a:t>AVANCES </a:t>
            </a:r>
            <a:endParaRPr lang="es-HN" sz="3600" b="1" dirty="0">
              <a:solidFill>
                <a:srgbClr val="14469B"/>
              </a:solidFill>
              <a:latin typeface="Baskerville Old Face" pitchFamily="18" charset="0"/>
              <a:ea typeface="GungsuhChe" panose="02030609000101010101" pitchFamily="49" charset="-127"/>
              <a:cs typeface="+mn-cs"/>
            </a:endParaRPr>
          </a:p>
        </p:txBody>
      </p:sp>
      <p:sp>
        <p:nvSpPr>
          <p:cNvPr id="10" name="2 Marcador de contenido"/>
          <p:cNvSpPr>
            <a:spLocks noGrp="1"/>
          </p:cNvSpPr>
          <p:nvPr>
            <p:ph idx="1"/>
          </p:nvPr>
        </p:nvSpPr>
        <p:spPr>
          <a:xfrm>
            <a:off x="466725" y="955098"/>
            <a:ext cx="8229600" cy="4849091"/>
          </a:xfrm>
        </p:spPr>
        <p:txBody>
          <a:bodyPr>
            <a:noAutofit/>
          </a:bodyPr>
          <a:lstStyle/>
          <a:p>
            <a:pPr lvl="0"/>
            <a:r>
              <a:rPr lang="es-HN" sz="2100" dirty="0" smtClean="0">
                <a:latin typeface="Baskerville Old Face" pitchFamily="18" charset="0"/>
              </a:rPr>
              <a:t>Con </a:t>
            </a:r>
            <a:r>
              <a:rPr lang="es-HN" sz="2100" dirty="0">
                <a:latin typeface="Baskerville Old Face" pitchFamily="18" charset="0"/>
              </a:rPr>
              <a:t>fecha 12 de noviembre de 2015, Transparencia Internacional presentó  dos informes de línea base de las secretarías de Seguridad y </a:t>
            </a:r>
            <a:r>
              <a:rPr lang="es-HN" sz="2100" dirty="0" smtClean="0">
                <a:latin typeface="Baskerville Old Face" pitchFamily="18" charset="0"/>
              </a:rPr>
              <a:t>Educación.</a:t>
            </a:r>
          </a:p>
          <a:p>
            <a:pPr lvl="0"/>
            <a:r>
              <a:rPr lang="es-HN" sz="2100" dirty="0" smtClean="0">
                <a:latin typeface="Baskerville Old Face" pitchFamily="18" charset="0"/>
              </a:rPr>
              <a:t>Con </a:t>
            </a:r>
            <a:r>
              <a:rPr lang="es-HN" sz="2100" dirty="0">
                <a:latin typeface="Baskerville Old Face" pitchFamily="18" charset="0"/>
              </a:rPr>
              <a:t>fecha 12 de noviembre las secretarías de Seguridad y Educación presentaron su plan de mejores, que contiene metas  de corto, mediano y largo </a:t>
            </a:r>
            <a:r>
              <a:rPr lang="es-HN" sz="2100" dirty="0" smtClean="0">
                <a:latin typeface="Baskerville Old Face" pitchFamily="18" charset="0"/>
              </a:rPr>
              <a:t>plazo.</a:t>
            </a:r>
          </a:p>
          <a:p>
            <a:pPr lvl="0"/>
            <a:r>
              <a:rPr lang="es-HN" sz="2100" dirty="0" smtClean="0">
                <a:latin typeface="Baskerville Old Face" pitchFamily="18" charset="0"/>
              </a:rPr>
              <a:t>Están en proceso de construcción los informes en relación a las Secretarías de Salud e INSEP. </a:t>
            </a:r>
          </a:p>
          <a:p>
            <a:pPr lvl="0"/>
            <a:r>
              <a:rPr lang="es-HN" sz="2100" dirty="0" smtClean="0">
                <a:latin typeface="Baskerville Old Face" pitchFamily="18" charset="0"/>
              </a:rPr>
              <a:t>Están en proceso de análisis los mecanismos para el fortalecimiento de ONADICI y ONCAE.</a:t>
            </a:r>
            <a:endParaRPr lang="es-HN" sz="2100" dirty="0">
              <a:latin typeface="Baskerville Old Face" pitchFamily="18" charset="0"/>
            </a:endParaRPr>
          </a:p>
        </p:txBody>
      </p:sp>
    </p:spTree>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2710</TotalTime>
  <Words>858</Words>
  <Application>Microsoft Office PowerPoint</Application>
  <PresentationFormat>Presentación en pantalla (4:3)</PresentationFormat>
  <Paragraphs>81</Paragraphs>
  <Slides>15</Slides>
  <Notes>0</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15</vt:i4>
      </vt:variant>
    </vt:vector>
  </HeadingPairs>
  <TitlesOfParts>
    <vt:vector size="27" baseType="lpstr">
      <vt:lpstr>GungsuhChe</vt:lpstr>
      <vt:lpstr>Arial</vt:lpstr>
      <vt:lpstr>Arial Narrow</vt:lpstr>
      <vt:lpstr>Baskerville Old Face</vt:lpstr>
      <vt:lpstr>Calibri</vt:lpstr>
      <vt:lpstr>Calibri Light</vt:lpstr>
      <vt:lpstr>Raleway</vt:lpstr>
      <vt:lpstr>Roboto Light</vt:lpstr>
      <vt:lpstr>Segoe UI Black</vt:lpstr>
      <vt:lpstr>Segoe UI Light</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CONVENIO DE COLABORACIÓN Y BUENA FE PARA LA PROMOCIÓN DE LA TRANSPARENCIA, COMBATE A LA CORRUPCIÓN Y FORTALECIMIENTO DE SISTEMAS DE INTEGRIDAD</vt:lpstr>
      <vt:lpstr>AVANCES </vt:lpstr>
      <vt:lpstr>Presentación de PowerPoint</vt:lpstr>
      <vt:lpstr>El 19 de febrero el Presidente de la República de Honduras, abogado Juan Orlando Hernández, lanzó el Programa “Tu Voz Sí Cuenta…para la Transparencia”. Como parte del mismo se habilitó la línea 130, de llamada gratuita y su sitio web www.tuvozsicuenta.gob.hn, los que están a disposición del pueblo hondureño para denunciar actos de corrupción o presentar quejas o sugerencias.    En ésa misma fecha se suscribió el acuerdo interinstitucional para el manejo y ejecución del citado programa.</vt:lpstr>
      <vt:lpstr>Llamadas atendidas</vt:lpstr>
      <vt:lpstr>Denuncias remitidas a instituciones, Ministerio Público y TSC.</vt:lpstr>
      <vt:lpstr>ACUERDO DE COOPERACIÓN INTERINSTITUCIONAL PARA LA LUCHA CONTRA LA CORRUPCIÓN.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yc</dc:creator>
  <cp:lastModifiedBy>user1</cp:lastModifiedBy>
  <cp:revision>176</cp:revision>
  <dcterms:created xsi:type="dcterms:W3CDTF">2015-06-04T21:25:36Z</dcterms:created>
  <dcterms:modified xsi:type="dcterms:W3CDTF">2016-04-21T14:48:34Z</dcterms:modified>
</cp:coreProperties>
</file>