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0"/>
  </p:notesMasterIdLst>
  <p:handoutMasterIdLst>
    <p:handoutMasterId r:id="rId41"/>
  </p:handoutMasterIdLst>
  <p:sldIdLst>
    <p:sldId id="256" r:id="rId3"/>
    <p:sldId id="272" r:id="rId4"/>
    <p:sldId id="257" r:id="rId5"/>
    <p:sldId id="274" r:id="rId6"/>
    <p:sldId id="258" r:id="rId7"/>
    <p:sldId id="302" r:id="rId8"/>
    <p:sldId id="292" r:id="rId9"/>
    <p:sldId id="303" r:id="rId10"/>
    <p:sldId id="304" r:id="rId11"/>
    <p:sldId id="305" r:id="rId12"/>
    <p:sldId id="261" r:id="rId13"/>
    <p:sldId id="263" r:id="rId14"/>
    <p:sldId id="260" r:id="rId15"/>
    <p:sldId id="273" r:id="rId16"/>
    <p:sldId id="297" r:id="rId17"/>
    <p:sldId id="298" r:id="rId18"/>
    <p:sldId id="275" r:id="rId19"/>
    <p:sldId id="277" r:id="rId20"/>
    <p:sldId id="279" r:id="rId21"/>
    <p:sldId id="281" r:id="rId22"/>
    <p:sldId id="282" r:id="rId23"/>
    <p:sldId id="293" r:id="rId24"/>
    <p:sldId id="294" r:id="rId25"/>
    <p:sldId id="295" r:id="rId26"/>
    <p:sldId id="283" r:id="rId27"/>
    <p:sldId id="284" r:id="rId28"/>
    <p:sldId id="296" r:id="rId29"/>
    <p:sldId id="265" r:id="rId30"/>
    <p:sldId id="268" r:id="rId31"/>
    <p:sldId id="287" r:id="rId32"/>
    <p:sldId id="288" r:id="rId33"/>
    <p:sldId id="289" r:id="rId34"/>
    <p:sldId id="290" r:id="rId35"/>
    <p:sldId id="286" r:id="rId36"/>
    <p:sldId id="269" r:id="rId37"/>
    <p:sldId id="291" r:id="rId38"/>
    <p:sldId id="270" r:id="rId39"/>
  </p:sldIdLst>
  <p:sldSz cx="9144000" cy="6858000" type="screen4x3"/>
  <p:notesSz cx="6858000" cy="9144000"/>
  <p:custShowLst>
    <p:custShow name="Pres. personalizada1" id="0">
      <p:sldLst>
        <p:sld r:id="rId3"/>
      </p:sldLst>
    </p:custShow>
  </p:custShowLst>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013DF5AE-C630-AD45-B6B4-C0696F69DBD2}">
          <p14:sldIdLst/>
        </p14:section>
        <p14:section name="Sección sin título" id="{F592A670-C962-49FF-9B03-3C8FF6E0E6BA}">
          <p14:sldIdLst>
            <p14:sldId id="256"/>
            <p14:sldId id="272"/>
            <p14:sldId id="257"/>
            <p14:sldId id="274"/>
            <p14:sldId id="258"/>
            <p14:sldId id="302"/>
            <p14:sldId id="292"/>
            <p14:sldId id="303"/>
            <p14:sldId id="304"/>
            <p14:sldId id="305"/>
            <p14:sldId id="261"/>
            <p14:sldId id="263"/>
            <p14:sldId id="260"/>
            <p14:sldId id="273"/>
            <p14:sldId id="297"/>
            <p14:sldId id="298"/>
            <p14:sldId id="275"/>
            <p14:sldId id="277"/>
            <p14:sldId id="279"/>
            <p14:sldId id="281"/>
            <p14:sldId id="282"/>
            <p14:sldId id="293"/>
            <p14:sldId id="294"/>
            <p14:sldId id="295"/>
            <p14:sldId id="283"/>
            <p14:sldId id="284"/>
            <p14:sldId id="296"/>
            <p14:sldId id="265"/>
            <p14:sldId id="268"/>
            <p14:sldId id="287"/>
            <p14:sldId id="288"/>
            <p14:sldId id="289"/>
            <p14:sldId id="290"/>
            <p14:sldId id="286"/>
            <p14:sldId id="269"/>
            <p14:sldId id="291"/>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588" autoAdjust="0"/>
    <p:restoredTop sz="94671" autoAdjust="0"/>
  </p:normalViewPr>
  <p:slideViewPr>
    <p:cSldViewPr snapToGrid="0" snapToObjects="1">
      <p:cViewPr>
        <p:scale>
          <a:sx n="60" d="100"/>
          <a:sy n="60" d="100"/>
        </p:scale>
        <p:origin x="-2106"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D0B070-059C-AD4D-9000-7CABD25FA8F7}" type="datetimeFigureOut">
              <a:rPr lang="es-ES" smtClean="0"/>
              <a:t>28/08/2015</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9101ED-67B2-8446-A36D-A462F7E90B9A}" type="slidenum">
              <a:rPr lang="es-ES" smtClean="0"/>
              <a:t>‹Nº›</a:t>
            </a:fld>
            <a:endParaRPr lang="es-ES"/>
          </a:p>
        </p:txBody>
      </p:sp>
    </p:spTree>
    <p:extLst>
      <p:ext uri="{BB962C8B-B14F-4D97-AF65-F5344CB8AC3E}">
        <p14:creationId xmlns:p14="http://schemas.microsoft.com/office/powerpoint/2010/main" val="141563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E9826-7856-BF43-B32D-1516A1C922D7}" type="datetimeFigureOut">
              <a:rPr lang="es-ES" smtClean="0"/>
              <a:t>28/08/2015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B4611-8EA8-1748-9241-B0525FCC23C5}" type="slidenum">
              <a:rPr lang="es-ES" smtClean="0"/>
              <a:t>‹Nº›</a:t>
            </a:fld>
            <a:endParaRPr lang="es-ES"/>
          </a:p>
        </p:txBody>
      </p:sp>
    </p:spTree>
    <p:extLst>
      <p:ext uri="{BB962C8B-B14F-4D97-AF65-F5344CB8AC3E}">
        <p14:creationId xmlns:p14="http://schemas.microsoft.com/office/powerpoint/2010/main" val="1130518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77B4611-8EA8-1748-9241-B0525FCC23C5}" type="slidenum">
              <a:rPr lang="es-ES" smtClean="0"/>
              <a:t>1</a:t>
            </a:fld>
            <a:endParaRPr lang="es-ES"/>
          </a:p>
        </p:txBody>
      </p:sp>
    </p:spTree>
    <p:extLst>
      <p:ext uri="{BB962C8B-B14F-4D97-AF65-F5344CB8AC3E}">
        <p14:creationId xmlns:p14="http://schemas.microsoft.com/office/powerpoint/2010/main" val="289984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77B4611-8EA8-1748-9241-B0525FCC23C5}" type="slidenum">
              <a:rPr lang="es-ES" smtClean="0"/>
              <a:t>13</a:t>
            </a:fld>
            <a:endParaRPr lang="es-ES"/>
          </a:p>
        </p:txBody>
      </p:sp>
    </p:spTree>
    <p:extLst>
      <p:ext uri="{BB962C8B-B14F-4D97-AF65-F5344CB8AC3E}">
        <p14:creationId xmlns:p14="http://schemas.microsoft.com/office/powerpoint/2010/main" val="289984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a:t>
            </a:r>
            <a:r>
              <a:rPr lang="es-EC" baseline="0" dirty="0" smtClean="0"/>
              <a:t> organigrama está vinculado con un archivo en PDF, en donde se encuentra el organigrama completo para su explicación. </a:t>
            </a:r>
            <a:endParaRPr lang="es-EC" dirty="0"/>
          </a:p>
        </p:txBody>
      </p:sp>
      <p:sp>
        <p:nvSpPr>
          <p:cNvPr id="4" name="3 Marcador de número de diapositiva"/>
          <p:cNvSpPr>
            <a:spLocks noGrp="1"/>
          </p:cNvSpPr>
          <p:nvPr>
            <p:ph type="sldNum" sz="quarter" idx="10"/>
          </p:nvPr>
        </p:nvSpPr>
        <p:spPr/>
        <p:txBody>
          <a:bodyPr/>
          <a:lstStyle/>
          <a:p>
            <a:fld id="{B77B4611-8EA8-1748-9241-B0525FCC23C5}" type="slidenum">
              <a:rPr lang="es-ES" smtClean="0"/>
              <a:t>14</a:t>
            </a:fld>
            <a:endParaRPr lang="es-ES"/>
          </a:p>
        </p:txBody>
      </p:sp>
    </p:spTree>
    <p:extLst>
      <p:ext uri="{BB962C8B-B14F-4D97-AF65-F5344CB8AC3E}">
        <p14:creationId xmlns:p14="http://schemas.microsoft.com/office/powerpoint/2010/main" val="2909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a:t>
            </a:r>
            <a:r>
              <a:rPr lang="es-EC" baseline="0" dirty="0" smtClean="0"/>
              <a:t> organigrama está vinculado con un archivo en PDF, en donde se encuentra el organigrama completo para su explicación. </a:t>
            </a:r>
            <a:endParaRPr lang="es-EC" dirty="0"/>
          </a:p>
        </p:txBody>
      </p:sp>
      <p:sp>
        <p:nvSpPr>
          <p:cNvPr id="4" name="3 Marcador de número de diapositiva"/>
          <p:cNvSpPr>
            <a:spLocks noGrp="1"/>
          </p:cNvSpPr>
          <p:nvPr>
            <p:ph type="sldNum" sz="quarter" idx="10"/>
          </p:nvPr>
        </p:nvSpPr>
        <p:spPr/>
        <p:txBody>
          <a:bodyPr/>
          <a:lstStyle/>
          <a:p>
            <a:fld id="{B77B4611-8EA8-1748-9241-B0525FCC23C5}" type="slidenum">
              <a:rPr lang="es-ES" smtClean="0"/>
              <a:t>15</a:t>
            </a:fld>
            <a:endParaRPr lang="es-ES"/>
          </a:p>
        </p:txBody>
      </p:sp>
    </p:spTree>
    <p:extLst>
      <p:ext uri="{BB962C8B-B14F-4D97-AF65-F5344CB8AC3E}">
        <p14:creationId xmlns:p14="http://schemas.microsoft.com/office/powerpoint/2010/main" val="2909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a:t>
            </a:r>
            <a:r>
              <a:rPr lang="es-EC" baseline="0" dirty="0" smtClean="0"/>
              <a:t> organigrama está vinculado con un archivo en PDF, en donde se encuentra el organigrama completo para su explicación. </a:t>
            </a:r>
            <a:endParaRPr lang="es-EC" dirty="0"/>
          </a:p>
        </p:txBody>
      </p:sp>
      <p:sp>
        <p:nvSpPr>
          <p:cNvPr id="4" name="3 Marcador de número de diapositiva"/>
          <p:cNvSpPr>
            <a:spLocks noGrp="1"/>
          </p:cNvSpPr>
          <p:nvPr>
            <p:ph type="sldNum" sz="quarter" idx="10"/>
          </p:nvPr>
        </p:nvSpPr>
        <p:spPr/>
        <p:txBody>
          <a:bodyPr/>
          <a:lstStyle/>
          <a:p>
            <a:fld id="{B77B4611-8EA8-1748-9241-B0525FCC23C5}" type="slidenum">
              <a:rPr lang="es-ES" smtClean="0"/>
              <a:t>16</a:t>
            </a:fld>
            <a:endParaRPr lang="es-ES"/>
          </a:p>
        </p:txBody>
      </p:sp>
    </p:spTree>
    <p:extLst>
      <p:ext uri="{BB962C8B-B14F-4D97-AF65-F5344CB8AC3E}">
        <p14:creationId xmlns:p14="http://schemas.microsoft.com/office/powerpoint/2010/main" val="2909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En esta diapositiva</a:t>
            </a:r>
            <a:r>
              <a:rPr lang="es-EC" baseline="0" dirty="0" smtClean="0"/>
              <a:t> esta cada uno de los órganos de la función judicial con hipervínculo.</a:t>
            </a:r>
            <a:endParaRPr lang="es-EC" dirty="0"/>
          </a:p>
        </p:txBody>
      </p:sp>
      <p:sp>
        <p:nvSpPr>
          <p:cNvPr id="4" name="3 Marcador de número de diapositiva"/>
          <p:cNvSpPr>
            <a:spLocks noGrp="1"/>
          </p:cNvSpPr>
          <p:nvPr>
            <p:ph type="sldNum" sz="quarter" idx="10"/>
          </p:nvPr>
        </p:nvSpPr>
        <p:spPr/>
        <p:txBody>
          <a:bodyPr/>
          <a:lstStyle/>
          <a:p>
            <a:fld id="{B77B4611-8EA8-1748-9241-B0525FCC23C5}" type="slidenum">
              <a:rPr lang="es-ES" smtClean="0"/>
              <a:t>18</a:t>
            </a:fld>
            <a:endParaRPr lang="es-ES"/>
          </a:p>
        </p:txBody>
      </p:sp>
    </p:spTree>
    <p:extLst>
      <p:ext uri="{BB962C8B-B14F-4D97-AF65-F5344CB8AC3E}">
        <p14:creationId xmlns:p14="http://schemas.microsoft.com/office/powerpoint/2010/main" val="164780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77B4611-8EA8-1748-9241-B0525FCC23C5}" type="slidenum">
              <a:rPr lang="es-ES" smtClean="0"/>
              <a:t>3</a:t>
            </a:fld>
            <a:endParaRPr lang="es-ES"/>
          </a:p>
        </p:txBody>
      </p:sp>
    </p:spTree>
    <p:extLst>
      <p:ext uri="{BB962C8B-B14F-4D97-AF65-F5344CB8AC3E}">
        <p14:creationId xmlns:p14="http://schemas.microsoft.com/office/powerpoint/2010/main" val="289984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77B4611-8EA8-1748-9241-B0525FCC23C5}" type="slidenum">
              <a:rPr lang="es-ES" smtClean="0"/>
              <a:t>5</a:t>
            </a:fld>
            <a:endParaRPr lang="es-ES"/>
          </a:p>
        </p:txBody>
      </p:sp>
    </p:spTree>
    <p:extLst>
      <p:ext uri="{BB962C8B-B14F-4D97-AF65-F5344CB8AC3E}">
        <p14:creationId xmlns:p14="http://schemas.microsoft.com/office/powerpoint/2010/main" val="289984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77B4611-8EA8-1748-9241-B0525FCC23C5}" type="slidenum">
              <a:rPr lang="es-ES" smtClean="0"/>
              <a:t>6</a:t>
            </a:fld>
            <a:endParaRPr lang="es-ES"/>
          </a:p>
        </p:txBody>
      </p:sp>
    </p:spTree>
    <p:extLst>
      <p:ext uri="{BB962C8B-B14F-4D97-AF65-F5344CB8AC3E}">
        <p14:creationId xmlns:p14="http://schemas.microsoft.com/office/powerpoint/2010/main" val="289984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77B4611-8EA8-1748-9241-B0525FCC23C5}" type="slidenum">
              <a:rPr lang="es-ES" smtClean="0"/>
              <a:t>7</a:t>
            </a:fld>
            <a:endParaRPr lang="es-ES"/>
          </a:p>
        </p:txBody>
      </p:sp>
    </p:spTree>
    <p:extLst>
      <p:ext uri="{BB962C8B-B14F-4D97-AF65-F5344CB8AC3E}">
        <p14:creationId xmlns:p14="http://schemas.microsoft.com/office/powerpoint/2010/main" val="289984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77B4611-8EA8-1748-9241-B0525FCC23C5}" type="slidenum">
              <a:rPr lang="es-ES" smtClean="0"/>
              <a:t>8</a:t>
            </a:fld>
            <a:endParaRPr lang="es-ES"/>
          </a:p>
        </p:txBody>
      </p:sp>
    </p:spTree>
    <p:extLst>
      <p:ext uri="{BB962C8B-B14F-4D97-AF65-F5344CB8AC3E}">
        <p14:creationId xmlns:p14="http://schemas.microsoft.com/office/powerpoint/2010/main" val="289984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77B4611-8EA8-1748-9241-B0525FCC23C5}" type="slidenum">
              <a:rPr lang="es-ES" smtClean="0"/>
              <a:t>9</a:t>
            </a:fld>
            <a:endParaRPr lang="es-ES"/>
          </a:p>
        </p:txBody>
      </p:sp>
    </p:spTree>
    <p:extLst>
      <p:ext uri="{BB962C8B-B14F-4D97-AF65-F5344CB8AC3E}">
        <p14:creationId xmlns:p14="http://schemas.microsoft.com/office/powerpoint/2010/main" val="289984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77B4611-8EA8-1748-9241-B0525FCC23C5}" type="slidenum">
              <a:rPr lang="es-ES" smtClean="0"/>
              <a:t>10</a:t>
            </a:fld>
            <a:endParaRPr lang="es-ES"/>
          </a:p>
        </p:txBody>
      </p:sp>
    </p:spTree>
    <p:extLst>
      <p:ext uri="{BB962C8B-B14F-4D97-AF65-F5344CB8AC3E}">
        <p14:creationId xmlns:p14="http://schemas.microsoft.com/office/powerpoint/2010/main" val="289984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77B4611-8EA8-1748-9241-B0525FCC23C5}" type="slidenum">
              <a:rPr lang="es-ES" smtClean="0"/>
              <a:t>11</a:t>
            </a:fld>
            <a:endParaRPr lang="es-ES"/>
          </a:p>
        </p:txBody>
      </p:sp>
    </p:spTree>
    <p:extLst>
      <p:ext uri="{BB962C8B-B14F-4D97-AF65-F5344CB8AC3E}">
        <p14:creationId xmlns:p14="http://schemas.microsoft.com/office/powerpoint/2010/main" val="289984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5496EE9-9D39-1D49-8D7B-A7A48C3040E1}" type="datetimeFigureOut">
              <a:rPr lang="es-ES" smtClean="0"/>
              <a:t>28/08/2015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112448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5496EE9-9D39-1D49-8D7B-A7A48C3040E1}" type="datetimeFigureOut">
              <a:rPr lang="es-ES" smtClean="0"/>
              <a:t>28/08/2015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206617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5496EE9-9D39-1D49-8D7B-A7A48C3040E1}" type="datetimeFigureOut">
              <a:rPr lang="es-ES" smtClean="0"/>
              <a:t>28/08/2015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1481131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05496EE9-9D39-1D49-8D7B-A7A48C3040E1}" type="datetimeFigureOut">
              <a:rPr lang="es-ES" smtClean="0"/>
              <a:t>28/08/2015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193112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C5E405B-0D96-6C4D-91CC-2B4F42C07919}" type="datetimeFigureOut">
              <a:rPr lang="es-ES" smtClean="0"/>
              <a:t>28/08/2015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2D3B122-67DF-D643-9111-D860956A9182}" type="slidenum">
              <a:rPr lang="es-ES" smtClean="0"/>
              <a:t>‹Nº›</a:t>
            </a:fld>
            <a:endParaRPr lang="es-ES"/>
          </a:p>
        </p:txBody>
      </p:sp>
    </p:spTree>
    <p:extLst>
      <p:ext uri="{BB962C8B-B14F-4D97-AF65-F5344CB8AC3E}">
        <p14:creationId xmlns:p14="http://schemas.microsoft.com/office/powerpoint/2010/main" val="177381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C5E405B-0D96-6C4D-91CC-2B4F42C07919}" type="datetimeFigureOut">
              <a:rPr lang="es-ES" smtClean="0"/>
              <a:t>28/08/2015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2D3B122-67DF-D643-9111-D860956A9182}" type="slidenum">
              <a:rPr lang="es-ES" smtClean="0"/>
              <a:t>‹Nº›</a:t>
            </a:fld>
            <a:endParaRPr lang="es-ES"/>
          </a:p>
        </p:txBody>
      </p:sp>
    </p:spTree>
    <p:extLst>
      <p:ext uri="{BB962C8B-B14F-4D97-AF65-F5344CB8AC3E}">
        <p14:creationId xmlns:p14="http://schemas.microsoft.com/office/powerpoint/2010/main" val="3852084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C5E405B-0D96-6C4D-91CC-2B4F42C07919}" type="datetimeFigureOut">
              <a:rPr lang="es-ES" smtClean="0"/>
              <a:t>28/08/2015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2D3B122-67DF-D643-9111-D860956A9182}" type="slidenum">
              <a:rPr lang="es-ES" smtClean="0"/>
              <a:t>‹Nº›</a:t>
            </a:fld>
            <a:endParaRPr lang="es-ES"/>
          </a:p>
        </p:txBody>
      </p:sp>
    </p:spTree>
    <p:extLst>
      <p:ext uri="{BB962C8B-B14F-4D97-AF65-F5344CB8AC3E}">
        <p14:creationId xmlns:p14="http://schemas.microsoft.com/office/powerpoint/2010/main" val="1311938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C5E405B-0D96-6C4D-91CC-2B4F42C07919}" type="datetimeFigureOut">
              <a:rPr lang="es-ES" smtClean="0"/>
              <a:t>28/08/2015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2D3B122-67DF-D643-9111-D860956A9182}" type="slidenum">
              <a:rPr lang="es-ES" smtClean="0"/>
              <a:t>‹Nº›</a:t>
            </a:fld>
            <a:endParaRPr lang="es-ES"/>
          </a:p>
        </p:txBody>
      </p:sp>
    </p:spTree>
    <p:extLst>
      <p:ext uri="{BB962C8B-B14F-4D97-AF65-F5344CB8AC3E}">
        <p14:creationId xmlns:p14="http://schemas.microsoft.com/office/powerpoint/2010/main" val="3544406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C5E405B-0D96-6C4D-91CC-2B4F42C07919}" type="datetimeFigureOut">
              <a:rPr lang="es-ES" smtClean="0"/>
              <a:t>28/08/2015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2D3B122-67DF-D643-9111-D860956A9182}" type="slidenum">
              <a:rPr lang="es-ES" smtClean="0"/>
              <a:t>‹Nº›</a:t>
            </a:fld>
            <a:endParaRPr lang="es-ES"/>
          </a:p>
        </p:txBody>
      </p:sp>
    </p:spTree>
    <p:extLst>
      <p:ext uri="{BB962C8B-B14F-4D97-AF65-F5344CB8AC3E}">
        <p14:creationId xmlns:p14="http://schemas.microsoft.com/office/powerpoint/2010/main" val="2785480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C5E405B-0D96-6C4D-91CC-2B4F42C07919}" type="datetimeFigureOut">
              <a:rPr lang="es-ES" smtClean="0"/>
              <a:t>28/08/2015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2D3B122-67DF-D643-9111-D860956A9182}" type="slidenum">
              <a:rPr lang="es-ES" smtClean="0"/>
              <a:t>‹Nº›</a:t>
            </a:fld>
            <a:endParaRPr lang="es-ES"/>
          </a:p>
        </p:txBody>
      </p:sp>
    </p:spTree>
    <p:extLst>
      <p:ext uri="{BB962C8B-B14F-4D97-AF65-F5344CB8AC3E}">
        <p14:creationId xmlns:p14="http://schemas.microsoft.com/office/powerpoint/2010/main" val="796440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C5E405B-0D96-6C4D-91CC-2B4F42C07919}" type="datetimeFigureOut">
              <a:rPr lang="es-ES" smtClean="0"/>
              <a:t>28/08/2015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2D3B122-67DF-D643-9111-D860956A9182}" type="slidenum">
              <a:rPr lang="es-ES" smtClean="0"/>
              <a:t>‹Nº›</a:t>
            </a:fld>
            <a:endParaRPr lang="es-ES"/>
          </a:p>
        </p:txBody>
      </p:sp>
    </p:spTree>
    <p:extLst>
      <p:ext uri="{BB962C8B-B14F-4D97-AF65-F5344CB8AC3E}">
        <p14:creationId xmlns:p14="http://schemas.microsoft.com/office/powerpoint/2010/main" val="429396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5496EE9-9D39-1D49-8D7B-A7A48C3040E1}" type="datetimeFigureOut">
              <a:rPr lang="es-ES" smtClean="0"/>
              <a:t>28/08/2015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1874178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C5E405B-0D96-6C4D-91CC-2B4F42C07919}" type="datetimeFigureOut">
              <a:rPr lang="es-ES" smtClean="0"/>
              <a:t>28/08/2015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2D3B122-67DF-D643-9111-D860956A9182}" type="slidenum">
              <a:rPr lang="es-ES" smtClean="0"/>
              <a:t>‹Nº›</a:t>
            </a:fld>
            <a:endParaRPr lang="es-ES"/>
          </a:p>
        </p:txBody>
      </p:sp>
    </p:spTree>
    <p:extLst>
      <p:ext uri="{BB962C8B-B14F-4D97-AF65-F5344CB8AC3E}">
        <p14:creationId xmlns:p14="http://schemas.microsoft.com/office/powerpoint/2010/main" val="1867707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C5E405B-0D96-6C4D-91CC-2B4F42C07919}" type="datetimeFigureOut">
              <a:rPr lang="es-ES" smtClean="0"/>
              <a:t>28/08/2015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2D3B122-67DF-D643-9111-D860956A9182}" type="slidenum">
              <a:rPr lang="es-ES" smtClean="0"/>
              <a:t>‹Nº›</a:t>
            </a:fld>
            <a:endParaRPr lang="es-ES"/>
          </a:p>
        </p:txBody>
      </p:sp>
    </p:spTree>
    <p:extLst>
      <p:ext uri="{BB962C8B-B14F-4D97-AF65-F5344CB8AC3E}">
        <p14:creationId xmlns:p14="http://schemas.microsoft.com/office/powerpoint/2010/main" val="996127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C5E405B-0D96-6C4D-91CC-2B4F42C07919}" type="datetimeFigureOut">
              <a:rPr lang="es-ES" smtClean="0"/>
              <a:t>28/08/2015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2D3B122-67DF-D643-9111-D860956A9182}" type="slidenum">
              <a:rPr lang="es-ES" smtClean="0"/>
              <a:t>‹Nº›</a:t>
            </a:fld>
            <a:endParaRPr lang="es-ES"/>
          </a:p>
        </p:txBody>
      </p:sp>
    </p:spTree>
    <p:extLst>
      <p:ext uri="{BB962C8B-B14F-4D97-AF65-F5344CB8AC3E}">
        <p14:creationId xmlns:p14="http://schemas.microsoft.com/office/powerpoint/2010/main" val="2642643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C5E405B-0D96-6C4D-91CC-2B4F42C07919}" type="datetimeFigureOut">
              <a:rPr lang="es-ES" smtClean="0"/>
              <a:t>28/08/2015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2D3B122-67DF-D643-9111-D860956A9182}" type="slidenum">
              <a:rPr lang="es-ES" smtClean="0"/>
              <a:t>‹Nº›</a:t>
            </a:fld>
            <a:endParaRPr lang="es-ES"/>
          </a:p>
        </p:txBody>
      </p:sp>
    </p:spTree>
    <p:extLst>
      <p:ext uri="{BB962C8B-B14F-4D97-AF65-F5344CB8AC3E}">
        <p14:creationId xmlns:p14="http://schemas.microsoft.com/office/powerpoint/2010/main" val="240613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05496EE9-9D39-1D49-8D7B-A7A48C3040E1}" type="datetimeFigureOut">
              <a:rPr lang="es-ES" smtClean="0"/>
              <a:t>28/08/2015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93751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05496EE9-9D39-1D49-8D7B-A7A48C3040E1}" type="datetimeFigureOut">
              <a:rPr lang="es-ES" smtClean="0"/>
              <a:t>28/08/2015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239925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05496EE9-9D39-1D49-8D7B-A7A48C3040E1}" type="datetimeFigureOut">
              <a:rPr lang="es-ES" smtClean="0"/>
              <a:t>28/08/2015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38887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05496EE9-9D39-1D49-8D7B-A7A48C3040E1}" type="datetimeFigureOut">
              <a:rPr lang="es-ES" smtClean="0"/>
              <a:t>28/08/2015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410450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5496EE9-9D39-1D49-8D7B-A7A48C3040E1}" type="datetimeFigureOut">
              <a:rPr lang="es-ES" smtClean="0"/>
              <a:t>28/08/2015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201843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5496EE9-9D39-1D49-8D7B-A7A48C3040E1}" type="datetimeFigureOut">
              <a:rPr lang="es-ES" smtClean="0"/>
              <a:t>28/08/2015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22109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5496EE9-9D39-1D49-8D7B-A7A48C3040E1}" type="datetimeFigureOut">
              <a:rPr lang="es-ES" smtClean="0"/>
              <a:t>28/08/2015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1A6D2F2-1261-1948-93D0-672B611D9281}" type="slidenum">
              <a:rPr lang="es-ES" smtClean="0"/>
              <a:t>‹Nº›</a:t>
            </a:fld>
            <a:endParaRPr lang="es-ES"/>
          </a:p>
        </p:txBody>
      </p:sp>
    </p:spTree>
    <p:extLst>
      <p:ext uri="{BB962C8B-B14F-4D97-AF65-F5344CB8AC3E}">
        <p14:creationId xmlns:p14="http://schemas.microsoft.com/office/powerpoint/2010/main" val="47484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96EE9-9D39-1D49-8D7B-A7A48C3040E1}" type="datetimeFigureOut">
              <a:rPr lang="es-ES" smtClean="0"/>
              <a:t>28/08/2015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6D2F2-1261-1948-93D0-672B611D9281}" type="slidenum">
              <a:rPr lang="es-ES" smtClean="0"/>
              <a:t>‹Nº›</a:t>
            </a:fld>
            <a:endParaRPr lang="es-ES"/>
          </a:p>
        </p:txBody>
      </p:sp>
    </p:spTree>
    <p:extLst>
      <p:ext uri="{BB962C8B-B14F-4D97-AF65-F5344CB8AC3E}">
        <p14:creationId xmlns:p14="http://schemas.microsoft.com/office/powerpoint/2010/main" val="995238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E405B-0D96-6C4D-91CC-2B4F42C07919}" type="datetimeFigureOut">
              <a:rPr lang="es-ES" smtClean="0"/>
              <a:t>28/08/2015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3B122-67DF-D643-9111-D860956A9182}" type="slidenum">
              <a:rPr lang="es-ES" smtClean="0"/>
              <a:t>‹Nº›</a:t>
            </a:fld>
            <a:endParaRPr lang="es-ES"/>
          </a:p>
        </p:txBody>
      </p:sp>
    </p:spTree>
    <p:extLst>
      <p:ext uri="{BB962C8B-B14F-4D97-AF65-F5344CB8AC3E}">
        <p14:creationId xmlns:p14="http://schemas.microsoft.com/office/powerpoint/2010/main" val="18251892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Organigrama%20Completo.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20.xml"/><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funcionjudicial.gob.ec/"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54010" y="807811"/>
            <a:ext cx="7477302" cy="3416320"/>
          </a:xfrm>
          <a:prstGeom prst="rect">
            <a:avLst/>
          </a:prstGeom>
        </p:spPr>
        <p:txBody>
          <a:bodyPr wrap="square">
            <a:spAutoFit/>
          </a:bodyPr>
          <a:lstStyle/>
          <a:p>
            <a:pPr lvl="0" algn="ctr">
              <a:lnSpc>
                <a:spcPct val="90000"/>
              </a:lnSpc>
            </a:pPr>
            <a:r>
              <a:rPr lang="es-EC" sz="3000" b="1" dirty="0" smtClean="0">
                <a:solidFill>
                  <a:schemeClr val="tx2"/>
                </a:solidFill>
              </a:rPr>
              <a:t>INDUCCIÓN</a:t>
            </a:r>
          </a:p>
          <a:p>
            <a:pPr lvl="0" algn="ctr">
              <a:lnSpc>
                <a:spcPct val="90000"/>
              </a:lnSpc>
            </a:pPr>
            <a:endParaRPr lang="es-EC" sz="3000" b="1" dirty="0" smtClean="0">
              <a:solidFill>
                <a:schemeClr val="tx2"/>
              </a:solidFill>
            </a:endParaRPr>
          </a:p>
          <a:p>
            <a:pPr lvl="0" algn="ctr">
              <a:lnSpc>
                <a:spcPct val="90000"/>
              </a:lnSpc>
            </a:pPr>
            <a:r>
              <a:rPr lang="es-EC" sz="3000" b="1" dirty="0" smtClean="0">
                <a:solidFill>
                  <a:schemeClr val="tx2"/>
                </a:solidFill>
              </a:rPr>
              <a:t>DIRECCIÓN NACIONAL DE TALENTO HUMANO</a:t>
            </a:r>
          </a:p>
          <a:p>
            <a:pPr lvl="0" algn="ctr">
              <a:lnSpc>
                <a:spcPct val="90000"/>
              </a:lnSpc>
            </a:pPr>
            <a:endParaRPr lang="es-EC" sz="3000" b="1" dirty="0" smtClean="0">
              <a:solidFill>
                <a:schemeClr val="tx2"/>
              </a:solidFill>
            </a:endParaRPr>
          </a:p>
          <a:p>
            <a:pPr lvl="0" algn="ctr">
              <a:lnSpc>
                <a:spcPct val="90000"/>
              </a:lnSpc>
            </a:pPr>
            <a:r>
              <a:rPr lang="es-EC" sz="3000" b="1" dirty="0" smtClean="0">
                <a:solidFill>
                  <a:schemeClr val="tx2"/>
                </a:solidFill>
              </a:rPr>
              <a:t>SUBDIRECCIÓN DE IMPLEMENTACIÓN DE SISTEMAS TÉCNICOS DE TALENTO HUMANO</a:t>
            </a:r>
          </a:p>
          <a:p>
            <a:pPr lvl="0" algn="ctr">
              <a:lnSpc>
                <a:spcPct val="90000"/>
              </a:lnSpc>
            </a:pPr>
            <a:endParaRPr lang="es-EC" sz="3000" b="1" dirty="0">
              <a:solidFill>
                <a:schemeClr val="tx2"/>
              </a:solidFill>
            </a:endParaRPr>
          </a:p>
          <a:p>
            <a:pPr lvl="0" algn="ctr">
              <a:lnSpc>
                <a:spcPct val="90000"/>
              </a:lnSpc>
            </a:pPr>
            <a:r>
              <a:rPr lang="es-EC" sz="3000" b="1" dirty="0" smtClean="0">
                <a:solidFill>
                  <a:schemeClr val="tx2"/>
                </a:solidFill>
              </a:rPr>
              <a:t>UNIDAD DE CAPACITACIÓN</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4634035"/>
            <a:ext cx="58483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Resultado de imagen para imagenes de organigramas circula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758529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1868414" y="1460518"/>
            <a:ext cx="6395942" cy="461665"/>
          </a:xfrm>
          <a:prstGeom prst="rect">
            <a:avLst/>
          </a:prstGeom>
          <a:solidFill>
            <a:schemeClr val="accent1"/>
          </a:solidFill>
        </p:spPr>
        <p:txBody>
          <a:bodyPr wrap="square" rtlCol="0">
            <a:spAutoFit/>
          </a:bodyPr>
          <a:lstStyle/>
          <a:p>
            <a:pPr algn="ctr"/>
            <a:r>
              <a:rPr lang="es-ES_tradnl" sz="2400" b="1" i="1" dirty="0" smtClean="0">
                <a:solidFill>
                  <a:schemeClr val="bg1"/>
                </a:solidFill>
              </a:rPr>
              <a:t>DRA. ROSA ELENA JIMÉNEZ</a:t>
            </a:r>
            <a:endParaRPr lang="es-EC" sz="2400" b="1" i="1" dirty="0">
              <a:solidFill>
                <a:schemeClr val="bg1"/>
              </a:solidFill>
            </a:endParaRPr>
          </a:p>
        </p:txBody>
      </p:sp>
      <p:pic>
        <p:nvPicPr>
          <p:cNvPr id="5" name="4 Imagen"/>
          <p:cNvPicPr/>
          <p:nvPr/>
        </p:nvPicPr>
        <p:blipFill>
          <a:blip r:embed="rId3">
            <a:extLst>
              <a:ext uri="{28A0092B-C50C-407E-A947-70E740481C1C}">
                <a14:useLocalDpi xmlns:a14="http://schemas.microsoft.com/office/drawing/2010/main" val="0"/>
              </a:ext>
            </a:extLst>
          </a:blip>
          <a:stretch>
            <a:fillRect/>
          </a:stretch>
        </p:blipFill>
        <p:spPr bwMode="auto">
          <a:xfrm>
            <a:off x="3692207" y="2373313"/>
            <a:ext cx="2377517" cy="2782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0524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3960674" y="405825"/>
            <a:ext cx="1701353" cy="584775"/>
          </a:xfrm>
          <a:prstGeom prst="rect">
            <a:avLst/>
          </a:prstGeom>
          <a:solidFill>
            <a:schemeClr val="accent1"/>
          </a:solidFill>
        </p:spPr>
        <p:txBody>
          <a:bodyPr wrap="square" rtlCol="0">
            <a:spAutoFit/>
          </a:bodyPr>
          <a:lstStyle/>
          <a:p>
            <a:pPr algn="ctr"/>
            <a:r>
              <a:rPr lang="es-ES_tradnl" sz="3200" b="1" i="1" dirty="0">
                <a:solidFill>
                  <a:schemeClr val="bg1"/>
                </a:solidFill>
              </a:rPr>
              <a:t>Misión </a:t>
            </a:r>
            <a:r>
              <a:rPr lang="es-ES_tradnl" sz="3200" i="1" dirty="0"/>
              <a:t> </a:t>
            </a:r>
            <a:endParaRPr lang="es-EC" sz="3200" i="1" dirty="0"/>
          </a:p>
        </p:txBody>
      </p:sp>
      <p:sp>
        <p:nvSpPr>
          <p:cNvPr id="4" name="AutoShape 2" descr="http://us.cdn4.123rf.com/168nwm/outstyle/outstyle1210/outstyle121000081/16111930-marca-de-verificacion-azul-aislado-en-blanco-parte-de-una-serie.jpg"/>
          <p:cNvSpPr>
            <a:spLocks noChangeAspect="1" noChangeArrowheads="1"/>
          </p:cNvSpPr>
          <p:nvPr/>
        </p:nvSpPr>
        <p:spPr bwMode="auto">
          <a:xfrm>
            <a:off x="155575" y="-7620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4" descr="http://us.cdn4.123rf.com/168nwm/outstyle/outstyle1210/outstyle121000081/16111930-marca-de-verificacion-azul-aislado-en-blanco-parte-de-una-serie.jpg"/>
          <p:cNvSpPr>
            <a:spLocks noChangeAspect="1" noChangeArrowheads="1"/>
          </p:cNvSpPr>
          <p:nvPr/>
        </p:nvSpPr>
        <p:spPr bwMode="auto">
          <a:xfrm>
            <a:off x="307975" y="-6096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6" descr="http://us.cdn4.123rf.com/168nwm/outstyle/outstyle1210/outstyle121000081/16111930-marca-de-verificacion-azul-aislado-en-blanco-parte-de-una-serie.jpg"/>
          <p:cNvSpPr>
            <a:spLocks noChangeAspect="1" noChangeArrowheads="1"/>
          </p:cNvSpPr>
          <p:nvPr/>
        </p:nvSpPr>
        <p:spPr bwMode="auto">
          <a:xfrm>
            <a:off x="460375" y="-4572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2 Rectángulo redondeado"/>
          <p:cNvSpPr/>
          <p:nvPr/>
        </p:nvSpPr>
        <p:spPr>
          <a:xfrm>
            <a:off x="1108076" y="1446663"/>
            <a:ext cx="5831626" cy="200346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s-ES_tradnl" dirty="0" smtClean="0">
                <a:solidFill>
                  <a:srgbClr val="000000"/>
                </a:solidFill>
                <a:ea typeface="Times New Roman"/>
                <a:cs typeface="Times New Roman"/>
              </a:rPr>
              <a:t>“</a:t>
            </a:r>
            <a:r>
              <a:rPr lang="es-ES_tradnl" i="1" dirty="0" smtClean="0">
                <a:solidFill>
                  <a:srgbClr val="000000"/>
                </a:solidFill>
                <a:ea typeface="Times New Roman"/>
                <a:cs typeface="Times New Roman"/>
              </a:rPr>
              <a:t>Proporcionar </a:t>
            </a:r>
            <a:r>
              <a:rPr lang="es-ES_tradnl" i="1" dirty="0">
                <a:solidFill>
                  <a:srgbClr val="000000"/>
                </a:solidFill>
                <a:ea typeface="Times New Roman"/>
                <a:cs typeface="Times New Roman"/>
              </a:rPr>
              <a:t>un servicio de administración de Justicia eficaz, eficiente, efectivo, íntegro, oportuno, intercultural y accesible, que contribuya a la paz social y a la seguridad jurídica, afianzando la vigencia del Estado constitucional de derechos y </a:t>
            </a:r>
            <a:r>
              <a:rPr lang="es-ES_tradnl" i="1" dirty="0" smtClean="0">
                <a:solidFill>
                  <a:srgbClr val="000000"/>
                </a:solidFill>
                <a:ea typeface="Times New Roman"/>
                <a:cs typeface="Times New Roman"/>
              </a:rPr>
              <a:t>justicia</a:t>
            </a:r>
            <a:r>
              <a:rPr lang="es-ES_tradnl" dirty="0" smtClean="0">
                <a:solidFill>
                  <a:srgbClr val="000000"/>
                </a:solidFill>
                <a:ea typeface="Times New Roman"/>
                <a:cs typeface="Times New Roman"/>
              </a:rPr>
              <a:t>”</a:t>
            </a:r>
            <a:r>
              <a:rPr lang="es-ES_tradnl" sz="1200" dirty="0">
                <a:effectLst/>
                <a:ea typeface="Times New Roman"/>
                <a:cs typeface="Times New Roman"/>
              </a:rPr>
              <a:t> </a:t>
            </a:r>
            <a:endParaRPr lang="es-EC" sz="1200" dirty="0">
              <a:effectLst/>
              <a:ea typeface="Times New Roman"/>
              <a:cs typeface="Times New Roman"/>
            </a:endParaRPr>
          </a:p>
        </p:txBody>
      </p:sp>
      <p:sp>
        <p:nvSpPr>
          <p:cNvPr id="7" name="4 Flecha abajo"/>
          <p:cNvSpPr/>
          <p:nvPr/>
        </p:nvSpPr>
        <p:spPr>
          <a:xfrm>
            <a:off x="4568146" y="990600"/>
            <a:ext cx="486410" cy="456063"/>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0" name="CuadroTexto 3"/>
          <p:cNvSpPr txBox="1"/>
          <p:nvPr/>
        </p:nvSpPr>
        <p:spPr>
          <a:xfrm>
            <a:off x="3960673" y="3450123"/>
            <a:ext cx="1701353" cy="584775"/>
          </a:xfrm>
          <a:prstGeom prst="rect">
            <a:avLst/>
          </a:prstGeom>
          <a:solidFill>
            <a:schemeClr val="accent1"/>
          </a:solidFill>
        </p:spPr>
        <p:txBody>
          <a:bodyPr wrap="square" rtlCol="0">
            <a:spAutoFit/>
          </a:bodyPr>
          <a:lstStyle/>
          <a:p>
            <a:pPr algn="ctr"/>
            <a:r>
              <a:rPr lang="es-ES_tradnl" sz="3200" b="1" i="1" dirty="0" smtClean="0">
                <a:solidFill>
                  <a:schemeClr val="bg1"/>
                </a:solidFill>
                <a:latin typeface="+mj-lt"/>
              </a:rPr>
              <a:t>visión</a:t>
            </a:r>
            <a:r>
              <a:rPr lang="es-ES_tradnl" sz="3200" i="1" dirty="0"/>
              <a:t> </a:t>
            </a:r>
            <a:endParaRPr lang="es-EC" sz="3200" dirty="0"/>
          </a:p>
        </p:txBody>
      </p:sp>
      <p:sp>
        <p:nvSpPr>
          <p:cNvPr id="11" name="4 Flecha abajo"/>
          <p:cNvSpPr/>
          <p:nvPr/>
        </p:nvSpPr>
        <p:spPr>
          <a:xfrm>
            <a:off x="4568145" y="4034898"/>
            <a:ext cx="486410" cy="456063"/>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3 Rectángulo redondeado"/>
          <p:cNvSpPr/>
          <p:nvPr/>
        </p:nvSpPr>
        <p:spPr>
          <a:xfrm>
            <a:off x="1108075" y="4490961"/>
            <a:ext cx="5831627" cy="156061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s-EC" i="1" dirty="0" smtClean="0">
                <a:solidFill>
                  <a:schemeClr val="tx1"/>
                </a:solidFill>
                <a:ea typeface="Times New Roman"/>
                <a:cs typeface="Times New Roman"/>
              </a:rPr>
              <a:t>“Consolidar </a:t>
            </a:r>
            <a:r>
              <a:rPr lang="es-EC" i="1" dirty="0">
                <a:solidFill>
                  <a:schemeClr val="tx1"/>
                </a:solidFill>
                <a:ea typeface="Times New Roman"/>
                <a:cs typeface="Times New Roman"/>
              </a:rPr>
              <a:t>al sistema de Justicia ecuatoriano como un referente de calidad, confianza y valores, que promueva y garantice el ejercicio de los derechos individuales y </a:t>
            </a:r>
            <a:r>
              <a:rPr lang="es-EC" i="1" dirty="0" smtClean="0">
                <a:solidFill>
                  <a:schemeClr val="tx1"/>
                </a:solidFill>
                <a:ea typeface="Times New Roman"/>
                <a:cs typeface="Times New Roman"/>
              </a:rPr>
              <a:t>colectivos”</a:t>
            </a:r>
            <a:endParaRPr lang="es-EC" i="1" dirty="0">
              <a:solidFill>
                <a:schemeClr val="tx1"/>
              </a:solidFill>
              <a:effectLst/>
              <a:ea typeface="Times New Roman"/>
              <a:cs typeface="Times New Roman"/>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404" y="1608084"/>
            <a:ext cx="1954924" cy="1639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404" y="4566984"/>
            <a:ext cx="1954924" cy="140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600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02253" y="633003"/>
            <a:ext cx="5416388" cy="584775"/>
          </a:xfrm>
          <a:prstGeom prst="rect">
            <a:avLst/>
          </a:prstGeom>
          <a:solidFill>
            <a:schemeClr val="accent1"/>
          </a:solidFill>
        </p:spPr>
        <p:txBody>
          <a:bodyPr wrap="square" rtlCol="0">
            <a:spAutoFit/>
          </a:bodyPr>
          <a:lstStyle/>
          <a:p>
            <a:pPr algn="ctr"/>
            <a:r>
              <a:rPr lang="es-ES_tradnl" sz="3200" b="1" i="1" dirty="0" smtClean="0">
                <a:solidFill>
                  <a:schemeClr val="bg1"/>
                </a:solidFill>
                <a:latin typeface="+mj-lt"/>
              </a:rPr>
              <a:t>Objetivos Estratégicos</a:t>
            </a:r>
            <a:r>
              <a:rPr lang="es-ES_tradnl" sz="3200" i="1" dirty="0">
                <a:latin typeface="+mj-lt"/>
              </a:rPr>
              <a:t> </a:t>
            </a:r>
            <a:endParaRPr lang="es-EC" sz="3200" dirty="0">
              <a:latin typeface="+mj-lt"/>
            </a:endParaRPr>
          </a:p>
        </p:txBody>
      </p:sp>
      <p:sp>
        <p:nvSpPr>
          <p:cNvPr id="5" name="14 Rectángulo redondeado"/>
          <p:cNvSpPr/>
          <p:nvPr/>
        </p:nvSpPr>
        <p:spPr>
          <a:xfrm>
            <a:off x="1260030" y="1861185"/>
            <a:ext cx="6869405" cy="66484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lnSpc>
                <a:spcPct val="115000"/>
              </a:lnSpc>
              <a:spcAft>
                <a:spcPts val="1000"/>
              </a:spcAft>
              <a:buFont typeface="+mj-lt"/>
              <a:buAutoNum type="arabicParenR"/>
            </a:pPr>
            <a:r>
              <a:rPr lang="es-ES_tradnl" dirty="0">
                <a:solidFill>
                  <a:srgbClr val="000000"/>
                </a:solidFill>
                <a:effectLst/>
                <a:ea typeface="Times New Roman"/>
                <a:cs typeface="Times New Roman"/>
              </a:rPr>
              <a:t>Asegurar la transparencia y la calidad en la prestación de los servicios de justicia;</a:t>
            </a:r>
            <a:endParaRPr lang="es-EC" sz="1400" dirty="0">
              <a:effectLst/>
              <a:ea typeface="Times New Roman"/>
              <a:cs typeface="Times New Roman"/>
            </a:endParaRPr>
          </a:p>
        </p:txBody>
      </p:sp>
      <p:sp>
        <p:nvSpPr>
          <p:cNvPr id="6" name="15 Rectángulo redondeado"/>
          <p:cNvSpPr/>
          <p:nvPr/>
        </p:nvSpPr>
        <p:spPr>
          <a:xfrm>
            <a:off x="1255585" y="2611120"/>
            <a:ext cx="6869405" cy="5689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just">
              <a:lnSpc>
                <a:spcPct val="115000"/>
              </a:lnSpc>
              <a:spcAft>
                <a:spcPts val="1000"/>
              </a:spcAft>
            </a:pPr>
            <a:r>
              <a:rPr lang="es-ES_tradnl" dirty="0" smtClean="0">
                <a:solidFill>
                  <a:srgbClr val="000000"/>
                </a:solidFill>
                <a:effectLst/>
                <a:latin typeface="Arial"/>
                <a:ea typeface="Times New Roman"/>
                <a:cs typeface="Times New Roman"/>
              </a:rPr>
              <a:t>2)  </a:t>
            </a:r>
            <a:r>
              <a:rPr lang="es-ES_tradnl" dirty="0" smtClean="0">
                <a:solidFill>
                  <a:srgbClr val="000000"/>
                </a:solidFill>
                <a:effectLst/>
                <a:ea typeface="Times New Roman"/>
                <a:cs typeface="Times New Roman"/>
              </a:rPr>
              <a:t>Promover </a:t>
            </a:r>
            <a:r>
              <a:rPr lang="es-ES_tradnl" dirty="0">
                <a:solidFill>
                  <a:srgbClr val="000000"/>
                </a:solidFill>
                <a:effectLst/>
                <a:ea typeface="Times New Roman"/>
                <a:cs typeface="Times New Roman"/>
              </a:rPr>
              <a:t>el óptimo acceso a la justicia;</a:t>
            </a:r>
            <a:endParaRPr lang="es-EC" sz="1400" dirty="0">
              <a:effectLst/>
              <a:ea typeface="Times New Roman"/>
              <a:cs typeface="Times New Roman"/>
            </a:endParaRPr>
          </a:p>
        </p:txBody>
      </p:sp>
      <p:sp>
        <p:nvSpPr>
          <p:cNvPr id="7" name="16 Rectángulo redondeado"/>
          <p:cNvSpPr/>
          <p:nvPr/>
        </p:nvSpPr>
        <p:spPr>
          <a:xfrm>
            <a:off x="1260030" y="3262630"/>
            <a:ext cx="6869405" cy="68834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just">
              <a:lnSpc>
                <a:spcPct val="115000"/>
              </a:lnSpc>
              <a:spcAft>
                <a:spcPts val="1000"/>
              </a:spcAft>
            </a:pPr>
            <a:r>
              <a:rPr lang="es-ES_tradnl" dirty="0" smtClean="0">
                <a:solidFill>
                  <a:srgbClr val="000000"/>
                </a:solidFill>
                <a:effectLst/>
                <a:latin typeface="Arial"/>
                <a:ea typeface="Times New Roman"/>
                <a:cs typeface="Times New Roman"/>
              </a:rPr>
              <a:t>3) </a:t>
            </a:r>
            <a:r>
              <a:rPr lang="es-ES_tradnl" dirty="0" smtClean="0">
                <a:solidFill>
                  <a:srgbClr val="000000"/>
                </a:solidFill>
                <a:effectLst/>
                <a:ea typeface="Times New Roman"/>
                <a:cs typeface="Times New Roman"/>
              </a:rPr>
              <a:t>Impulsar </a:t>
            </a:r>
            <a:r>
              <a:rPr lang="es-ES_tradnl" dirty="0">
                <a:solidFill>
                  <a:srgbClr val="000000"/>
                </a:solidFill>
                <a:effectLst/>
                <a:ea typeface="Times New Roman"/>
                <a:cs typeface="Times New Roman"/>
              </a:rPr>
              <a:t>la mejora permanente y modernización de los </a:t>
            </a:r>
            <a:r>
              <a:rPr lang="es-ES_tradnl" dirty="0">
                <a:solidFill>
                  <a:srgbClr val="000000"/>
                </a:solidFill>
                <a:ea typeface="Times New Roman"/>
                <a:cs typeface="Times New Roman"/>
              </a:rPr>
              <a:t> </a:t>
            </a:r>
            <a:r>
              <a:rPr lang="es-ES_tradnl" dirty="0" smtClean="0">
                <a:solidFill>
                  <a:srgbClr val="000000"/>
                </a:solidFill>
                <a:ea typeface="Times New Roman"/>
                <a:cs typeface="Times New Roman"/>
              </a:rPr>
              <a:t> </a:t>
            </a:r>
            <a:r>
              <a:rPr lang="es-ES_tradnl" dirty="0" smtClean="0">
                <a:solidFill>
                  <a:srgbClr val="000000"/>
                </a:solidFill>
                <a:effectLst/>
                <a:ea typeface="Times New Roman"/>
                <a:cs typeface="Times New Roman"/>
              </a:rPr>
              <a:t>servicios</a:t>
            </a:r>
            <a:r>
              <a:rPr lang="es-ES_tradnl" dirty="0">
                <a:solidFill>
                  <a:srgbClr val="000000"/>
                </a:solidFill>
                <a:effectLst/>
                <a:ea typeface="Times New Roman"/>
                <a:cs typeface="Times New Roman"/>
              </a:rPr>
              <a:t>;</a:t>
            </a:r>
            <a:endParaRPr lang="es-EC" sz="1400" dirty="0">
              <a:effectLst/>
              <a:ea typeface="Times New Roman"/>
              <a:cs typeface="Times New Roman"/>
            </a:endParaRPr>
          </a:p>
        </p:txBody>
      </p:sp>
      <p:sp>
        <p:nvSpPr>
          <p:cNvPr id="8" name="17 Rectángulo redondeado"/>
          <p:cNvSpPr/>
          <p:nvPr/>
        </p:nvSpPr>
        <p:spPr>
          <a:xfrm>
            <a:off x="1249235" y="4116705"/>
            <a:ext cx="6869405" cy="6762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just">
              <a:lnSpc>
                <a:spcPct val="115000"/>
              </a:lnSpc>
              <a:spcAft>
                <a:spcPts val="1000"/>
              </a:spcAft>
            </a:pPr>
            <a:r>
              <a:rPr lang="es-ES_tradnl" dirty="0" smtClean="0">
                <a:solidFill>
                  <a:srgbClr val="000000"/>
                </a:solidFill>
                <a:effectLst/>
                <a:latin typeface="Arial"/>
                <a:ea typeface="Times New Roman"/>
                <a:cs typeface="Times New Roman"/>
              </a:rPr>
              <a:t>4)  </a:t>
            </a:r>
            <a:r>
              <a:rPr lang="es-ES_tradnl" dirty="0" smtClean="0">
                <a:solidFill>
                  <a:srgbClr val="000000"/>
                </a:solidFill>
                <a:effectLst/>
                <a:ea typeface="Times New Roman"/>
                <a:cs typeface="Times New Roman"/>
              </a:rPr>
              <a:t>Institucionalizar </a:t>
            </a:r>
            <a:r>
              <a:rPr lang="es-ES_tradnl" dirty="0">
                <a:solidFill>
                  <a:srgbClr val="000000"/>
                </a:solidFill>
                <a:effectLst/>
                <a:ea typeface="Times New Roman"/>
                <a:cs typeface="Times New Roman"/>
              </a:rPr>
              <a:t>la meritocracia en el sistema de justicia; y,</a:t>
            </a:r>
            <a:endParaRPr lang="es-EC" sz="1400" dirty="0">
              <a:effectLst/>
              <a:ea typeface="Times New Roman"/>
              <a:cs typeface="Times New Roman"/>
            </a:endParaRPr>
          </a:p>
        </p:txBody>
      </p:sp>
      <p:sp>
        <p:nvSpPr>
          <p:cNvPr id="9" name="18 Rectángulo redondeado"/>
          <p:cNvSpPr/>
          <p:nvPr/>
        </p:nvSpPr>
        <p:spPr>
          <a:xfrm>
            <a:off x="1260030" y="4949190"/>
            <a:ext cx="6869405" cy="71247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just">
              <a:lnSpc>
                <a:spcPct val="115000"/>
              </a:lnSpc>
              <a:spcAft>
                <a:spcPts val="1000"/>
              </a:spcAft>
            </a:pPr>
            <a:r>
              <a:rPr lang="es-ES_tradnl" dirty="0" smtClean="0">
                <a:solidFill>
                  <a:srgbClr val="000000"/>
                </a:solidFill>
                <a:latin typeface="Arial"/>
                <a:ea typeface="Times New Roman"/>
                <a:cs typeface="Times New Roman"/>
              </a:rPr>
              <a:t>5) </a:t>
            </a:r>
            <a:r>
              <a:rPr lang="es-ES_tradnl" dirty="0" smtClean="0">
                <a:solidFill>
                  <a:srgbClr val="000000"/>
                </a:solidFill>
                <a:effectLst/>
                <a:ea typeface="Times New Roman"/>
                <a:cs typeface="Times New Roman"/>
              </a:rPr>
              <a:t>Combatir </a:t>
            </a:r>
            <a:r>
              <a:rPr lang="es-ES_tradnl" dirty="0">
                <a:solidFill>
                  <a:srgbClr val="000000"/>
                </a:solidFill>
                <a:effectLst/>
                <a:ea typeface="Times New Roman"/>
                <a:cs typeface="Times New Roman"/>
              </a:rPr>
              <a:t>la impunidad contribuyendo a mejorar la seguridad </a:t>
            </a:r>
            <a:r>
              <a:rPr lang="es-ES_tradnl" dirty="0" smtClean="0">
                <a:solidFill>
                  <a:srgbClr val="000000"/>
                </a:solidFill>
                <a:effectLst/>
                <a:ea typeface="Times New Roman"/>
                <a:cs typeface="Times New Roman"/>
              </a:rPr>
              <a:t>ciudadana</a:t>
            </a:r>
            <a:endParaRPr lang="es-EC" sz="1400" dirty="0">
              <a:effectLst/>
              <a:ea typeface="Times New Roman"/>
              <a:cs typeface="Times New Roman"/>
            </a:endParaRPr>
          </a:p>
        </p:txBody>
      </p:sp>
    </p:spTree>
    <p:extLst>
      <p:ext uri="{BB962C8B-B14F-4D97-AF65-F5344CB8AC3E}">
        <p14:creationId xmlns:p14="http://schemas.microsoft.com/office/powerpoint/2010/main" val="3177887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2879677" y="810424"/>
            <a:ext cx="5945807" cy="584775"/>
          </a:xfrm>
          <a:prstGeom prst="rect">
            <a:avLst/>
          </a:prstGeom>
          <a:solidFill>
            <a:schemeClr val="accent1"/>
          </a:solidFill>
        </p:spPr>
        <p:txBody>
          <a:bodyPr wrap="square" rtlCol="0">
            <a:spAutoFit/>
          </a:bodyPr>
          <a:lstStyle/>
          <a:p>
            <a:pPr algn="ctr"/>
            <a:r>
              <a:rPr lang="es-ES_tradnl" sz="3200" b="1" i="1" dirty="0" smtClean="0">
                <a:solidFill>
                  <a:schemeClr val="bg1"/>
                </a:solidFill>
                <a:latin typeface="+mj-lt"/>
              </a:rPr>
              <a:t>Principales Funciones</a:t>
            </a:r>
            <a:r>
              <a:rPr lang="es-ES_tradnl" sz="3200" i="1" dirty="0">
                <a:latin typeface="+mj-lt"/>
              </a:rPr>
              <a:t> </a:t>
            </a:r>
            <a:endParaRPr lang="es-EC" sz="3200" dirty="0">
              <a:latin typeface="+mj-lt"/>
            </a:endParaRPr>
          </a:p>
        </p:txBody>
      </p:sp>
      <p:sp>
        <p:nvSpPr>
          <p:cNvPr id="7" name="CuadroTexto 3"/>
          <p:cNvSpPr txBox="1"/>
          <p:nvPr/>
        </p:nvSpPr>
        <p:spPr>
          <a:xfrm>
            <a:off x="1230870" y="1377042"/>
            <a:ext cx="7246962" cy="5078313"/>
          </a:xfrm>
          <a:prstGeom prst="rect">
            <a:avLst/>
          </a:prstGeom>
          <a:noFill/>
        </p:spPr>
        <p:txBody>
          <a:bodyPr wrap="square" rtlCol="0">
            <a:spAutoFit/>
          </a:bodyPr>
          <a:lstStyle/>
          <a:p>
            <a:pPr algn="just"/>
            <a:r>
              <a:rPr lang="es-EC" dirty="0" smtClean="0"/>
              <a:t>Según el Art. 181 de la Constitución de la República  del Ecuador numeral 1 y 5 señalan como funciones del Consejo de la Judicatura: </a:t>
            </a:r>
          </a:p>
          <a:p>
            <a:pPr algn="just"/>
            <a:r>
              <a:rPr lang="es-EC" dirty="0" smtClean="0"/>
              <a:t>	</a:t>
            </a:r>
            <a:endParaRPr lang="es-EC" dirty="0"/>
          </a:p>
          <a:p>
            <a:pPr marL="342900" indent="-342900">
              <a:buFont typeface="+mj-lt"/>
              <a:buAutoNum type="arabicPeriod"/>
            </a:pPr>
            <a:r>
              <a:rPr lang="es-EC" dirty="0"/>
              <a:t> 	Definir y ejecutar las políticas para el mejoramiento y modernización 	del sistema judicial</a:t>
            </a:r>
            <a:r>
              <a:rPr lang="es-EC" dirty="0" smtClean="0"/>
              <a:t>.</a:t>
            </a:r>
          </a:p>
          <a:p>
            <a:pPr marL="342900" indent="-342900">
              <a:buFont typeface="+mj-lt"/>
              <a:buAutoNum type="arabicPeriod"/>
            </a:pPr>
            <a:endParaRPr lang="es-EC" dirty="0"/>
          </a:p>
          <a:p>
            <a:pPr marL="342900" lvl="0" indent="-342900">
              <a:buFont typeface="+mj-lt"/>
              <a:buAutoNum type="arabicPeriod"/>
            </a:pPr>
            <a:r>
              <a:rPr lang="es-EC" dirty="0" smtClean="0"/>
              <a:t>	Conocer </a:t>
            </a:r>
            <a:r>
              <a:rPr lang="es-EC" dirty="0"/>
              <a:t>y aprobar la proforma presupuestaria de la Función Judicial, </a:t>
            </a:r>
            <a:r>
              <a:rPr lang="es-EC" dirty="0" smtClean="0"/>
              <a:t>	con </a:t>
            </a:r>
            <a:r>
              <a:rPr lang="es-EC" dirty="0"/>
              <a:t>excepción de los órganos autónomos</a:t>
            </a:r>
            <a:r>
              <a:rPr lang="es-EC" dirty="0" smtClean="0"/>
              <a:t>.</a:t>
            </a:r>
          </a:p>
          <a:p>
            <a:pPr marL="342900" lvl="0" indent="-342900">
              <a:buFont typeface="+mj-lt"/>
              <a:buAutoNum type="arabicPeriod"/>
            </a:pPr>
            <a:endParaRPr lang="es-EC" dirty="0"/>
          </a:p>
          <a:p>
            <a:pPr marL="342900" indent="-342900" algn="just">
              <a:buAutoNum type="arabicPeriod" startAt="3"/>
            </a:pPr>
            <a:r>
              <a:rPr lang="es-EC" dirty="0" smtClean="0"/>
              <a:t>  Dirigir </a:t>
            </a:r>
            <a:r>
              <a:rPr lang="es-EC" dirty="0"/>
              <a:t>los procesos de selección de jueces y de más servidores de la </a:t>
            </a:r>
            <a:r>
              <a:rPr lang="es-EC" dirty="0" smtClean="0"/>
              <a:t>	Función </a:t>
            </a:r>
            <a:r>
              <a:rPr lang="es-EC" dirty="0"/>
              <a:t>Judicial, así como su evaluación, ascensos y sanción. </a:t>
            </a:r>
            <a:r>
              <a:rPr lang="es-EC" dirty="0" smtClean="0"/>
              <a:t>Todos </a:t>
            </a:r>
            <a:r>
              <a:rPr lang="es-EC" dirty="0"/>
              <a:t>los </a:t>
            </a:r>
            <a:r>
              <a:rPr lang="es-EC" dirty="0" smtClean="0"/>
              <a:t>	procesos </a:t>
            </a:r>
            <a:r>
              <a:rPr lang="es-EC" dirty="0"/>
              <a:t>serán públicos y las decisiones motivadas.  </a:t>
            </a:r>
            <a:endParaRPr lang="es-EC" dirty="0" smtClean="0"/>
          </a:p>
          <a:p>
            <a:pPr marL="342900" indent="-342900">
              <a:buAutoNum type="arabicPeriod" startAt="3"/>
            </a:pPr>
            <a:endParaRPr lang="es-EC" dirty="0"/>
          </a:p>
          <a:p>
            <a:pPr marL="342900" lvl="0" indent="-342900" algn="just">
              <a:buAutoNum type="arabicPeriod" startAt="4"/>
            </a:pPr>
            <a:r>
              <a:rPr lang="es-EC" dirty="0" smtClean="0"/>
              <a:t> Administrar </a:t>
            </a:r>
            <a:r>
              <a:rPr lang="es-EC" dirty="0"/>
              <a:t>la carrera y la profesionalización judicial, y </a:t>
            </a:r>
            <a:r>
              <a:rPr lang="es-EC" dirty="0" smtClean="0"/>
              <a:t>organizar y	gestionar </a:t>
            </a:r>
            <a:r>
              <a:rPr lang="es-EC" dirty="0"/>
              <a:t>escuelas de formación y capacitación judicial. </a:t>
            </a:r>
            <a:endParaRPr lang="es-EC" dirty="0" smtClean="0"/>
          </a:p>
          <a:p>
            <a:pPr marL="342900" lvl="0" indent="-342900">
              <a:buAutoNum type="arabicPeriod" startAt="4"/>
            </a:pPr>
            <a:endParaRPr lang="es-EC" dirty="0"/>
          </a:p>
          <a:p>
            <a:r>
              <a:rPr lang="es-EC" dirty="0"/>
              <a:t> </a:t>
            </a:r>
            <a:r>
              <a:rPr lang="es-EC" dirty="0" smtClean="0"/>
              <a:t>5.	Velar </a:t>
            </a:r>
            <a:r>
              <a:rPr lang="es-EC" dirty="0"/>
              <a:t>por la transparencia y eficiencia de la Función Judicial. </a:t>
            </a:r>
          </a:p>
          <a:p>
            <a:pPr algn="just"/>
            <a:r>
              <a:rPr lang="es-ES_tradnl" i="1" dirty="0"/>
              <a:t> </a:t>
            </a:r>
            <a:endParaRPr lang="es-EC" dirty="0"/>
          </a:p>
        </p:txBody>
      </p:sp>
      <p:sp>
        <p:nvSpPr>
          <p:cNvPr id="4" name="AutoShape 2" descr="http://us.cdn4.123rf.com/168nwm/outstyle/outstyle1210/outstyle121000081/16111930-marca-de-verificacion-azul-aislado-en-blanco-parte-de-una-serie.jpg"/>
          <p:cNvSpPr>
            <a:spLocks noChangeAspect="1" noChangeArrowheads="1"/>
          </p:cNvSpPr>
          <p:nvPr/>
        </p:nvSpPr>
        <p:spPr bwMode="auto">
          <a:xfrm>
            <a:off x="155575" y="-7620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4" descr="http://us.cdn4.123rf.com/168nwm/outstyle/outstyle1210/outstyle121000081/16111930-marca-de-verificacion-azul-aislado-en-blanco-parte-de-una-serie.jpg"/>
          <p:cNvSpPr>
            <a:spLocks noChangeAspect="1" noChangeArrowheads="1"/>
          </p:cNvSpPr>
          <p:nvPr/>
        </p:nvSpPr>
        <p:spPr bwMode="auto">
          <a:xfrm>
            <a:off x="307975" y="-6096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6" descr="http://us.cdn4.123rf.com/168nwm/outstyle/outstyle1210/outstyle121000081/16111930-marca-de-verificacion-azul-aislado-en-blanco-parte-de-una-serie.jpg"/>
          <p:cNvSpPr>
            <a:spLocks noChangeAspect="1" noChangeArrowheads="1"/>
          </p:cNvSpPr>
          <p:nvPr/>
        </p:nvSpPr>
        <p:spPr bwMode="auto">
          <a:xfrm>
            <a:off x="460375" y="-4572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266" name="Picture 2" descr="Resultado de imagen para imagenes de personas trabajando en caricat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090" y="5312979"/>
            <a:ext cx="1686910" cy="154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002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hlinkClick r:id="rId3" action="ppaction://hlinkfile"/>
          </p:cNvPr>
          <p:cNvSpPr txBox="1"/>
          <p:nvPr/>
        </p:nvSpPr>
        <p:spPr>
          <a:xfrm>
            <a:off x="1801500" y="2843939"/>
            <a:ext cx="5694513" cy="646331"/>
          </a:xfrm>
          <a:prstGeom prst="rect">
            <a:avLst/>
          </a:prstGeom>
          <a:solidFill>
            <a:schemeClr val="accent1"/>
          </a:solidFill>
        </p:spPr>
        <p:txBody>
          <a:bodyPr wrap="square" rtlCol="0">
            <a:spAutoFit/>
          </a:bodyPr>
          <a:lstStyle/>
          <a:p>
            <a:pPr algn="ctr"/>
            <a:r>
              <a:rPr lang="es-ES_tradnl" sz="3600" b="1" i="1" dirty="0" smtClean="0">
                <a:solidFill>
                  <a:schemeClr val="bg1"/>
                </a:solidFill>
              </a:rPr>
              <a:t>Oganigrama</a:t>
            </a:r>
            <a:r>
              <a:rPr lang="es-ES_tradnl" sz="3200" i="1" dirty="0"/>
              <a:t> </a:t>
            </a:r>
            <a:endParaRPr lang="es-EC" sz="3200" dirty="0"/>
          </a:p>
        </p:txBody>
      </p:sp>
    </p:spTree>
    <p:extLst>
      <p:ext uri="{BB962C8B-B14F-4D97-AF65-F5344CB8AC3E}">
        <p14:creationId xmlns:p14="http://schemas.microsoft.com/office/powerpoint/2010/main" val="474942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395921" y="-5569"/>
            <a:ext cx="43521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s-ES_tradnl" b="1" dirty="0"/>
              <a:t>ESTRUCTURA ORGANICA DE NIVEL </a:t>
            </a:r>
            <a:r>
              <a:rPr lang="es-ES_tradnl" b="1" dirty="0" smtClean="0"/>
              <a:t>CENTRAL</a:t>
            </a:r>
            <a:endParaRPr lang="es-EC" dirty="0"/>
          </a:p>
        </p:txBody>
      </p:sp>
      <p:pic>
        <p:nvPicPr>
          <p:cNvPr id="7" name="6 Imagen" descr="D:\Organigrama Consejo ok.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3763"/>
            <a:ext cx="9144000" cy="7487465"/>
          </a:xfrm>
          <a:prstGeom prst="rect">
            <a:avLst/>
          </a:prstGeom>
          <a:noFill/>
          <a:ln>
            <a:noFill/>
          </a:ln>
        </p:spPr>
      </p:pic>
    </p:spTree>
    <p:extLst>
      <p:ext uri="{BB962C8B-B14F-4D97-AF65-F5344CB8AC3E}">
        <p14:creationId xmlns:p14="http://schemas.microsoft.com/office/powerpoint/2010/main" val="2304685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90749" y="-94565"/>
            <a:ext cx="65625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373438" algn="l"/>
              </a:tabLst>
            </a:pP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ESTRUCTURA ORGANICA DE NIVEL DESCONCENTRADO</a:t>
            </a:r>
            <a:endParaRPr kumimoji="0" lang="es-EC"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73438" algn="l"/>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Imagen 43" descr="Organigrama Desconcentr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82" y="228600"/>
            <a:ext cx="8781393" cy="58884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99136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02252" y="633003"/>
            <a:ext cx="5694513" cy="584775"/>
          </a:xfrm>
          <a:prstGeom prst="rect">
            <a:avLst/>
          </a:prstGeom>
          <a:solidFill>
            <a:schemeClr val="accent1"/>
          </a:solidFill>
        </p:spPr>
        <p:txBody>
          <a:bodyPr wrap="square" rtlCol="0">
            <a:spAutoFit/>
          </a:bodyPr>
          <a:lstStyle/>
          <a:p>
            <a:pPr algn="ctr"/>
            <a:r>
              <a:rPr lang="es-ES_tradnl" sz="3200" b="1" i="1" dirty="0" smtClean="0">
                <a:solidFill>
                  <a:schemeClr val="bg1"/>
                </a:solidFill>
                <a:latin typeface="+mj-lt"/>
              </a:rPr>
              <a:t>Principios Fundamentales</a:t>
            </a:r>
            <a:r>
              <a:rPr lang="es-ES_tradnl" sz="3200" i="1" dirty="0"/>
              <a:t> </a:t>
            </a:r>
            <a:endParaRPr lang="es-EC" sz="3200" dirty="0"/>
          </a:p>
        </p:txBody>
      </p:sp>
      <p:sp>
        <p:nvSpPr>
          <p:cNvPr id="5" name="7 Rectángulo redondeado"/>
          <p:cNvSpPr/>
          <p:nvPr/>
        </p:nvSpPr>
        <p:spPr>
          <a:xfrm>
            <a:off x="1741511" y="1885949"/>
            <a:ext cx="6655254" cy="4476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nSpc>
                <a:spcPct val="115000"/>
              </a:lnSpc>
              <a:spcAft>
                <a:spcPts val="1000"/>
              </a:spcAft>
            </a:pPr>
            <a:r>
              <a:rPr lang="es-ES_tradnl" sz="1800" dirty="0">
                <a:solidFill>
                  <a:srgbClr val="000000"/>
                </a:solidFill>
                <a:effectLst/>
                <a:ea typeface="Times New Roman"/>
                <a:cs typeface="Times New Roman"/>
              </a:rPr>
              <a:t>Idoneidad y probidad;</a:t>
            </a:r>
            <a:endParaRPr lang="es-EC" sz="1200" dirty="0">
              <a:effectLst/>
              <a:ea typeface="Times New Roman"/>
              <a:cs typeface="Times New Roman"/>
            </a:endParaRPr>
          </a:p>
        </p:txBody>
      </p:sp>
      <p:sp>
        <p:nvSpPr>
          <p:cNvPr id="6" name="8 Rectángulo redondeado"/>
          <p:cNvSpPr/>
          <p:nvPr/>
        </p:nvSpPr>
        <p:spPr>
          <a:xfrm>
            <a:off x="1741511" y="2476499"/>
            <a:ext cx="6655254" cy="4095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nSpc>
                <a:spcPct val="115000"/>
              </a:lnSpc>
              <a:spcAft>
                <a:spcPts val="1000"/>
              </a:spcAft>
            </a:pPr>
            <a:r>
              <a:rPr lang="es-ES_tradnl" sz="1600" dirty="0">
                <a:solidFill>
                  <a:srgbClr val="000000"/>
                </a:solidFill>
                <a:effectLst/>
                <a:ea typeface="Times New Roman"/>
                <a:cs typeface="Times New Roman"/>
              </a:rPr>
              <a:t>Sujeción a la Constitución y a todo el ordenamiento jurídico;</a:t>
            </a:r>
            <a:endParaRPr lang="es-EC" sz="1200" dirty="0">
              <a:effectLst/>
              <a:ea typeface="Times New Roman"/>
              <a:cs typeface="Times New Roman"/>
            </a:endParaRPr>
          </a:p>
        </p:txBody>
      </p:sp>
      <p:sp>
        <p:nvSpPr>
          <p:cNvPr id="7" name="9 Rectángulo redondeado"/>
          <p:cNvSpPr/>
          <p:nvPr/>
        </p:nvSpPr>
        <p:spPr>
          <a:xfrm>
            <a:off x="1741511" y="2971799"/>
            <a:ext cx="6655254" cy="4476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nSpc>
                <a:spcPct val="115000"/>
              </a:lnSpc>
              <a:spcAft>
                <a:spcPts val="1000"/>
              </a:spcAft>
            </a:pPr>
            <a:r>
              <a:rPr lang="es-ES_tradnl" sz="1800" dirty="0">
                <a:solidFill>
                  <a:srgbClr val="000000"/>
                </a:solidFill>
                <a:effectLst/>
                <a:ea typeface="Times New Roman"/>
                <a:cs typeface="Times New Roman"/>
              </a:rPr>
              <a:t>Imparcialidad e independencia;</a:t>
            </a:r>
            <a:endParaRPr lang="es-EC" sz="1200" dirty="0">
              <a:effectLst/>
              <a:ea typeface="Times New Roman"/>
              <a:cs typeface="Times New Roman"/>
            </a:endParaRPr>
          </a:p>
        </p:txBody>
      </p:sp>
      <p:sp>
        <p:nvSpPr>
          <p:cNvPr id="8" name="10 Rectángulo redondeado"/>
          <p:cNvSpPr/>
          <p:nvPr/>
        </p:nvSpPr>
        <p:spPr>
          <a:xfrm>
            <a:off x="1760561" y="3523614"/>
            <a:ext cx="6655254" cy="4476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nSpc>
                <a:spcPct val="115000"/>
              </a:lnSpc>
              <a:spcAft>
                <a:spcPts val="1000"/>
              </a:spcAft>
            </a:pPr>
            <a:r>
              <a:rPr lang="es-ES_tradnl" sz="1800" dirty="0">
                <a:solidFill>
                  <a:srgbClr val="000000"/>
                </a:solidFill>
                <a:effectLst/>
                <a:ea typeface="Times New Roman"/>
                <a:cs typeface="Times New Roman"/>
              </a:rPr>
              <a:t>Igualdad y equidad;</a:t>
            </a:r>
            <a:endParaRPr lang="es-EC" sz="1200" dirty="0">
              <a:effectLst/>
              <a:ea typeface="Times New Roman"/>
              <a:cs typeface="Times New Roman"/>
            </a:endParaRPr>
          </a:p>
        </p:txBody>
      </p:sp>
      <p:sp>
        <p:nvSpPr>
          <p:cNvPr id="9" name="11 Rectángulo redondeado"/>
          <p:cNvSpPr/>
          <p:nvPr/>
        </p:nvSpPr>
        <p:spPr>
          <a:xfrm>
            <a:off x="1751036" y="4077334"/>
            <a:ext cx="6655254" cy="476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nSpc>
                <a:spcPct val="115000"/>
              </a:lnSpc>
              <a:spcAft>
                <a:spcPts val="1000"/>
              </a:spcAft>
            </a:pPr>
            <a:r>
              <a:rPr lang="es-ES_tradnl" sz="1800" dirty="0">
                <a:solidFill>
                  <a:srgbClr val="000000"/>
                </a:solidFill>
                <a:effectLst/>
                <a:ea typeface="Times New Roman"/>
                <a:cs typeface="Times New Roman"/>
              </a:rPr>
              <a:t>Vocación de servicio;</a:t>
            </a:r>
            <a:endParaRPr lang="es-EC" sz="1200" dirty="0">
              <a:effectLst/>
              <a:ea typeface="Times New Roman"/>
              <a:cs typeface="Times New Roman"/>
            </a:endParaRPr>
          </a:p>
        </p:txBody>
      </p:sp>
      <p:sp>
        <p:nvSpPr>
          <p:cNvPr id="10" name="12 Rectángulo redondeado"/>
          <p:cNvSpPr/>
          <p:nvPr/>
        </p:nvSpPr>
        <p:spPr>
          <a:xfrm>
            <a:off x="1760561" y="4686299"/>
            <a:ext cx="6655254" cy="42862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nSpc>
                <a:spcPct val="115000"/>
              </a:lnSpc>
              <a:spcAft>
                <a:spcPts val="1000"/>
              </a:spcAft>
            </a:pPr>
            <a:r>
              <a:rPr lang="es-ES_tradnl" sz="1800" dirty="0">
                <a:solidFill>
                  <a:srgbClr val="000000"/>
                </a:solidFill>
                <a:effectLst/>
                <a:ea typeface="Times New Roman"/>
                <a:cs typeface="Times New Roman"/>
              </a:rPr>
              <a:t>Transparencia y rendición de cuentas; y,</a:t>
            </a:r>
            <a:endParaRPr lang="es-EC" sz="1200" dirty="0">
              <a:effectLst/>
              <a:ea typeface="Times New Roman"/>
              <a:cs typeface="Times New Roman"/>
            </a:endParaRPr>
          </a:p>
        </p:txBody>
      </p:sp>
      <p:sp>
        <p:nvSpPr>
          <p:cNvPr id="11" name="13 Rectángulo redondeado"/>
          <p:cNvSpPr/>
          <p:nvPr/>
        </p:nvSpPr>
        <p:spPr>
          <a:xfrm>
            <a:off x="1760561" y="5257799"/>
            <a:ext cx="6655254" cy="4476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nSpc>
                <a:spcPct val="115000"/>
              </a:lnSpc>
              <a:spcAft>
                <a:spcPts val="1000"/>
              </a:spcAft>
            </a:pPr>
            <a:r>
              <a:rPr lang="es-ES_tradnl" sz="1800" dirty="0">
                <a:solidFill>
                  <a:srgbClr val="000000"/>
                </a:solidFill>
                <a:effectLst/>
                <a:ea typeface="Times New Roman"/>
                <a:cs typeface="Times New Roman"/>
              </a:rPr>
              <a:t>Compromiso con la sociedad.</a:t>
            </a:r>
            <a:endParaRPr lang="es-EC" sz="1200" dirty="0">
              <a:effectLst/>
              <a:ea typeface="Times New Roman"/>
              <a:cs typeface="Times New Roman"/>
            </a:endParaRPr>
          </a:p>
        </p:txBody>
      </p:sp>
      <p:pic>
        <p:nvPicPr>
          <p:cNvPr id="12" name="Picture 7"/>
          <p:cNvPicPr>
            <a:picLocks noChangeAspect="1" noChangeArrowheads="1"/>
          </p:cNvPicPr>
          <p:nvPr/>
        </p:nvPicPr>
        <p:blipFill rotWithShape="1">
          <a:blip r:embed="rId2">
            <a:clrChange>
              <a:clrFrom>
                <a:srgbClr val="000000">
                  <a:alpha val="0"/>
                </a:srgbClr>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60994" b="76161" l="29285" r="37799"/>
                    </a14:imgEffect>
                  </a14:imgLayer>
                </a14:imgProps>
              </a:ext>
              <a:ext uri="{28A0092B-C50C-407E-A947-70E740481C1C}">
                <a14:useLocalDpi xmlns:a14="http://schemas.microsoft.com/office/drawing/2010/main" val="0"/>
              </a:ext>
            </a:extLst>
          </a:blip>
          <a:srcRect l="28221" t="59098" r="61137" b="21943"/>
          <a:stretch/>
        </p:blipFill>
        <p:spPr bwMode="auto">
          <a:xfrm>
            <a:off x="1255592" y="1885949"/>
            <a:ext cx="463781" cy="4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rotWithShape="1">
          <a:blip r:embed="rId2">
            <a:clrChange>
              <a:clrFrom>
                <a:srgbClr val="000000">
                  <a:alpha val="0"/>
                </a:srgbClr>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60994" b="76161" l="29285" r="37799"/>
                    </a14:imgEffect>
                  </a14:imgLayer>
                </a14:imgProps>
              </a:ext>
              <a:ext uri="{28A0092B-C50C-407E-A947-70E740481C1C}">
                <a14:useLocalDpi xmlns:a14="http://schemas.microsoft.com/office/drawing/2010/main" val="0"/>
              </a:ext>
            </a:extLst>
          </a:blip>
          <a:srcRect l="28221" t="59098" r="61137" b="21943"/>
          <a:stretch/>
        </p:blipFill>
        <p:spPr bwMode="auto">
          <a:xfrm>
            <a:off x="1255592" y="2333624"/>
            <a:ext cx="463781" cy="4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rotWithShape="1">
          <a:blip r:embed="rId2">
            <a:clrChange>
              <a:clrFrom>
                <a:srgbClr val="000000">
                  <a:alpha val="0"/>
                </a:srgbClr>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60994" b="76161" l="29285" r="37799"/>
                    </a14:imgEffect>
                  </a14:imgLayer>
                </a14:imgProps>
              </a:ext>
              <a:ext uri="{28A0092B-C50C-407E-A947-70E740481C1C}">
                <a14:useLocalDpi xmlns:a14="http://schemas.microsoft.com/office/drawing/2010/main" val="0"/>
              </a:ext>
            </a:extLst>
          </a:blip>
          <a:srcRect l="28221" t="59098" r="61137" b="21943"/>
          <a:stretch/>
        </p:blipFill>
        <p:spPr bwMode="auto">
          <a:xfrm>
            <a:off x="1232347" y="2955131"/>
            <a:ext cx="463781" cy="4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rotWithShape="1">
          <a:blip r:embed="rId2">
            <a:clrChange>
              <a:clrFrom>
                <a:srgbClr val="000000">
                  <a:alpha val="0"/>
                </a:srgbClr>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60994" b="76161" l="29285" r="37799"/>
                    </a14:imgEffect>
                  </a14:imgLayer>
                </a14:imgProps>
              </a:ext>
              <a:ext uri="{28A0092B-C50C-407E-A947-70E740481C1C}">
                <a14:useLocalDpi xmlns:a14="http://schemas.microsoft.com/office/drawing/2010/main" val="0"/>
              </a:ext>
            </a:extLst>
          </a:blip>
          <a:srcRect l="28221" t="59098" r="61137" b="21943"/>
          <a:stretch/>
        </p:blipFill>
        <p:spPr bwMode="auto">
          <a:xfrm>
            <a:off x="1230321" y="3580044"/>
            <a:ext cx="463781" cy="4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rotWithShape="1">
          <a:blip r:embed="rId2">
            <a:clrChange>
              <a:clrFrom>
                <a:srgbClr val="000000">
                  <a:alpha val="0"/>
                </a:srgbClr>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60994" b="76161" l="29285" r="37799"/>
                    </a14:imgEffect>
                  </a14:imgLayer>
                </a14:imgProps>
              </a:ext>
              <a:ext uri="{28A0092B-C50C-407E-A947-70E740481C1C}">
                <a14:useLocalDpi xmlns:a14="http://schemas.microsoft.com/office/drawing/2010/main" val="0"/>
              </a:ext>
            </a:extLst>
          </a:blip>
          <a:srcRect l="28221" t="59098" r="61137" b="21943"/>
          <a:stretch/>
        </p:blipFill>
        <p:spPr bwMode="auto">
          <a:xfrm>
            <a:off x="1257741" y="4092863"/>
            <a:ext cx="463781" cy="4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rotWithShape="1">
          <a:blip r:embed="rId2">
            <a:clrChange>
              <a:clrFrom>
                <a:srgbClr val="000000">
                  <a:alpha val="0"/>
                </a:srgbClr>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60994" b="76161" l="29285" r="37799"/>
                    </a14:imgEffect>
                  </a14:imgLayer>
                </a14:imgProps>
              </a:ext>
              <a:ext uri="{28A0092B-C50C-407E-A947-70E740481C1C}">
                <a14:useLocalDpi xmlns:a14="http://schemas.microsoft.com/office/drawing/2010/main" val="0"/>
              </a:ext>
            </a:extLst>
          </a:blip>
          <a:srcRect l="28221" t="59098" r="61137" b="21943"/>
          <a:stretch/>
        </p:blipFill>
        <p:spPr bwMode="auto">
          <a:xfrm>
            <a:off x="1228296" y="4637710"/>
            <a:ext cx="463781" cy="4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rotWithShape="1">
          <a:blip r:embed="rId2">
            <a:clrChange>
              <a:clrFrom>
                <a:srgbClr val="000000">
                  <a:alpha val="0"/>
                </a:srgbClr>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60994" b="76161" l="29285" r="37799"/>
                    </a14:imgEffect>
                  </a14:imgLayer>
                </a14:imgProps>
              </a:ext>
              <a:ext uri="{28A0092B-C50C-407E-A947-70E740481C1C}">
                <a14:useLocalDpi xmlns:a14="http://schemas.microsoft.com/office/drawing/2010/main" val="0"/>
              </a:ext>
            </a:extLst>
          </a:blip>
          <a:srcRect l="28221" t="59098" r="61137" b="21943"/>
          <a:stretch/>
        </p:blipFill>
        <p:spPr bwMode="auto">
          <a:xfrm>
            <a:off x="1255591" y="5259040"/>
            <a:ext cx="463781" cy="4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766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22484" y="633003"/>
            <a:ext cx="6290440" cy="584775"/>
          </a:xfrm>
          <a:prstGeom prst="rect">
            <a:avLst/>
          </a:prstGeom>
          <a:solidFill>
            <a:schemeClr val="accent1"/>
          </a:solidFill>
        </p:spPr>
        <p:txBody>
          <a:bodyPr wrap="square" rtlCol="0">
            <a:spAutoFit/>
          </a:bodyPr>
          <a:lstStyle/>
          <a:p>
            <a:pPr algn="ctr"/>
            <a:r>
              <a:rPr lang="es-ES_tradnl" sz="3200" b="1" i="1" dirty="0" smtClean="0">
                <a:solidFill>
                  <a:schemeClr val="bg1"/>
                </a:solidFill>
                <a:latin typeface="+mj-lt"/>
              </a:rPr>
              <a:t>Organización de la Función Judicial </a:t>
            </a:r>
            <a:r>
              <a:rPr lang="es-ES_tradnl" sz="3200" i="1" dirty="0">
                <a:latin typeface="+mj-lt"/>
              </a:rPr>
              <a:t> </a:t>
            </a:r>
            <a:endParaRPr lang="es-EC" sz="3200" dirty="0">
              <a:latin typeface="+mj-lt"/>
            </a:endParaRPr>
          </a:p>
        </p:txBody>
      </p:sp>
      <p:sp>
        <p:nvSpPr>
          <p:cNvPr id="6" name="7 Rectángulo redondeado">
            <a:hlinkClick r:id="rId3" action="ppaction://hlinksldjump"/>
          </p:cNvPr>
          <p:cNvSpPr/>
          <p:nvPr/>
        </p:nvSpPr>
        <p:spPr>
          <a:xfrm>
            <a:off x="1441966" y="1851615"/>
            <a:ext cx="7370958" cy="639325"/>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gn="ctr">
              <a:lnSpc>
                <a:spcPct val="115000"/>
              </a:lnSpc>
              <a:spcAft>
                <a:spcPts val="1000"/>
              </a:spcAft>
            </a:pPr>
            <a:r>
              <a:rPr lang="es-ES_tradnl" sz="2000" b="1" i="1" dirty="0" smtClean="0">
                <a:solidFill>
                  <a:srgbClr val="000000"/>
                </a:solidFill>
                <a:ea typeface="Times New Roman"/>
                <a:cs typeface="Times New Roman"/>
              </a:rPr>
              <a:t>Órganos Administrativos </a:t>
            </a:r>
            <a:endParaRPr lang="es-EC" sz="1400" b="1" i="1" dirty="0">
              <a:effectLst/>
              <a:ea typeface="Times New Roman"/>
              <a:cs typeface="Times New Roman"/>
            </a:endParaRPr>
          </a:p>
        </p:txBody>
      </p:sp>
      <p:pic>
        <p:nvPicPr>
          <p:cNvPr id="2050" name="Picture 2" descr="http://poyeventos.wikispaces.com/file/view/administracion.jpeg/259909678/administracion.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476" y="1590692"/>
            <a:ext cx="1277008" cy="1004445"/>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7 Rectángulo redondeado">
            <a:hlinkClick r:id="rId5" action="ppaction://hlinksldjump"/>
          </p:cNvPr>
          <p:cNvSpPr/>
          <p:nvPr/>
        </p:nvSpPr>
        <p:spPr>
          <a:xfrm>
            <a:off x="1441966" y="2863411"/>
            <a:ext cx="7370958" cy="604993"/>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gn="ctr">
              <a:lnSpc>
                <a:spcPct val="115000"/>
              </a:lnSpc>
              <a:spcAft>
                <a:spcPts val="1000"/>
              </a:spcAft>
            </a:pPr>
            <a:r>
              <a:rPr lang="es-ES_tradnl" sz="2000" b="1" i="1" dirty="0" smtClean="0">
                <a:solidFill>
                  <a:srgbClr val="000000"/>
                </a:solidFill>
                <a:ea typeface="Times New Roman"/>
                <a:cs typeface="Times New Roman"/>
              </a:rPr>
              <a:t>Órganos Jurisdiccionales</a:t>
            </a:r>
            <a:endParaRPr lang="es-EC" sz="1400" b="1" i="1" dirty="0">
              <a:effectLst/>
              <a:ea typeface="Times New Roman"/>
              <a:cs typeface="Times New Roman"/>
            </a:endParaRPr>
          </a:p>
        </p:txBody>
      </p:sp>
      <p:pic>
        <p:nvPicPr>
          <p:cNvPr id="2052" name="Picture 4" descr="http://www.susanabellosta.com/img/foto_herramient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476" y="2599816"/>
            <a:ext cx="1267113" cy="1040135"/>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9 Rectángulo redondeado">
            <a:hlinkClick r:id="rId7" action="ppaction://hlinksldjump"/>
          </p:cNvPr>
          <p:cNvSpPr/>
          <p:nvPr/>
        </p:nvSpPr>
        <p:spPr>
          <a:xfrm>
            <a:off x="1405174" y="3930239"/>
            <a:ext cx="7370958" cy="604993"/>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gn="ctr">
              <a:lnSpc>
                <a:spcPct val="115000"/>
              </a:lnSpc>
              <a:spcAft>
                <a:spcPts val="1000"/>
              </a:spcAft>
            </a:pPr>
            <a:r>
              <a:rPr lang="es-ES_tradnl" sz="2000" b="1" i="1" dirty="0" smtClean="0">
                <a:solidFill>
                  <a:srgbClr val="000000"/>
                </a:solidFill>
                <a:ea typeface="Times New Roman"/>
                <a:cs typeface="Times New Roman"/>
              </a:rPr>
              <a:t>Órganos Autónomos</a:t>
            </a:r>
            <a:endParaRPr lang="es-EC" sz="1400" b="1" i="1" dirty="0">
              <a:effectLst/>
              <a:ea typeface="Times New Roman"/>
              <a:cs typeface="Times New Roman"/>
            </a:endParaRPr>
          </a:p>
        </p:txBody>
      </p:sp>
      <p:sp>
        <p:nvSpPr>
          <p:cNvPr id="12" name="11 Rectángulo redondeado">
            <a:hlinkClick r:id="rId8" action="ppaction://hlinksldjump"/>
          </p:cNvPr>
          <p:cNvSpPr/>
          <p:nvPr/>
        </p:nvSpPr>
        <p:spPr>
          <a:xfrm>
            <a:off x="1441965" y="5049558"/>
            <a:ext cx="7370958" cy="604993"/>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gn="ctr">
              <a:lnSpc>
                <a:spcPct val="115000"/>
              </a:lnSpc>
              <a:spcAft>
                <a:spcPts val="1000"/>
              </a:spcAft>
            </a:pPr>
            <a:r>
              <a:rPr lang="es-ES_tradnl" sz="2000" b="1" i="1" dirty="0" smtClean="0">
                <a:solidFill>
                  <a:srgbClr val="000000"/>
                </a:solidFill>
                <a:ea typeface="Times New Roman"/>
                <a:cs typeface="Times New Roman"/>
              </a:rPr>
              <a:t>Órganos Auxiliares</a:t>
            </a:r>
            <a:endParaRPr lang="es-EC" sz="1400" b="1" i="1" dirty="0">
              <a:effectLst/>
              <a:ea typeface="Times New Roman"/>
              <a:cs typeface="Times New Roman"/>
            </a:endParaRPr>
          </a:p>
        </p:txBody>
      </p:sp>
      <p:pic>
        <p:nvPicPr>
          <p:cNvPr id="2056" name="Picture 8" descr="http://www1.defensoria.gob.ec:8020/dpe/templates/zt_newsiv/images/zt-newsiv-red.png"/>
          <p:cNvPicPr>
            <a:picLocks noChangeAspect="1" noChangeArrowheads="1"/>
          </p:cNvPicPr>
          <p:nvPr/>
        </p:nvPicPr>
        <p:blipFill rotWithShape="1">
          <a:blip r:embed="rId9">
            <a:extLst>
              <a:ext uri="{28A0092B-C50C-407E-A947-70E740481C1C}">
                <a14:useLocalDpi xmlns:a14="http://schemas.microsoft.com/office/drawing/2010/main" val="0"/>
              </a:ext>
            </a:extLst>
          </a:blip>
          <a:srcRect r="84662" b="17462"/>
          <a:stretch/>
        </p:blipFill>
        <p:spPr bwMode="auto">
          <a:xfrm>
            <a:off x="1236494" y="3687239"/>
            <a:ext cx="1276094" cy="1098724"/>
          </a:xfrm>
          <a:prstGeom prst="ellipse">
            <a:avLst/>
          </a:prstGeom>
          <a:solidFill>
            <a:schemeClr val="bg1"/>
          </a:solidFill>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8" name="Picture 10" descr="http://noticiasmicrojuris.files.wordpress.com/2013/12/notario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6495" y="4816594"/>
            <a:ext cx="1261840" cy="1070919"/>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65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8830" y="2938258"/>
            <a:ext cx="2301769" cy="1077218"/>
          </a:xfrm>
          <a:prstGeom prst="rect">
            <a:avLst/>
          </a:prstGeom>
          <a:solidFill>
            <a:schemeClr val="accent1"/>
          </a:solidFill>
        </p:spPr>
        <p:txBody>
          <a:bodyPr wrap="square" rtlCol="0">
            <a:spAutoFit/>
          </a:bodyPr>
          <a:lstStyle/>
          <a:p>
            <a:pPr algn="ctr"/>
            <a:r>
              <a:rPr lang="es-ES_tradnl" sz="2400" b="1" dirty="0" smtClean="0">
                <a:solidFill>
                  <a:schemeClr val="bg1"/>
                </a:solidFill>
                <a:latin typeface="+mj-lt"/>
              </a:rPr>
              <a:t>Órganos </a:t>
            </a:r>
          </a:p>
          <a:p>
            <a:pPr algn="ctr"/>
            <a:r>
              <a:rPr lang="es-ES_tradnl" sz="2400" b="1" dirty="0" smtClean="0">
                <a:solidFill>
                  <a:schemeClr val="bg1"/>
                </a:solidFill>
                <a:latin typeface="+mj-lt"/>
              </a:rPr>
              <a:t>Administrativos</a:t>
            </a:r>
          </a:p>
          <a:p>
            <a:pPr algn="ctr"/>
            <a:r>
              <a:rPr lang="es-ES_tradnl" sz="1600" b="1" dirty="0" smtClean="0">
                <a:latin typeface="+mj-lt"/>
              </a:rPr>
              <a:t>Art</a:t>
            </a:r>
            <a:r>
              <a:rPr lang="es-ES_tradnl" sz="1600" b="1" dirty="0">
                <a:latin typeface="+mj-lt"/>
              </a:rPr>
              <a:t>. </a:t>
            </a:r>
            <a:r>
              <a:rPr lang="es-ES_tradnl" sz="1600" b="1" dirty="0" smtClean="0">
                <a:latin typeface="+mj-lt"/>
              </a:rPr>
              <a:t>261 COFJ</a:t>
            </a:r>
            <a:endParaRPr lang="es-EC" sz="1600" b="1" dirty="0">
              <a:latin typeface="+mj-lt"/>
            </a:endParaRPr>
          </a:p>
        </p:txBody>
      </p:sp>
      <p:sp>
        <p:nvSpPr>
          <p:cNvPr id="5" name="CuadroTexto 3"/>
          <p:cNvSpPr txBox="1"/>
          <p:nvPr/>
        </p:nvSpPr>
        <p:spPr>
          <a:xfrm>
            <a:off x="3200402" y="1306402"/>
            <a:ext cx="5785998" cy="1200329"/>
          </a:xfrm>
          <a:prstGeom prst="rect">
            <a:avLst/>
          </a:prstGeom>
          <a:solidFill>
            <a:schemeClr val="accent1">
              <a:lumMod val="40000"/>
              <a:lumOff val="60000"/>
            </a:schemeClr>
          </a:solidFill>
        </p:spPr>
        <p:txBody>
          <a:bodyPr wrap="square" rtlCol="0">
            <a:spAutoFit/>
          </a:bodyPr>
          <a:lstStyle/>
          <a:p>
            <a:endParaRPr lang="es-ES_tradnl" sz="2400" b="1" dirty="0" smtClean="0"/>
          </a:p>
          <a:p>
            <a:endParaRPr lang="es-ES_tradnl" sz="2400" b="1" dirty="0"/>
          </a:p>
          <a:p>
            <a:endParaRPr lang="es-ES_tradnl" sz="2400" b="1" dirty="0" smtClean="0"/>
          </a:p>
        </p:txBody>
      </p:sp>
      <p:sp>
        <p:nvSpPr>
          <p:cNvPr id="6" name="5 CuadroTexto"/>
          <p:cNvSpPr txBox="1"/>
          <p:nvPr/>
        </p:nvSpPr>
        <p:spPr>
          <a:xfrm>
            <a:off x="2948266" y="1595931"/>
            <a:ext cx="2222938" cy="707886"/>
          </a:xfrm>
          <a:prstGeom prst="rect">
            <a:avLst/>
          </a:prstGeom>
          <a:noFill/>
        </p:spPr>
        <p:txBody>
          <a:bodyPr wrap="square" rtlCol="0">
            <a:spAutoFit/>
          </a:bodyPr>
          <a:lstStyle/>
          <a:p>
            <a:pPr algn="ctr"/>
            <a:r>
              <a:rPr lang="es-EC" sz="2000" b="1" dirty="0" smtClean="0"/>
              <a:t>Componentes Estructurales</a:t>
            </a:r>
            <a:endParaRPr lang="es-EC" sz="2000" b="1" dirty="0"/>
          </a:p>
        </p:txBody>
      </p:sp>
      <p:sp>
        <p:nvSpPr>
          <p:cNvPr id="7" name="6 CuadroTexto"/>
          <p:cNvSpPr txBox="1"/>
          <p:nvPr/>
        </p:nvSpPr>
        <p:spPr>
          <a:xfrm>
            <a:off x="5841248" y="1454037"/>
            <a:ext cx="2719484" cy="923330"/>
          </a:xfrm>
          <a:prstGeom prst="rect">
            <a:avLst/>
          </a:prstGeom>
          <a:noFill/>
        </p:spPr>
        <p:txBody>
          <a:bodyPr wrap="square" rtlCol="0">
            <a:spAutoFit/>
          </a:bodyPr>
          <a:lstStyle/>
          <a:p>
            <a:pPr marL="342900" indent="-342900">
              <a:buAutoNum type="arabicPeriod"/>
            </a:pPr>
            <a:r>
              <a:rPr lang="es-EC" dirty="0" smtClean="0"/>
              <a:t>El Pleno</a:t>
            </a:r>
          </a:p>
          <a:p>
            <a:pPr marL="342900" indent="-342900">
              <a:buAutoNum type="arabicPeriod"/>
            </a:pPr>
            <a:r>
              <a:rPr lang="es-EC" dirty="0" smtClean="0"/>
              <a:t>La Presidencia</a:t>
            </a:r>
          </a:p>
          <a:p>
            <a:pPr marL="342900" indent="-342900">
              <a:buAutoNum type="arabicPeriod"/>
            </a:pPr>
            <a:r>
              <a:rPr lang="es-EC" dirty="0" smtClean="0"/>
              <a:t>La Dirección General</a:t>
            </a:r>
            <a:endParaRPr lang="es-EC" dirty="0"/>
          </a:p>
        </p:txBody>
      </p:sp>
      <p:sp>
        <p:nvSpPr>
          <p:cNvPr id="8" name="7 Flecha derecha"/>
          <p:cNvSpPr/>
          <p:nvPr/>
        </p:nvSpPr>
        <p:spPr>
          <a:xfrm>
            <a:off x="5171204" y="1843502"/>
            <a:ext cx="472967" cy="225388"/>
          </a:xfrm>
          <a:prstGeom prst="right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0" name="CuadroTexto 3"/>
          <p:cNvSpPr txBox="1"/>
          <p:nvPr/>
        </p:nvSpPr>
        <p:spPr>
          <a:xfrm>
            <a:off x="3200402" y="2938239"/>
            <a:ext cx="5785998" cy="1077218"/>
          </a:xfrm>
          <a:prstGeom prst="rect">
            <a:avLst/>
          </a:prstGeom>
          <a:solidFill>
            <a:schemeClr val="accent1">
              <a:lumMod val="20000"/>
              <a:lumOff val="80000"/>
            </a:schemeClr>
          </a:solidFill>
        </p:spPr>
        <p:txBody>
          <a:bodyPr wrap="square" rtlCol="0">
            <a:spAutoFit/>
          </a:bodyPr>
          <a:lstStyle/>
          <a:p>
            <a:pPr marL="342900" indent="-342900" algn="just">
              <a:buFont typeface="Arial" pitchFamily="34" charset="0"/>
              <a:buChar char="•"/>
            </a:pPr>
            <a:r>
              <a:rPr lang="es-ES_tradnl" sz="1600" dirty="0" smtClean="0"/>
              <a:t>Las Direcciones Provinciales serán ejercidas por el Presidente de la Corte Provincial, conjuntamente con los Delegados que el Consejo de la Judicatura determine, de conformación con la regulación de la materia.  </a:t>
            </a:r>
            <a:r>
              <a:rPr lang="es-ES_tradnl" sz="1600" b="1" dirty="0" smtClean="0"/>
              <a:t> </a:t>
            </a:r>
            <a:endParaRPr lang="es-ES_tradnl" sz="1600" b="1" dirty="0"/>
          </a:p>
        </p:txBody>
      </p:sp>
      <p:sp>
        <p:nvSpPr>
          <p:cNvPr id="12" name="CuadroTexto 3"/>
          <p:cNvSpPr txBox="1"/>
          <p:nvPr/>
        </p:nvSpPr>
        <p:spPr>
          <a:xfrm>
            <a:off x="3200402" y="4478047"/>
            <a:ext cx="5796504" cy="1077218"/>
          </a:xfrm>
          <a:prstGeom prst="rect">
            <a:avLst/>
          </a:prstGeom>
          <a:solidFill>
            <a:schemeClr val="accent1">
              <a:lumMod val="20000"/>
              <a:lumOff val="80000"/>
            </a:schemeClr>
          </a:solidFill>
        </p:spPr>
        <p:txBody>
          <a:bodyPr wrap="square" rtlCol="0">
            <a:spAutoFit/>
          </a:bodyPr>
          <a:lstStyle/>
          <a:p>
            <a:pPr marL="342900" indent="-342900" algn="just">
              <a:buFont typeface="Arial" pitchFamily="34" charset="0"/>
              <a:buChar char="•"/>
            </a:pPr>
            <a:r>
              <a:rPr lang="es-ES_tradnl" sz="1600" dirty="0" smtClean="0"/>
              <a:t>Las Unidades Administrativas necesarias, cuya creación, organización, funciones, responsabilidades y control establecen y regulan el Código Orgánico de la Función Judicial y el Estatuto Orgánico de la Función Judicial.</a:t>
            </a:r>
            <a:endParaRPr lang="es-ES_tradnl" sz="1600" b="1" dirty="0"/>
          </a:p>
        </p:txBody>
      </p:sp>
      <p:cxnSp>
        <p:nvCxnSpPr>
          <p:cNvPr id="14" name="13 Conector recto"/>
          <p:cNvCxnSpPr>
            <a:stCxn id="4" idx="3"/>
          </p:cNvCxnSpPr>
          <p:nvPr/>
        </p:nvCxnSpPr>
        <p:spPr>
          <a:xfrm flipV="1">
            <a:off x="2380599" y="2123304"/>
            <a:ext cx="819803" cy="13535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15 Conector recto"/>
          <p:cNvCxnSpPr>
            <a:stCxn id="4" idx="3"/>
          </p:cNvCxnSpPr>
          <p:nvPr/>
        </p:nvCxnSpPr>
        <p:spPr>
          <a:xfrm flipV="1">
            <a:off x="2380599" y="3446094"/>
            <a:ext cx="819803" cy="307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17 Conector recto"/>
          <p:cNvCxnSpPr>
            <a:stCxn id="4" idx="3"/>
            <a:endCxn id="12" idx="1"/>
          </p:cNvCxnSpPr>
          <p:nvPr/>
        </p:nvCxnSpPr>
        <p:spPr>
          <a:xfrm>
            <a:off x="2380599" y="3476867"/>
            <a:ext cx="819803" cy="1539789"/>
          </a:xfrm>
          <a:prstGeom prst="line">
            <a:avLst/>
          </a:prstGeom>
        </p:spPr>
        <p:style>
          <a:lnRef idx="2">
            <a:schemeClr val="accent1"/>
          </a:lnRef>
          <a:fillRef idx="0">
            <a:schemeClr val="accent1"/>
          </a:fillRef>
          <a:effectRef idx="1">
            <a:schemeClr val="accent1"/>
          </a:effectRef>
          <a:fontRef idx="minor">
            <a:schemeClr val="tx1"/>
          </a:fontRef>
        </p:style>
      </p:cxnSp>
      <p:sp>
        <p:nvSpPr>
          <p:cNvPr id="25" name="24 Flecha izquierda">
            <a:hlinkClick r:id="rId2" action="ppaction://hlinksldjump"/>
          </p:cNvPr>
          <p:cNvSpPr/>
          <p:nvPr/>
        </p:nvSpPr>
        <p:spPr>
          <a:xfrm>
            <a:off x="8466090" y="5596760"/>
            <a:ext cx="520263" cy="441434"/>
          </a:xfrm>
          <a:prstGeom prst="lef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9" y="4015476"/>
            <a:ext cx="22860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0" y="1306402"/>
            <a:ext cx="2301769" cy="163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751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878" t="22417" r="18740" b="19498"/>
          <a:stretch/>
        </p:blipFill>
        <p:spPr bwMode="auto">
          <a:xfrm>
            <a:off x="5022376" y="27295"/>
            <a:ext cx="4121624" cy="612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09433" y="2075554"/>
            <a:ext cx="4708478" cy="2462213"/>
          </a:xfrm>
          <a:prstGeom prst="rect">
            <a:avLst/>
          </a:prstGeom>
          <a:noFill/>
        </p:spPr>
        <p:txBody>
          <a:bodyPr wrap="square" rtlCol="0">
            <a:spAutoFit/>
          </a:bodyPr>
          <a:lstStyle/>
          <a:p>
            <a:pPr algn="just"/>
            <a:r>
              <a:rPr lang="es-EC" sz="2000" dirty="0" smtClean="0"/>
              <a:t>“</a:t>
            </a:r>
            <a:r>
              <a:rPr lang="es-EC" sz="2000" i="1" dirty="0" smtClean="0"/>
              <a:t>No es suficiente levantar la bandera de la justicia, hay que sostenerla sin fatiga y hacer que permanezca flameando. No alcanza con declararse amigo de la justicia, hay que practicarla todos los días</a:t>
            </a:r>
            <a:r>
              <a:rPr lang="es-EC" sz="2000" dirty="0" smtClean="0"/>
              <a:t>”.</a:t>
            </a:r>
          </a:p>
          <a:p>
            <a:endParaRPr lang="es-EC" dirty="0"/>
          </a:p>
          <a:p>
            <a:endParaRPr lang="es-EC" b="1" dirty="0" smtClean="0"/>
          </a:p>
          <a:p>
            <a:r>
              <a:rPr lang="es-EC" b="1" dirty="0" smtClean="0"/>
              <a:t>BIENVENIDA/O AL CONSEJO DE LA JUDICATURA</a:t>
            </a:r>
            <a:endParaRPr lang="es-EC" b="1" dirty="0"/>
          </a:p>
        </p:txBody>
      </p:sp>
      <p:sp>
        <p:nvSpPr>
          <p:cNvPr id="6" name="5 CuadroTexto"/>
          <p:cNvSpPr txBox="1"/>
          <p:nvPr/>
        </p:nvSpPr>
        <p:spPr>
          <a:xfrm>
            <a:off x="620973" y="4811874"/>
            <a:ext cx="4285397" cy="646331"/>
          </a:xfrm>
          <a:prstGeom prst="rect">
            <a:avLst/>
          </a:prstGeom>
          <a:noFill/>
        </p:spPr>
        <p:txBody>
          <a:bodyPr wrap="square" rtlCol="0">
            <a:spAutoFit/>
          </a:bodyPr>
          <a:lstStyle/>
          <a:p>
            <a:pPr algn="ctr"/>
            <a:r>
              <a:rPr lang="es-EC" b="1" dirty="0" smtClean="0"/>
              <a:t>Dr. Gustavo </a:t>
            </a:r>
            <a:r>
              <a:rPr lang="es-EC" b="1" dirty="0" err="1" smtClean="0"/>
              <a:t>Jalkh</a:t>
            </a:r>
            <a:r>
              <a:rPr lang="es-EC" b="1" dirty="0" smtClean="0"/>
              <a:t>                                          Presidente del Consejo de la Judicatura</a:t>
            </a:r>
            <a:endParaRPr lang="es-EC" b="1" dirty="0"/>
          </a:p>
        </p:txBody>
      </p:sp>
    </p:spTree>
    <p:extLst>
      <p:ext uri="{BB962C8B-B14F-4D97-AF65-F5344CB8AC3E}">
        <p14:creationId xmlns:p14="http://schemas.microsoft.com/office/powerpoint/2010/main" val="1930882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421118" y="2995458"/>
            <a:ext cx="2475186" cy="134006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2000" b="1" dirty="0" smtClean="0"/>
          </a:p>
          <a:p>
            <a:pPr algn="ctr"/>
            <a:r>
              <a:rPr lang="es-EC" sz="2000" b="1" dirty="0" smtClean="0"/>
              <a:t>Órganos Jurisdiccionales</a:t>
            </a:r>
          </a:p>
          <a:p>
            <a:pPr algn="ctr"/>
            <a:r>
              <a:rPr lang="es-EC" sz="1400" b="1" dirty="0" smtClean="0">
                <a:solidFill>
                  <a:schemeClr val="tx1"/>
                </a:solidFill>
              </a:rPr>
              <a:t>Art. 178 CONS</a:t>
            </a:r>
          </a:p>
          <a:p>
            <a:pPr algn="ctr"/>
            <a:r>
              <a:rPr lang="es-EC" sz="1400" b="1" dirty="0" smtClean="0">
                <a:solidFill>
                  <a:schemeClr val="tx1"/>
                </a:solidFill>
              </a:rPr>
              <a:t> </a:t>
            </a:r>
            <a:endParaRPr lang="es-EC" sz="1400" b="1" dirty="0">
              <a:solidFill>
                <a:schemeClr val="tx1"/>
              </a:solidFill>
            </a:endParaRPr>
          </a:p>
          <a:p>
            <a:pPr algn="ctr"/>
            <a:endParaRPr lang="es-EC" sz="2000" b="1" dirty="0"/>
          </a:p>
        </p:txBody>
      </p:sp>
      <p:cxnSp>
        <p:nvCxnSpPr>
          <p:cNvPr id="8" name="7 Conector recto"/>
          <p:cNvCxnSpPr>
            <a:stCxn id="4" idx="0"/>
          </p:cNvCxnSpPr>
          <p:nvPr/>
        </p:nvCxnSpPr>
        <p:spPr>
          <a:xfrm flipV="1">
            <a:off x="4658711" y="2648618"/>
            <a:ext cx="0" cy="346840"/>
          </a:xfrm>
          <a:prstGeom prst="line">
            <a:avLst/>
          </a:prstGeom>
        </p:spPr>
        <p:style>
          <a:lnRef idx="2">
            <a:schemeClr val="accent1"/>
          </a:lnRef>
          <a:fillRef idx="0">
            <a:schemeClr val="accent1"/>
          </a:fillRef>
          <a:effectRef idx="1">
            <a:schemeClr val="accent1"/>
          </a:effectRef>
          <a:fontRef idx="minor">
            <a:schemeClr val="tx1"/>
          </a:fontRef>
        </p:style>
      </p:cxnSp>
      <p:sp>
        <p:nvSpPr>
          <p:cNvPr id="9" name="8 Elipse"/>
          <p:cNvSpPr/>
          <p:nvPr/>
        </p:nvSpPr>
        <p:spPr>
          <a:xfrm>
            <a:off x="3815251" y="1198191"/>
            <a:ext cx="1702676" cy="1450428"/>
          </a:xfrm>
          <a:prstGeom prst="ellips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b="1" dirty="0" smtClean="0">
                <a:solidFill>
                  <a:schemeClr val="tx1"/>
                </a:solidFill>
              </a:rPr>
              <a:t>Tribunales Penales</a:t>
            </a:r>
          </a:p>
          <a:p>
            <a:pPr algn="ctr"/>
            <a:r>
              <a:rPr lang="es-EC" sz="1600" b="1" dirty="0" smtClean="0">
                <a:solidFill>
                  <a:schemeClr val="tx1"/>
                </a:solidFill>
              </a:rPr>
              <a:t>Juzgados de Primer Nivel </a:t>
            </a:r>
            <a:endParaRPr lang="es-EC" sz="1600" b="1" dirty="0">
              <a:solidFill>
                <a:schemeClr val="tx1"/>
              </a:solidFill>
            </a:endParaRPr>
          </a:p>
        </p:txBody>
      </p:sp>
      <p:cxnSp>
        <p:nvCxnSpPr>
          <p:cNvPr id="12" name="11 Conector recto"/>
          <p:cNvCxnSpPr>
            <a:stCxn id="4" idx="3"/>
          </p:cNvCxnSpPr>
          <p:nvPr/>
        </p:nvCxnSpPr>
        <p:spPr>
          <a:xfrm flipV="1">
            <a:off x="5896304" y="2822038"/>
            <a:ext cx="772510" cy="843455"/>
          </a:xfrm>
          <a:prstGeom prst="line">
            <a:avLst/>
          </a:prstGeom>
        </p:spPr>
        <p:style>
          <a:lnRef idx="2">
            <a:schemeClr val="accent1"/>
          </a:lnRef>
          <a:fillRef idx="0">
            <a:schemeClr val="accent1"/>
          </a:fillRef>
          <a:effectRef idx="1">
            <a:schemeClr val="accent1"/>
          </a:effectRef>
          <a:fontRef idx="minor">
            <a:schemeClr val="tx1"/>
          </a:fontRef>
        </p:style>
      </p:cxnSp>
      <p:sp>
        <p:nvSpPr>
          <p:cNvPr id="13" name="12 Elipse"/>
          <p:cNvSpPr/>
          <p:nvPr/>
        </p:nvSpPr>
        <p:spPr>
          <a:xfrm>
            <a:off x="6408683" y="1772317"/>
            <a:ext cx="1702676" cy="1450428"/>
          </a:xfrm>
          <a:prstGeom prst="ellips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b="1" dirty="0" smtClean="0">
                <a:solidFill>
                  <a:schemeClr val="tx1"/>
                </a:solidFill>
              </a:rPr>
              <a:t>La Corte Nacional de Justicia</a:t>
            </a:r>
            <a:endParaRPr lang="es-EC" sz="1600" b="1" dirty="0">
              <a:solidFill>
                <a:schemeClr val="tx1"/>
              </a:solidFill>
            </a:endParaRPr>
          </a:p>
        </p:txBody>
      </p:sp>
      <p:cxnSp>
        <p:nvCxnSpPr>
          <p:cNvPr id="15" name="14 Conector recto"/>
          <p:cNvCxnSpPr>
            <a:stCxn id="4" idx="3"/>
          </p:cNvCxnSpPr>
          <p:nvPr/>
        </p:nvCxnSpPr>
        <p:spPr>
          <a:xfrm>
            <a:off x="5896304" y="3665493"/>
            <a:ext cx="646386" cy="922284"/>
          </a:xfrm>
          <a:prstGeom prst="line">
            <a:avLst/>
          </a:prstGeom>
        </p:spPr>
        <p:style>
          <a:lnRef idx="2">
            <a:schemeClr val="accent1"/>
          </a:lnRef>
          <a:fillRef idx="0">
            <a:schemeClr val="accent1"/>
          </a:fillRef>
          <a:effectRef idx="1">
            <a:schemeClr val="accent1"/>
          </a:effectRef>
          <a:fontRef idx="minor">
            <a:schemeClr val="tx1"/>
          </a:fontRef>
        </p:style>
      </p:cxnSp>
      <p:sp>
        <p:nvSpPr>
          <p:cNvPr id="16" name="15 Elipse"/>
          <p:cNvSpPr/>
          <p:nvPr/>
        </p:nvSpPr>
        <p:spPr>
          <a:xfrm>
            <a:off x="6495392" y="3862563"/>
            <a:ext cx="1702676" cy="1450428"/>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b="1" dirty="0" smtClean="0">
                <a:solidFill>
                  <a:schemeClr val="tx1"/>
                </a:solidFill>
              </a:rPr>
              <a:t>Las Cortes Provinciales de Justicia</a:t>
            </a:r>
            <a:endParaRPr lang="es-EC" sz="1600" b="1" dirty="0">
              <a:solidFill>
                <a:schemeClr val="tx1"/>
              </a:solidFill>
            </a:endParaRPr>
          </a:p>
        </p:txBody>
      </p:sp>
      <p:cxnSp>
        <p:nvCxnSpPr>
          <p:cNvPr id="18" name="17 Conector recto"/>
          <p:cNvCxnSpPr>
            <a:stCxn id="4" idx="1"/>
          </p:cNvCxnSpPr>
          <p:nvPr/>
        </p:nvCxnSpPr>
        <p:spPr>
          <a:xfrm flipH="1" flipV="1">
            <a:off x="2349062" y="2822038"/>
            <a:ext cx="1072056" cy="843455"/>
          </a:xfrm>
          <a:prstGeom prst="line">
            <a:avLst/>
          </a:prstGeom>
        </p:spPr>
        <p:style>
          <a:lnRef idx="2">
            <a:schemeClr val="accent1"/>
          </a:lnRef>
          <a:fillRef idx="0">
            <a:schemeClr val="accent1"/>
          </a:fillRef>
          <a:effectRef idx="1">
            <a:schemeClr val="accent1"/>
          </a:effectRef>
          <a:fontRef idx="minor">
            <a:schemeClr val="tx1"/>
          </a:fontRef>
        </p:style>
      </p:cxnSp>
      <p:sp>
        <p:nvSpPr>
          <p:cNvPr id="19" name="18 Elipse"/>
          <p:cNvSpPr/>
          <p:nvPr/>
        </p:nvSpPr>
        <p:spPr>
          <a:xfrm>
            <a:off x="972205" y="1923404"/>
            <a:ext cx="1702676" cy="1450428"/>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b="1" dirty="0" smtClean="0">
                <a:solidFill>
                  <a:schemeClr val="tx1"/>
                </a:solidFill>
              </a:rPr>
              <a:t>Tribunales Distritales</a:t>
            </a:r>
            <a:endParaRPr lang="es-EC" sz="1600" b="1" dirty="0">
              <a:solidFill>
                <a:schemeClr val="tx1"/>
              </a:solidFill>
            </a:endParaRPr>
          </a:p>
        </p:txBody>
      </p:sp>
      <p:cxnSp>
        <p:nvCxnSpPr>
          <p:cNvPr id="21" name="20 Conector recto"/>
          <p:cNvCxnSpPr>
            <a:stCxn id="4" idx="1"/>
          </p:cNvCxnSpPr>
          <p:nvPr/>
        </p:nvCxnSpPr>
        <p:spPr>
          <a:xfrm flipH="1">
            <a:off x="2674881" y="3665493"/>
            <a:ext cx="746237" cy="922284"/>
          </a:xfrm>
          <a:prstGeom prst="line">
            <a:avLst/>
          </a:prstGeom>
        </p:spPr>
        <p:style>
          <a:lnRef idx="2">
            <a:schemeClr val="accent1"/>
          </a:lnRef>
          <a:fillRef idx="0">
            <a:schemeClr val="accent1"/>
          </a:fillRef>
          <a:effectRef idx="1">
            <a:schemeClr val="accent1"/>
          </a:effectRef>
          <a:fontRef idx="minor">
            <a:schemeClr val="tx1"/>
          </a:fontRef>
        </p:style>
      </p:cxnSp>
      <p:sp>
        <p:nvSpPr>
          <p:cNvPr id="22" name="21 Elipse"/>
          <p:cNvSpPr/>
          <p:nvPr/>
        </p:nvSpPr>
        <p:spPr>
          <a:xfrm>
            <a:off x="972205" y="3862563"/>
            <a:ext cx="1702676" cy="1450428"/>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b="1" dirty="0" smtClean="0">
                <a:solidFill>
                  <a:schemeClr val="tx1"/>
                </a:solidFill>
              </a:rPr>
              <a:t>Juzgados de Paz</a:t>
            </a:r>
            <a:endParaRPr lang="es-EC" sz="1600" b="1" dirty="0">
              <a:solidFill>
                <a:schemeClr val="tx1"/>
              </a:solidFill>
            </a:endParaRPr>
          </a:p>
        </p:txBody>
      </p:sp>
      <p:sp>
        <p:nvSpPr>
          <p:cNvPr id="24" name="23 Flecha izquierda">
            <a:hlinkClick r:id="rId2" action="ppaction://hlinksldjump"/>
          </p:cNvPr>
          <p:cNvSpPr/>
          <p:nvPr/>
        </p:nvSpPr>
        <p:spPr>
          <a:xfrm>
            <a:off x="8198068" y="5596760"/>
            <a:ext cx="520263" cy="441434"/>
          </a:xfrm>
          <a:prstGeom prst="lef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090" y="4587777"/>
            <a:ext cx="19812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290" y="4710442"/>
            <a:ext cx="1491418" cy="82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107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764628" y="2467673"/>
            <a:ext cx="2475186" cy="134006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smtClean="0"/>
              <a:t>Órganos Autónomos</a:t>
            </a:r>
          </a:p>
          <a:p>
            <a:pPr algn="ctr"/>
            <a:r>
              <a:rPr lang="es-EC" sz="1600" b="1" dirty="0" smtClean="0">
                <a:solidFill>
                  <a:schemeClr val="tx1"/>
                </a:solidFill>
              </a:rPr>
              <a:t>Art. 191, 194 CONS</a:t>
            </a:r>
          </a:p>
        </p:txBody>
      </p:sp>
      <p:cxnSp>
        <p:nvCxnSpPr>
          <p:cNvPr id="6" name="5 Conector recto"/>
          <p:cNvCxnSpPr>
            <a:stCxn id="4" idx="3"/>
          </p:cNvCxnSpPr>
          <p:nvPr/>
        </p:nvCxnSpPr>
        <p:spPr>
          <a:xfrm flipV="1">
            <a:off x="3239814" y="1986455"/>
            <a:ext cx="2136227" cy="1151253"/>
          </a:xfrm>
          <a:prstGeom prst="line">
            <a:avLst/>
          </a:prstGeom>
        </p:spPr>
        <p:style>
          <a:lnRef idx="2">
            <a:schemeClr val="accent1"/>
          </a:lnRef>
          <a:fillRef idx="0">
            <a:schemeClr val="accent1"/>
          </a:fillRef>
          <a:effectRef idx="1">
            <a:schemeClr val="accent1"/>
          </a:effectRef>
          <a:fontRef idx="minor">
            <a:schemeClr val="tx1"/>
          </a:fontRef>
        </p:style>
      </p:cxnSp>
      <p:pic>
        <p:nvPicPr>
          <p:cNvPr id="6146" name="Picture 2" descr="http://www.derechoecuador.com/Files/images/stories/fiscal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934" y="1186508"/>
            <a:ext cx="1673226" cy="204133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8 Conector recto"/>
          <p:cNvCxnSpPr>
            <a:stCxn id="4" idx="3"/>
          </p:cNvCxnSpPr>
          <p:nvPr/>
        </p:nvCxnSpPr>
        <p:spPr>
          <a:xfrm>
            <a:off x="3239814" y="3137708"/>
            <a:ext cx="1836683" cy="1468449"/>
          </a:xfrm>
          <a:prstGeom prst="line">
            <a:avLst/>
          </a:prstGeom>
        </p:spPr>
        <p:style>
          <a:lnRef idx="2">
            <a:schemeClr val="accent1"/>
          </a:lnRef>
          <a:fillRef idx="0">
            <a:schemeClr val="accent1"/>
          </a:fillRef>
          <a:effectRef idx="1">
            <a:schemeClr val="accent1"/>
          </a:effectRef>
          <a:fontRef idx="minor">
            <a:schemeClr val="tx1"/>
          </a:fontRef>
        </p:style>
      </p:cxnSp>
      <p:pic>
        <p:nvPicPr>
          <p:cNvPr id="6148" name="Picture 4" descr="http://www1.defensoria.gob.ec:8020/dpe/templates/zt_newsiv/images/zt-newsiv-red.pn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4776948" y="3988677"/>
            <a:ext cx="3013516" cy="1099644"/>
          </a:xfrm>
          <a:prstGeom prst="rect">
            <a:avLst/>
          </a:prstGeom>
          <a:noFill/>
          <a:extLst>
            <a:ext uri="{909E8E84-426E-40DD-AFC4-6F175D3DCCD1}">
              <a14:hiddenFill xmlns:a14="http://schemas.microsoft.com/office/drawing/2010/main">
                <a:solidFill>
                  <a:srgbClr val="FFFFFF"/>
                </a:solidFill>
              </a14:hiddenFill>
            </a:ext>
          </a:extLst>
        </p:spPr>
      </p:pic>
      <p:sp>
        <p:nvSpPr>
          <p:cNvPr id="14" name="13 Flecha izquierda">
            <a:hlinkClick r:id="rId4" action="ppaction://hlinksldjump"/>
          </p:cNvPr>
          <p:cNvSpPr/>
          <p:nvPr/>
        </p:nvSpPr>
        <p:spPr>
          <a:xfrm>
            <a:off x="8600093" y="5596760"/>
            <a:ext cx="520263" cy="441434"/>
          </a:xfrm>
          <a:prstGeom prst="lef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62231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302878" y="3066763"/>
            <a:ext cx="2475186" cy="134006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t>Órganos Auxiliares de la Función Judicial</a:t>
            </a:r>
          </a:p>
          <a:p>
            <a:pPr algn="ctr"/>
            <a:r>
              <a:rPr lang="es-EC" sz="2000" b="1" dirty="0" smtClean="0">
                <a:solidFill>
                  <a:schemeClr val="tx1"/>
                </a:solidFill>
              </a:rPr>
              <a:t>Art. 308 COFJ</a:t>
            </a:r>
            <a:endParaRPr lang="es-EC" sz="1400" b="1" dirty="0" smtClean="0">
              <a:solidFill>
                <a:schemeClr val="tx1"/>
              </a:solidFill>
            </a:endParaRPr>
          </a:p>
        </p:txBody>
      </p:sp>
      <p:sp>
        <p:nvSpPr>
          <p:cNvPr id="5" name="4 Rectángulo redondeado"/>
          <p:cNvSpPr/>
          <p:nvPr/>
        </p:nvSpPr>
        <p:spPr>
          <a:xfrm>
            <a:off x="3637895" y="1469190"/>
            <a:ext cx="1805152" cy="1037527"/>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rPr>
              <a:t>Notarias y Notarios</a:t>
            </a:r>
          </a:p>
        </p:txBody>
      </p:sp>
      <p:sp>
        <p:nvSpPr>
          <p:cNvPr id="6" name="5 Rectángulo redondeado"/>
          <p:cNvSpPr/>
          <p:nvPr/>
        </p:nvSpPr>
        <p:spPr>
          <a:xfrm>
            <a:off x="6423137" y="2343054"/>
            <a:ext cx="1805152" cy="1037527"/>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rPr>
              <a:t>Depositarios y Depositarias Judiciales</a:t>
            </a:r>
          </a:p>
        </p:txBody>
      </p:sp>
      <p:sp>
        <p:nvSpPr>
          <p:cNvPr id="7" name="6 Rectángulo redondeado"/>
          <p:cNvSpPr/>
          <p:nvPr/>
        </p:nvSpPr>
        <p:spPr>
          <a:xfrm>
            <a:off x="6423137" y="4140324"/>
            <a:ext cx="1805152" cy="1037527"/>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rPr>
              <a:t>Síndicas y Síndicos</a:t>
            </a:r>
          </a:p>
        </p:txBody>
      </p:sp>
      <p:cxnSp>
        <p:nvCxnSpPr>
          <p:cNvPr id="9" name="8 Conector recto"/>
          <p:cNvCxnSpPr>
            <a:stCxn id="4" idx="0"/>
            <a:endCxn id="5" idx="2"/>
          </p:cNvCxnSpPr>
          <p:nvPr/>
        </p:nvCxnSpPr>
        <p:spPr>
          <a:xfrm flipV="1">
            <a:off x="4540471" y="2506717"/>
            <a:ext cx="0" cy="560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10 Conector recto"/>
          <p:cNvCxnSpPr>
            <a:stCxn id="4" idx="3"/>
            <a:endCxn id="6" idx="1"/>
          </p:cNvCxnSpPr>
          <p:nvPr/>
        </p:nvCxnSpPr>
        <p:spPr>
          <a:xfrm flipV="1">
            <a:off x="5778064" y="2861818"/>
            <a:ext cx="645073" cy="8749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12 Conector recto"/>
          <p:cNvCxnSpPr>
            <a:stCxn id="4" idx="3"/>
            <a:endCxn id="7" idx="1"/>
          </p:cNvCxnSpPr>
          <p:nvPr/>
        </p:nvCxnSpPr>
        <p:spPr>
          <a:xfrm>
            <a:off x="5778064" y="3736798"/>
            <a:ext cx="645073" cy="922290"/>
          </a:xfrm>
          <a:prstGeom prst="line">
            <a:avLst/>
          </a:prstGeom>
        </p:spPr>
        <p:style>
          <a:lnRef idx="2">
            <a:schemeClr val="accent1"/>
          </a:lnRef>
          <a:fillRef idx="0">
            <a:schemeClr val="accent1"/>
          </a:fillRef>
          <a:effectRef idx="1">
            <a:schemeClr val="accent1"/>
          </a:effectRef>
          <a:fontRef idx="minor">
            <a:schemeClr val="tx1"/>
          </a:fontRef>
        </p:style>
      </p:cxnSp>
      <p:sp>
        <p:nvSpPr>
          <p:cNvPr id="14" name="13 Rectángulo redondeado"/>
          <p:cNvSpPr/>
          <p:nvPr/>
        </p:nvSpPr>
        <p:spPr>
          <a:xfrm>
            <a:off x="868412" y="2343054"/>
            <a:ext cx="1805152" cy="1037527"/>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rPr>
              <a:t>Liquidadoras y liquidadores de costas</a:t>
            </a:r>
          </a:p>
        </p:txBody>
      </p:sp>
      <p:sp>
        <p:nvSpPr>
          <p:cNvPr id="15" name="14 Rectángulo redondeado"/>
          <p:cNvSpPr/>
          <p:nvPr/>
        </p:nvSpPr>
        <p:spPr>
          <a:xfrm>
            <a:off x="868412" y="4083650"/>
            <a:ext cx="1805152" cy="1037527"/>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rPr>
              <a:t>Martilladores y Martilladoras</a:t>
            </a:r>
          </a:p>
        </p:txBody>
      </p:sp>
      <p:cxnSp>
        <p:nvCxnSpPr>
          <p:cNvPr id="17" name="16 Conector recto"/>
          <p:cNvCxnSpPr>
            <a:stCxn id="4" idx="1"/>
            <a:endCxn id="14" idx="3"/>
          </p:cNvCxnSpPr>
          <p:nvPr/>
        </p:nvCxnSpPr>
        <p:spPr>
          <a:xfrm flipH="1" flipV="1">
            <a:off x="2673564" y="2861818"/>
            <a:ext cx="629314" cy="8749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18 Conector recto"/>
          <p:cNvCxnSpPr>
            <a:stCxn id="4" idx="1"/>
            <a:endCxn id="15" idx="3"/>
          </p:cNvCxnSpPr>
          <p:nvPr/>
        </p:nvCxnSpPr>
        <p:spPr>
          <a:xfrm flipH="1">
            <a:off x="2673564" y="3736798"/>
            <a:ext cx="629314" cy="865616"/>
          </a:xfrm>
          <a:prstGeom prst="line">
            <a:avLst/>
          </a:prstGeom>
        </p:spPr>
        <p:style>
          <a:lnRef idx="2">
            <a:schemeClr val="accent1"/>
          </a:lnRef>
          <a:fillRef idx="0">
            <a:schemeClr val="accent1"/>
          </a:fillRef>
          <a:effectRef idx="1">
            <a:schemeClr val="accent1"/>
          </a:effectRef>
          <a:fontRef idx="minor">
            <a:schemeClr val="tx1"/>
          </a:fontRef>
        </p:style>
      </p:cxn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564" y="4593407"/>
            <a:ext cx="20478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439" y="4593407"/>
            <a:ext cx="16764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966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100" b="1" i="1" dirty="0" smtClean="0">
                <a:solidFill>
                  <a:schemeClr val="bg1"/>
                </a:solidFill>
                <a:latin typeface="+mn-lt"/>
                <a:ea typeface="+mn-ea"/>
                <a:cs typeface="+mn-cs"/>
              </a:rPr>
              <a:t>Estructura</a:t>
            </a:r>
            <a:endParaRPr lang="es-EC" dirty="0"/>
          </a:p>
        </p:txBody>
      </p:sp>
      <p:sp>
        <p:nvSpPr>
          <p:cNvPr id="5" name="4 Rectángulo"/>
          <p:cNvSpPr/>
          <p:nvPr/>
        </p:nvSpPr>
        <p:spPr>
          <a:xfrm>
            <a:off x="2349062" y="394138"/>
            <a:ext cx="6337737" cy="804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t>Estructura Orgánica a nivel concentrado</a:t>
            </a:r>
            <a:endParaRPr lang="es-EC" sz="2800" dirty="0"/>
          </a:p>
        </p:txBody>
      </p:sp>
      <p:sp>
        <p:nvSpPr>
          <p:cNvPr id="7" name="6 Marcador de contenido"/>
          <p:cNvSpPr>
            <a:spLocks noGrp="1"/>
          </p:cNvSpPr>
          <p:nvPr>
            <p:ph idx="1"/>
          </p:nvPr>
        </p:nvSpPr>
        <p:spPr/>
        <p:txBody>
          <a:bodyPr/>
          <a:lstStyle/>
          <a:p>
            <a:pPr marL="0" indent="0">
              <a:buNone/>
            </a:pPr>
            <a:r>
              <a:rPr lang="es-EC" sz="2400" dirty="0" smtClean="0"/>
              <a:t>Procesos Sustantivo.-Son las actividades que permiten ejecutar efectivamente la misión, objetivos estratégicos y políticas de la institución: </a:t>
            </a:r>
          </a:p>
          <a:p>
            <a:pPr marL="0" indent="0">
              <a:buNone/>
            </a:pPr>
            <a:endParaRPr lang="es-EC" sz="1800" dirty="0"/>
          </a:p>
          <a:p>
            <a:pPr>
              <a:buFont typeface="Wingdings" pitchFamily="2" charset="2"/>
              <a:buChar char="ü"/>
            </a:pPr>
            <a:r>
              <a:rPr lang="es-EC" sz="2400" dirty="0" smtClean="0"/>
              <a:t>Dirección Nacional de  Acceso a los Servidores de Justicia,</a:t>
            </a:r>
          </a:p>
          <a:p>
            <a:pPr>
              <a:buFont typeface="Wingdings" pitchFamily="2" charset="2"/>
              <a:buChar char="ü"/>
            </a:pPr>
            <a:r>
              <a:rPr lang="es-EC" sz="2400" dirty="0" smtClean="0"/>
              <a:t>Dirección Nacional de Gestión Procesal,</a:t>
            </a:r>
          </a:p>
          <a:p>
            <a:pPr>
              <a:buFont typeface="Wingdings" pitchFamily="2" charset="2"/>
              <a:buChar char="ü"/>
            </a:pPr>
            <a:r>
              <a:rPr lang="es-EC" sz="2400" dirty="0" smtClean="0"/>
              <a:t>Dirección Nacional de Innovación, Desarrollo y Mejora Continua  del Servicio Judicial; y</a:t>
            </a:r>
            <a:r>
              <a:rPr lang="es-EC" sz="2400" dirty="0"/>
              <a:t>,</a:t>
            </a:r>
            <a:endParaRPr lang="es-EC" sz="2400" dirty="0" smtClean="0"/>
          </a:p>
          <a:p>
            <a:pPr>
              <a:buFont typeface="Wingdings" pitchFamily="2" charset="2"/>
              <a:buChar char="ü"/>
            </a:pPr>
            <a:r>
              <a:rPr lang="es-EC" sz="2400" dirty="0" smtClean="0"/>
              <a:t>Dirección Nacional de Talento Humano.</a:t>
            </a:r>
          </a:p>
          <a:p>
            <a:pPr marL="0" indent="0">
              <a:buNone/>
            </a:pPr>
            <a:endParaRPr lang="es-EC" sz="2400" dirty="0" smtClean="0"/>
          </a:p>
          <a:p>
            <a:pPr marL="0" indent="0">
              <a:buNone/>
            </a:pPr>
            <a:endParaRPr lang="es-EC" sz="1800" dirty="0" smtClean="0"/>
          </a:p>
          <a:p>
            <a:pPr marL="0" indent="0">
              <a:buNone/>
            </a:pPr>
            <a:endParaRPr lang="es-EC" sz="1800" dirty="0"/>
          </a:p>
          <a:p>
            <a:pPr marL="0" indent="0">
              <a:buNone/>
            </a:pPr>
            <a:endParaRPr lang="es-EC" sz="1800" dirty="0" smtClean="0"/>
          </a:p>
          <a:p>
            <a:endParaRPr lang="es-EC" sz="1800" dirty="0" smtClean="0"/>
          </a:p>
          <a:p>
            <a:endParaRPr lang="es-EC"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574" y="4461588"/>
            <a:ext cx="2562225" cy="166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52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100" b="1" i="1" dirty="0" smtClean="0">
                <a:solidFill>
                  <a:schemeClr val="bg1"/>
                </a:solidFill>
                <a:latin typeface="+mn-lt"/>
                <a:ea typeface="+mn-ea"/>
                <a:cs typeface="+mn-cs"/>
              </a:rPr>
              <a:t>Estructura</a:t>
            </a:r>
            <a:endParaRPr lang="es-EC" dirty="0"/>
          </a:p>
        </p:txBody>
      </p:sp>
      <p:sp>
        <p:nvSpPr>
          <p:cNvPr id="5" name="4 Rectángulo"/>
          <p:cNvSpPr/>
          <p:nvPr/>
        </p:nvSpPr>
        <p:spPr>
          <a:xfrm>
            <a:off x="2349062" y="409904"/>
            <a:ext cx="6337737" cy="804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Estructura Orgánica a nivel desconcentrado</a:t>
            </a:r>
            <a:endParaRPr lang="es-EC" sz="2800" b="1" dirty="0"/>
          </a:p>
        </p:txBody>
      </p:sp>
      <p:sp>
        <p:nvSpPr>
          <p:cNvPr id="7" name="6 Marcador de contenido"/>
          <p:cNvSpPr>
            <a:spLocks noGrp="1"/>
          </p:cNvSpPr>
          <p:nvPr>
            <p:ph idx="1"/>
          </p:nvPr>
        </p:nvSpPr>
        <p:spPr/>
        <p:txBody>
          <a:bodyPr/>
          <a:lstStyle/>
          <a:p>
            <a:pPr marL="0" indent="0">
              <a:buNone/>
            </a:pPr>
            <a:r>
              <a:rPr lang="es-EC" sz="2400" b="1" dirty="0" smtClean="0"/>
              <a:t>Procesos Sustantivo.-</a:t>
            </a:r>
            <a:r>
              <a:rPr lang="es-EC" sz="2400" dirty="0"/>
              <a:t> </a:t>
            </a:r>
            <a:r>
              <a:rPr lang="es-EC" sz="2400" dirty="0" smtClean="0"/>
              <a:t>Encaminadas a generar productos y servicios directamente a los usuarios externos, contribuyendo al cumplimiento la misión institucional, a nivel nacional: </a:t>
            </a:r>
          </a:p>
          <a:p>
            <a:pPr marL="0" indent="0">
              <a:buNone/>
            </a:pPr>
            <a:endParaRPr lang="es-EC" sz="1800" dirty="0"/>
          </a:p>
          <a:p>
            <a:pPr algn="just">
              <a:buFont typeface="Wingdings" pitchFamily="2" charset="2"/>
              <a:buChar char="ü"/>
            </a:pPr>
            <a:r>
              <a:rPr lang="es-EC" sz="2400" dirty="0" smtClean="0"/>
              <a:t>Unidad Provincial de Medición, Justicia de Paz y otros mecanismos de solución de conflictos, </a:t>
            </a:r>
          </a:p>
          <a:p>
            <a:pPr algn="just">
              <a:buFont typeface="Wingdings" pitchFamily="2" charset="2"/>
              <a:buChar char="ü"/>
            </a:pPr>
            <a:r>
              <a:rPr lang="es-EC" sz="2400" dirty="0" smtClean="0"/>
              <a:t>Unidad Provincial de Gestión Procesal; y,</a:t>
            </a:r>
          </a:p>
          <a:p>
            <a:pPr algn="just">
              <a:buFont typeface="Wingdings" pitchFamily="2" charset="2"/>
              <a:buChar char="ü"/>
            </a:pPr>
            <a:r>
              <a:rPr lang="es-EC" sz="2400" dirty="0" smtClean="0"/>
              <a:t>Unidad Provincial de Talento Humano.</a:t>
            </a:r>
          </a:p>
          <a:p>
            <a:pPr marL="0" indent="0">
              <a:buNone/>
            </a:pPr>
            <a:endParaRPr lang="es-EC" sz="2400" dirty="0" smtClean="0"/>
          </a:p>
          <a:p>
            <a:pPr marL="0" indent="0">
              <a:buNone/>
            </a:pPr>
            <a:endParaRPr lang="es-EC" sz="1800" dirty="0" smtClean="0"/>
          </a:p>
          <a:p>
            <a:pPr marL="0" indent="0">
              <a:buNone/>
            </a:pPr>
            <a:endParaRPr lang="es-EC" sz="1800" dirty="0"/>
          </a:p>
          <a:p>
            <a:pPr marL="0" indent="0">
              <a:buNone/>
            </a:pPr>
            <a:endParaRPr lang="es-EC" sz="1800" dirty="0" smtClean="0"/>
          </a:p>
          <a:p>
            <a:endParaRPr lang="es-EC" sz="1800" dirty="0" smtClean="0"/>
          </a:p>
          <a:p>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824" y="382363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714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686910" y="2790497"/>
            <a:ext cx="6006662" cy="75674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800" b="1" dirty="0" smtClean="0"/>
              <a:t>INDUCCIÓN GENERAL</a:t>
            </a:r>
          </a:p>
        </p:txBody>
      </p:sp>
    </p:spTree>
    <p:extLst>
      <p:ext uri="{BB962C8B-B14F-4D97-AF65-F5344CB8AC3E}">
        <p14:creationId xmlns:p14="http://schemas.microsoft.com/office/powerpoint/2010/main" val="4092297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43655" y="516983"/>
            <a:ext cx="6385035" cy="954107"/>
          </a:xfrm>
          <a:prstGeom prst="rect">
            <a:avLst/>
          </a:prstGeom>
          <a:solidFill>
            <a:schemeClr val="accent1"/>
          </a:solidFill>
        </p:spPr>
        <p:txBody>
          <a:bodyPr wrap="square" rtlCol="0">
            <a:spAutoFit/>
          </a:bodyPr>
          <a:lstStyle/>
          <a:p>
            <a:pPr algn="ctr"/>
            <a:r>
              <a:rPr lang="es-ES_tradnl" sz="2800" b="1" i="1" dirty="0" smtClean="0">
                <a:solidFill>
                  <a:schemeClr val="bg1"/>
                </a:solidFill>
              </a:rPr>
              <a:t>Beneficios de las y los servidores en la Función Judicial</a:t>
            </a:r>
            <a:r>
              <a:rPr lang="es-ES_tradnl" sz="2400" b="1" i="1" dirty="0">
                <a:solidFill>
                  <a:schemeClr val="bg1"/>
                </a:solidFill>
              </a:rPr>
              <a:t> </a:t>
            </a:r>
            <a:endParaRPr lang="es-EC" sz="2400" b="1" i="1" dirty="0">
              <a:solidFill>
                <a:schemeClr val="bg1"/>
              </a:solidFill>
            </a:endParaRPr>
          </a:p>
        </p:txBody>
      </p:sp>
      <p:sp>
        <p:nvSpPr>
          <p:cNvPr id="5" name="CuadroTexto 3"/>
          <p:cNvSpPr txBox="1"/>
          <p:nvPr/>
        </p:nvSpPr>
        <p:spPr>
          <a:xfrm>
            <a:off x="411061" y="1792487"/>
            <a:ext cx="7246962" cy="369332"/>
          </a:xfrm>
          <a:prstGeom prst="rect">
            <a:avLst/>
          </a:prstGeom>
          <a:noFill/>
        </p:spPr>
        <p:txBody>
          <a:bodyPr wrap="square" rtlCol="0">
            <a:spAutoFit/>
          </a:bodyPr>
          <a:lstStyle/>
          <a:p>
            <a:r>
              <a:rPr lang="es-EC" dirty="0" smtClean="0"/>
              <a:t>	</a:t>
            </a:r>
            <a:r>
              <a:rPr lang="es-EC" b="1" dirty="0" smtClean="0"/>
              <a:t>Los beneficios de las y los servidores en la </a:t>
            </a:r>
            <a:r>
              <a:rPr lang="es-EC" b="1" dirty="0"/>
              <a:t>F</a:t>
            </a:r>
            <a:r>
              <a:rPr lang="es-EC" b="1" dirty="0" smtClean="0"/>
              <a:t>unción </a:t>
            </a:r>
            <a:r>
              <a:rPr lang="es-EC" b="1" dirty="0"/>
              <a:t>J</a:t>
            </a:r>
            <a:r>
              <a:rPr lang="es-EC" b="1" dirty="0" smtClean="0"/>
              <a:t>udicial son: </a:t>
            </a:r>
            <a:r>
              <a:rPr lang="es-ES_tradnl" i="1" dirty="0"/>
              <a:t> </a:t>
            </a:r>
            <a:endParaRPr lang="es-EC" dirty="0"/>
          </a:p>
        </p:txBody>
      </p:sp>
      <p:sp>
        <p:nvSpPr>
          <p:cNvPr id="6" name="CuadroTexto 3"/>
          <p:cNvSpPr txBox="1"/>
          <p:nvPr/>
        </p:nvSpPr>
        <p:spPr>
          <a:xfrm>
            <a:off x="852509" y="3038738"/>
            <a:ext cx="7246962" cy="969496"/>
          </a:xfrm>
          <a:prstGeom prst="rect">
            <a:avLst/>
          </a:prstGeom>
          <a:noFill/>
        </p:spPr>
        <p:txBody>
          <a:bodyPr wrap="square" rtlCol="0">
            <a:spAutoFit/>
          </a:bodyPr>
          <a:lstStyle/>
          <a:p>
            <a:pPr>
              <a:lnSpc>
                <a:spcPct val="150000"/>
              </a:lnSpc>
            </a:pPr>
            <a:r>
              <a:rPr lang="es-EC" dirty="0" smtClean="0"/>
              <a:t>	</a:t>
            </a:r>
            <a:r>
              <a:rPr lang="es-EC" sz="2000" dirty="0" smtClean="0"/>
              <a:t>Servicio Médico y Odontológico gratuito</a:t>
            </a:r>
            <a:endParaRPr lang="es-EC" sz="2000" dirty="0"/>
          </a:p>
          <a:p>
            <a:pPr>
              <a:lnSpc>
                <a:spcPct val="150000"/>
              </a:lnSpc>
            </a:pPr>
            <a:r>
              <a:rPr lang="es-ES_tradnl" i="1" dirty="0"/>
              <a:t> </a:t>
            </a:r>
            <a:endParaRPr lang="es-EC" dirty="0"/>
          </a:p>
        </p:txBody>
      </p:sp>
      <p:sp>
        <p:nvSpPr>
          <p:cNvPr id="7" name="CuadroTexto 3"/>
          <p:cNvSpPr txBox="1"/>
          <p:nvPr/>
        </p:nvSpPr>
        <p:spPr>
          <a:xfrm>
            <a:off x="852509" y="5098005"/>
            <a:ext cx="7246962" cy="646331"/>
          </a:xfrm>
          <a:prstGeom prst="rect">
            <a:avLst/>
          </a:prstGeom>
          <a:noFill/>
        </p:spPr>
        <p:txBody>
          <a:bodyPr wrap="square" rtlCol="0">
            <a:spAutoFit/>
          </a:bodyPr>
          <a:lstStyle/>
          <a:p>
            <a:pPr algn="ctr"/>
            <a:r>
              <a:rPr lang="es-EC" dirty="0" smtClean="0"/>
              <a:t>	</a:t>
            </a:r>
            <a:r>
              <a:rPr lang="es-EC" b="1" dirty="0" smtClean="0"/>
              <a:t>La Función Judicial  cuenta con Bienestar Social - Seguridad y Salud Ocupacional en la DNTH</a:t>
            </a:r>
            <a:endParaRPr lang="es-EC" dirty="0"/>
          </a:p>
        </p:txBody>
      </p:sp>
      <p:pic>
        <p:nvPicPr>
          <p:cNvPr id="9" name="Picture 7"/>
          <p:cNvPicPr>
            <a:picLocks noChangeAspect="1" noChangeArrowheads="1"/>
          </p:cNvPicPr>
          <p:nvPr/>
        </p:nvPicPr>
        <p:blipFill rotWithShape="1">
          <a:blip r:embed="rId2">
            <a:clrChange>
              <a:clrFrom>
                <a:srgbClr val="000000">
                  <a:alpha val="0"/>
                </a:srgbClr>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60994" b="76161" l="29285" r="37799"/>
                    </a14:imgEffect>
                  </a14:imgLayer>
                </a14:imgProps>
              </a:ext>
              <a:ext uri="{28A0092B-C50C-407E-A947-70E740481C1C}">
                <a14:useLocalDpi xmlns:a14="http://schemas.microsoft.com/office/drawing/2010/main" val="0"/>
              </a:ext>
            </a:extLst>
          </a:blip>
          <a:srcRect l="28221" t="59098" r="61137" b="21943"/>
          <a:stretch/>
        </p:blipFill>
        <p:spPr bwMode="auto">
          <a:xfrm>
            <a:off x="921083" y="3225796"/>
            <a:ext cx="463781" cy="4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724" y="2977697"/>
            <a:ext cx="1838325" cy="94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558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v</a:t>
            </a:r>
            <a:r>
              <a:rPr lang="es-EC" dirty="0" err="1" smtClean="0">
                <a:solidFill>
                  <a:srgbClr val="FF0000"/>
                </a:solidFill>
              </a:rPr>
              <a:t>v</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698751339"/>
              </p:ext>
            </p:extLst>
          </p:nvPr>
        </p:nvGraphicFramePr>
        <p:xfrm>
          <a:off x="220717" y="274638"/>
          <a:ext cx="8702565" cy="6583361"/>
        </p:xfrm>
        <a:graphic>
          <a:graphicData uri="http://schemas.openxmlformats.org/drawingml/2006/table">
            <a:tbl>
              <a:tblPr>
                <a:tableStyleId>{5C22544A-7EE6-4342-B048-85BDC9FD1C3A}</a:tableStyleId>
              </a:tblPr>
              <a:tblGrid>
                <a:gridCol w="8702565"/>
              </a:tblGrid>
              <a:tr h="6583361">
                <a:tc>
                  <a:txBody>
                    <a:bodyPr/>
                    <a:lstStyle/>
                    <a:p>
                      <a:pPr algn="just">
                        <a:spcAft>
                          <a:spcPts val="0"/>
                        </a:spcAft>
                      </a:pPr>
                      <a:endParaRPr lang="es-ES_tradnl" sz="1100" dirty="0" smtClean="0">
                        <a:effectLst/>
                      </a:endParaRPr>
                    </a:p>
                    <a:p>
                      <a:pPr algn="just">
                        <a:spcAft>
                          <a:spcPts val="0"/>
                        </a:spcAft>
                      </a:pPr>
                      <a:endParaRPr lang="es-ES_tradnl" sz="1100" dirty="0" smtClean="0">
                        <a:effectLst/>
                      </a:endParaRPr>
                    </a:p>
                    <a:p>
                      <a:pPr algn="just">
                        <a:spcAft>
                          <a:spcPts val="0"/>
                        </a:spcAft>
                      </a:pPr>
                      <a:endParaRPr lang="es-ES_tradnl" sz="1800" dirty="0" smtClean="0">
                        <a:effectLst/>
                      </a:endParaRPr>
                    </a:p>
                    <a:p>
                      <a:pPr algn="just">
                        <a:spcAft>
                          <a:spcPts val="0"/>
                        </a:spcAft>
                      </a:pPr>
                      <a:endParaRPr lang="es-ES_tradnl" sz="2000" dirty="0" smtClean="0">
                        <a:effectLst/>
                      </a:endParaRPr>
                    </a:p>
                    <a:p>
                      <a:pPr algn="just">
                        <a:spcAft>
                          <a:spcPts val="0"/>
                        </a:spcAft>
                      </a:pPr>
                      <a:endParaRPr lang="es-ES_tradnl" sz="2000" dirty="0" smtClean="0">
                        <a:effectLst/>
                      </a:endParaRPr>
                    </a:p>
                    <a:p>
                      <a:pPr algn="just">
                        <a:spcAft>
                          <a:spcPts val="0"/>
                        </a:spcAft>
                      </a:pPr>
                      <a:endParaRPr lang="es-ES_tradnl" sz="2000" dirty="0" smtClean="0">
                        <a:effectLst/>
                      </a:endParaRPr>
                    </a:p>
                    <a:p>
                      <a:pPr algn="just">
                        <a:spcAft>
                          <a:spcPts val="0"/>
                        </a:spcAft>
                      </a:pPr>
                      <a:r>
                        <a:rPr lang="es-ES_tradnl" sz="2000" dirty="0" smtClean="0">
                          <a:effectLst/>
                        </a:rPr>
                        <a:t>Es </a:t>
                      </a:r>
                      <a:r>
                        <a:rPr lang="es-ES_tradnl" sz="2000" dirty="0">
                          <a:effectLst/>
                        </a:rPr>
                        <a:t>el estipendio monetario o valor diario que las y los servidores y las y los trabajadores judiciales reciben por el cumplimiento de servicios institucionales cuando tienen que </a:t>
                      </a:r>
                      <a:r>
                        <a:rPr lang="es-ES_tradnl" sz="2000" dirty="0" smtClean="0">
                          <a:effectLst/>
                        </a:rPr>
                        <a:t>trabajar </a:t>
                      </a:r>
                      <a:r>
                        <a:rPr lang="es-ES_tradnl" sz="2000" dirty="0">
                          <a:effectLst/>
                        </a:rPr>
                        <a:t>fuera de su domicilio y/o lugar habitual de trabajo, destinado a cubrir los gastos de alojamiento y alimentación en el lugar donde cumplen la comisión de servicios:</a:t>
                      </a:r>
                      <a:endParaRPr lang="es-EC" sz="2000" dirty="0">
                        <a:effectLst/>
                      </a:endParaRPr>
                    </a:p>
                    <a:p>
                      <a:pPr algn="just">
                        <a:spcAft>
                          <a:spcPts val="0"/>
                        </a:spcAft>
                      </a:pPr>
                      <a:r>
                        <a:rPr lang="es-ES_tradnl" sz="2000" dirty="0">
                          <a:effectLst/>
                        </a:rPr>
                        <a:t> </a:t>
                      </a:r>
                      <a:endParaRPr lang="es-EC" sz="2000" dirty="0">
                        <a:effectLst/>
                      </a:endParaRPr>
                    </a:p>
                    <a:p>
                      <a:pPr marL="342900" indent="-342900" algn="just">
                        <a:spcAft>
                          <a:spcPts val="0"/>
                        </a:spcAft>
                        <a:buFont typeface="Wingdings" pitchFamily="2" charset="2"/>
                        <a:buChar char="ü"/>
                      </a:pPr>
                      <a:r>
                        <a:rPr lang="es-ES_tradnl" sz="2000" dirty="0">
                          <a:effectLst/>
                        </a:rPr>
                        <a:t>De la subsistencia,</a:t>
                      </a:r>
                      <a:endParaRPr lang="es-EC" sz="2000" dirty="0">
                        <a:effectLst/>
                      </a:endParaRPr>
                    </a:p>
                    <a:p>
                      <a:pPr marL="342900" indent="-342900" algn="just">
                        <a:spcAft>
                          <a:spcPts val="0"/>
                        </a:spcAft>
                        <a:buFont typeface="Wingdings" pitchFamily="2" charset="2"/>
                        <a:buChar char="ü"/>
                      </a:pPr>
                      <a:r>
                        <a:rPr lang="es-ES_tradnl" sz="2000" dirty="0">
                          <a:effectLst/>
                        </a:rPr>
                        <a:t>De la movilización; y ,</a:t>
                      </a:r>
                      <a:endParaRPr lang="es-EC" sz="2000" dirty="0">
                        <a:effectLst/>
                      </a:endParaRPr>
                    </a:p>
                    <a:p>
                      <a:pPr marL="342900" indent="-342900" algn="just">
                        <a:spcAft>
                          <a:spcPts val="0"/>
                        </a:spcAft>
                        <a:buFont typeface="Wingdings" pitchFamily="2" charset="2"/>
                        <a:buChar char="ü"/>
                      </a:pPr>
                      <a:r>
                        <a:rPr lang="es-ES_tradnl" sz="2000" dirty="0">
                          <a:effectLst/>
                        </a:rPr>
                        <a:t>De la alimentación </a:t>
                      </a:r>
                      <a:endParaRPr lang="es-EC" sz="2000" dirty="0">
                        <a:effectLst/>
                      </a:endParaRPr>
                    </a:p>
                    <a:p>
                      <a:pPr algn="just">
                        <a:spcAft>
                          <a:spcPts val="0"/>
                        </a:spcAft>
                      </a:pPr>
                      <a:r>
                        <a:rPr lang="es-ES_tradnl" sz="1800" dirty="0">
                          <a:effectLst/>
                        </a:rPr>
                        <a:t> </a:t>
                      </a:r>
                      <a:endParaRPr lang="es-ES_tradnl" sz="1800" dirty="0" smtClean="0">
                        <a:effectLst/>
                      </a:endParaRPr>
                    </a:p>
                    <a:p>
                      <a:pPr algn="just">
                        <a:spcAft>
                          <a:spcPts val="0"/>
                        </a:spcAft>
                      </a:pPr>
                      <a:endParaRPr lang="es-ES_tradnl" sz="1800" dirty="0" smtClean="0">
                        <a:effectLst/>
                        <a:latin typeface="Cambria"/>
                        <a:ea typeface="MS Mincho"/>
                        <a:cs typeface="Times New Roman"/>
                      </a:endParaRPr>
                    </a:p>
                    <a:p>
                      <a:pPr algn="just">
                        <a:spcAft>
                          <a:spcPts val="0"/>
                        </a:spcAft>
                      </a:pPr>
                      <a:endParaRPr lang="es-ES_tradnl" sz="1800" dirty="0" smtClean="0">
                        <a:effectLst/>
                        <a:latin typeface="Cambria"/>
                        <a:ea typeface="MS Mincho"/>
                        <a:cs typeface="Times New Roman"/>
                      </a:endParaRPr>
                    </a:p>
                    <a:p>
                      <a:pPr algn="just">
                        <a:spcAft>
                          <a:spcPts val="0"/>
                        </a:spcAft>
                      </a:pPr>
                      <a:endParaRPr lang="es-ES_tradnl" sz="1800" dirty="0" smtClean="0">
                        <a:effectLst/>
                        <a:latin typeface="Cambria"/>
                        <a:ea typeface="MS Mincho"/>
                        <a:cs typeface="Times New Roman"/>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s-EC" sz="1800" b="1" u="sng" dirty="0" smtClean="0"/>
                        <a:t>La</a:t>
                      </a:r>
                      <a:r>
                        <a:rPr lang="es-EC" sz="1800" b="1" u="sng" baseline="0" dirty="0" smtClean="0"/>
                        <a:t> Solicitud de V</a:t>
                      </a:r>
                      <a:r>
                        <a:rPr lang="es-EC" sz="1800" b="1" u="sng" dirty="0" smtClean="0"/>
                        <a:t>iáticos se encuentra en la Intranet ,en </a:t>
                      </a:r>
                      <a:r>
                        <a:rPr lang="es-EC" sz="1800" b="1" u="sng" baseline="0" dirty="0" smtClean="0"/>
                        <a:t>la pestaña de Solicitudes y Formatos</a:t>
                      </a:r>
                      <a:endParaRPr lang="es-EC" sz="1800" b="1" u="sng" dirty="0" smtClean="0"/>
                    </a:p>
                    <a:p>
                      <a:pPr algn="just">
                        <a:spcAft>
                          <a:spcPts val="0"/>
                        </a:spcAft>
                      </a:pPr>
                      <a:endParaRPr lang="es-EC" sz="1800" dirty="0">
                        <a:effectLst/>
                        <a:latin typeface="Cambria"/>
                        <a:ea typeface="MS Mincho"/>
                        <a:cs typeface="Times New Roman"/>
                      </a:endParaRPr>
                    </a:p>
                  </a:txBody>
                  <a:tcPr marL="89535" marR="895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3 Rectángulo"/>
          <p:cNvSpPr/>
          <p:nvPr/>
        </p:nvSpPr>
        <p:spPr>
          <a:xfrm>
            <a:off x="2585545" y="472966"/>
            <a:ext cx="5722883" cy="677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Viáticos</a:t>
            </a:r>
            <a:endParaRPr lang="es-EC" sz="2800" b="1"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303" y="3026978"/>
            <a:ext cx="3247697" cy="250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294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12124" y="386781"/>
            <a:ext cx="6242545" cy="954107"/>
          </a:xfrm>
          <a:prstGeom prst="rect">
            <a:avLst/>
          </a:prstGeom>
          <a:solidFill>
            <a:schemeClr val="accent1"/>
          </a:solidFill>
        </p:spPr>
        <p:txBody>
          <a:bodyPr wrap="square" rtlCol="0">
            <a:spAutoFit/>
          </a:bodyPr>
          <a:lstStyle/>
          <a:p>
            <a:pPr algn="ctr"/>
            <a:r>
              <a:rPr lang="es-ES_tradnl" sz="2800" b="1" i="1" dirty="0" smtClean="0">
                <a:solidFill>
                  <a:schemeClr val="bg1"/>
                </a:solidFill>
                <a:latin typeface="+mj-lt"/>
              </a:rPr>
              <a:t>Duración de la Jornada de las y los Servidores</a:t>
            </a:r>
            <a:r>
              <a:rPr lang="es-ES_tradnl" sz="2800" b="1" i="1" dirty="0">
                <a:solidFill>
                  <a:schemeClr val="bg1"/>
                </a:solidFill>
                <a:latin typeface="+mj-lt"/>
              </a:rPr>
              <a:t> </a:t>
            </a:r>
            <a:endParaRPr lang="es-EC" sz="2800" b="1" i="1" dirty="0">
              <a:solidFill>
                <a:schemeClr val="bg1"/>
              </a:solidFill>
              <a:latin typeface="+mj-lt"/>
            </a:endParaRPr>
          </a:p>
        </p:txBody>
      </p:sp>
      <p:sp>
        <p:nvSpPr>
          <p:cNvPr id="5" name="CuadroTexto 3"/>
          <p:cNvSpPr txBox="1"/>
          <p:nvPr/>
        </p:nvSpPr>
        <p:spPr>
          <a:xfrm>
            <a:off x="438998" y="1739565"/>
            <a:ext cx="8209060" cy="1015663"/>
          </a:xfrm>
          <a:prstGeom prst="rect">
            <a:avLst/>
          </a:prstGeom>
          <a:noFill/>
        </p:spPr>
        <p:txBody>
          <a:bodyPr wrap="square" rtlCol="0">
            <a:spAutoFit/>
          </a:bodyPr>
          <a:lstStyle/>
          <a:p>
            <a:pPr marL="285750" indent="-285750" algn="just">
              <a:buFont typeface="Wingdings" pitchFamily="2" charset="2"/>
              <a:buChar char="ü"/>
            </a:pPr>
            <a:r>
              <a:rPr lang="es-ES_tradnl" sz="2000" dirty="0"/>
              <a:t>La jornada normal de trabajo para las y los servidores que laboren en el área judicial administrativa de la Función Judicial, será de ocho horas diarias </a:t>
            </a:r>
            <a:r>
              <a:rPr lang="es-ES_tradnl" sz="2000" dirty="0" smtClean="0"/>
              <a:t>ininterrumpidas</a:t>
            </a:r>
            <a:r>
              <a:rPr lang="es-ES_tradnl" sz="2000" dirty="0"/>
              <a:t>.</a:t>
            </a:r>
            <a:endParaRPr lang="es-EC" sz="2000" dirty="0"/>
          </a:p>
        </p:txBody>
      </p:sp>
      <p:pic>
        <p:nvPicPr>
          <p:cNvPr id="1026" name="Picture 2" descr="http://emplea.universia.es/informacion/images/imagenes/dcho_laboral/salario/F3.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20502" y="3063005"/>
            <a:ext cx="4418875" cy="306484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3"/>
          <p:cNvSpPr txBox="1"/>
          <p:nvPr/>
        </p:nvSpPr>
        <p:spPr>
          <a:xfrm>
            <a:off x="445610" y="3460707"/>
            <a:ext cx="8209060" cy="707886"/>
          </a:xfrm>
          <a:prstGeom prst="rect">
            <a:avLst/>
          </a:prstGeom>
          <a:noFill/>
        </p:spPr>
        <p:txBody>
          <a:bodyPr wrap="square" rtlCol="0">
            <a:spAutoFit/>
          </a:bodyPr>
          <a:lstStyle/>
          <a:p>
            <a:pPr marL="285750" indent="-285750" algn="just">
              <a:buFont typeface="Wingdings" pitchFamily="2" charset="2"/>
              <a:buChar char="ü"/>
            </a:pPr>
            <a:r>
              <a:rPr lang="es-ES_tradnl" sz="2000" dirty="0" smtClean="0"/>
              <a:t>La jornada incluye </a:t>
            </a:r>
            <a:r>
              <a:rPr lang="es-ES_tradnl" sz="2000" dirty="0"/>
              <a:t>60 minutos correspondientes al receso para el </a:t>
            </a:r>
            <a:r>
              <a:rPr lang="es-ES_tradnl" sz="2000" dirty="0" smtClean="0"/>
              <a:t>almuerzo que está contemplada en el rango de 12:00 a 14:00.</a:t>
            </a:r>
            <a:endParaRPr lang="es-EC" sz="2000" dirty="0"/>
          </a:p>
        </p:txBody>
      </p:sp>
      <p:cxnSp>
        <p:nvCxnSpPr>
          <p:cNvPr id="10" name="9 Conector angular"/>
          <p:cNvCxnSpPr/>
          <p:nvPr/>
        </p:nvCxnSpPr>
        <p:spPr>
          <a:xfrm>
            <a:off x="3447346" y="2582968"/>
            <a:ext cx="655093" cy="30777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CuadroTexto 3"/>
          <p:cNvSpPr txBox="1"/>
          <p:nvPr/>
        </p:nvSpPr>
        <p:spPr>
          <a:xfrm>
            <a:off x="4102440" y="2862950"/>
            <a:ext cx="4552230" cy="400110"/>
          </a:xfrm>
          <a:prstGeom prst="rect">
            <a:avLst/>
          </a:prstGeom>
          <a:noFill/>
          <a:ln w="19050">
            <a:solidFill>
              <a:schemeClr val="tx1"/>
            </a:solidFill>
          </a:ln>
        </p:spPr>
        <p:txBody>
          <a:bodyPr wrap="square" rtlCol="0">
            <a:spAutoFit/>
          </a:bodyPr>
          <a:lstStyle/>
          <a:p>
            <a:pPr algn="ctr"/>
            <a:r>
              <a:rPr lang="es-ES_tradnl" sz="2000" dirty="0" smtClean="0"/>
              <a:t>De </a:t>
            </a:r>
            <a:r>
              <a:rPr lang="es-ES_tradnl" sz="2000" dirty="0"/>
              <a:t>08h00 a 17h00 de lunes a viernes </a:t>
            </a:r>
            <a:r>
              <a:rPr lang="es-ES_tradnl" sz="2000" b="1" dirty="0"/>
              <a:t> </a:t>
            </a:r>
            <a:endParaRPr lang="es-EC" sz="2000" b="1" dirty="0"/>
          </a:p>
        </p:txBody>
      </p:sp>
      <p:sp>
        <p:nvSpPr>
          <p:cNvPr id="13" name="CuadroTexto 3"/>
          <p:cNvSpPr txBox="1"/>
          <p:nvPr/>
        </p:nvSpPr>
        <p:spPr>
          <a:xfrm>
            <a:off x="445610" y="4373544"/>
            <a:ext cx="8209060" cy="1323439"/>
          </a:xfrm>
          <a:prstGeom prst="rect">
            <a:avLst/>
          </a:prstGeom>
          <a:noFill/>
        </p:spPr>
        <p:txBody>
          <a:bodyPr wrap="square" rtlCol="0">
            <a:spAutoFit/>
          </a:bodyPr>
          <a:lstStyle/>
          <a:p>
            <a:pPr marL="285750" indent="-285750" algn="just">
              <a:buFont typeface="Wingdings" pitchFamily="2" charset="2"/>
              <a:buChar char="ü"/>
            </a:pPr>
            <a:r>
              <a:rPr lang="es-ES_tradnl" sz="2000" dirty="0" smtClean="0"/>
              <a:t>El horario de almuerzo se </a:t>
            </a:r>
            <a:r>
              <a:rPr lang="es-ES_tradnl" sz="2000" dirty="0"/>
              <a:t>hará uso mediante turnos fijados por los responsables de </a:t>
            </a:r>
            <a:r>
              <a:rPr lang="es-ES_tradnl" sz="2000" dirty="0" smtClean="0"/>
              <a:t>las unidades, </a:t>
            </a:r>
            <a:r>
              <a:rPr lang="es-ES_tradnl" sz="2000" dirty="0"/>
              <a:t>a fin de garantizar la continuidad del servicio</a:t>
            </a:r>
            <a:r>
              <a:rPr lang="es-ES_tradnl" sz="2000" dirty="0" smtClean="0"/>
              <a:t>.</a:t>
            </a:r>
          </a:p>
          <a:p>
            <a:pPr marL="285750" indent="-285750" algn="just">
              <a:buFont typeface="Wingdings" pitchFamily="2" charset="2"/>
              <a:buChar char="ü"/>
            </a:pPr>
            <a:endParaRPr lang="es-EC" sz="20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166" y="5035263"/>
            <a:ext cx="1327362" cy="109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032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p:cNvSpPr txBox="1"/>
          <p:nvPr/>
        </p:nvSpPr>
        <p:spPr>
          <a:xfrm>
            <a:off x="2568046" y="760212"/>
            <a:ext cx="5945807" cy="523220"/>
          </a:xfrm>
          <a:prstGeom prst="rect">
            <a:avLst/>
          </a:prstGeom>
          <a:solidFill>
            <a:schemeClr val="accent1"/>
          </a:solidFill>
        </p:spPr>
        <p:txBody>
          <a:bodyPr wrap="square" rtlCol="0">
            <a:spAutoFit/>
          </a:bodyPr>
          <a:lstStyle/>
          <a:p>
            <a:pPr algn="ctr"/>
            <a:r>
              <a:rPr lang="es-EC" sz="2800" b="1" i="1" dirty="0" smtClean="0">
                <a:solidFill>
                  <a:schemeClr val="bg1"/>
                </a:solidFill>
              </a:rPr>
              <a:t>Control de Registro de Asistencia</a:t>
            </a:r>
            <a:endParaRPr lang="es-EC" sz="2800" b="1" i="1" dirty="0">
              <a:solidFill>
                <a:schemeClr val="bg1"/>
              </a:solidFill>
            </a:endParaRPr>
          </a:p>
        </p:txBody>
      </p:sp>
      <p:sp>
        <p:nvSpPr>
          <p:cNvPr id="7" name="CuadroTexto 3"/>
          <p:cNvSpPr txBox="1"/>
          <p:nvPr/>
        </p:nvSpPr>
        <p:spPr>
          <a:xfrm>
            <a:off x="3559265" y="3334425"/>
            <a:ext cx="4725988" cy="3354765"/>
          </a:xfrm>
          <a:prstGeom prst="rect">
            <a:avLst/>
          </a:prstGeom>
          <a:noFill/>
        </p:spPr>
        <p:txBody>
          <a:bodyPr wrap="square" rtlCol="0">
            <a:spAutoFit/>
          </a:bodyPr>
          <a:lstStyle/>
          <a:p>
            <a:pPr marL="285750" indent="-285750" algn="just">
              <a:buFont typeface="Wingdings" pitchFamily="2" charset="2"/>
              <a:buChar char="ü"/>
            </a:pPr>
            <a:r>
              <a:rPr lang="es-ES_tradnl" dirty="0" smtClean="0"/>
              <a:t>Cuando </a:t>
            </a:r>
            <a:r>
              <a:rPr lang="es-ES_tradnl" dirty="0"/>
              <a:t>una servidora o servidor no registre el ingreso de asistencia en el reloj biométrico, deberá presentar su justificativo al jefe inmediato, señalando el motivo por el cual incurrió en la misma, a fin de que sirva como sustento para la justificación en la Dirección Nacional de Talento Humano o en las Unidades de Talento Humano provinciales y registrar en el control biométrico la inasistencia justificada.</a:t>
            </a:r>
            <a:endParaRPr lang="es-EC" dirty="0"/>
          </a:p>
          <a:p>
            <a:pPr marL="285750" lvl="0" indent="-285750">
              <a:buFont typeface="Wingdings" pitchFamily="2" charset="2"/>
              <a:buChar char="ü"/>
            </a:pPr>
            <a:endParaRPr lang="es-EC" sz="1600" dirty="0"/>
          </a:p>
          <a:p>
            <a:pPr marL="285750" indent="-285750" algn="just">
              <a:buFont typeface="Wingdings" pitchFamily="2" charset="2"/>
              <a:buChar char="ü"/>
            </a:pPr>
            <a:endParaRPr lang="es-EC" sz="1600" dirty="0"/>
          </a:p>
        </p:txBody>
      </p:sp>
      <p:sp>
        <p:nvSpPr>
          <p:cNvPr id="2" name="AutoShape 2" descr="http://www.biometricos.cl/biometria/wp-content/uploads/2012/08/frax_asistencia.png"/>
          <p:cNvSpPr>
            <a:spLocks noChangeAspect="1" noChangeArrowheads="1"/>
          </p:cNvSpPr>
          <p:nvPr/>
        </p:nvSpPr>
        <p:spPr bwMode="auto">
          <a:xfrm>
            <a:off x="155575" y="-1782763"/>
            <a:ext cx="3762375"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http://www.biometricos.cl/biometria/wp-content/uploads/2012/08/frax_asistencia.png"/>
          <p:cNvSpPr>
            <a:spLocks noChangeAspect="1" noChangeArrowheads="1"/>
          </p:cNvSpPr>
          <p:nvPr/>
        </p:nvSpPr>
        <p:spPr bwMode="auto">
          <a:xfrm>
            <a:off x="307975" y="-1630363"/>
            <a:ext cx="3762375"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uadroTexto 3"/>
          <p:cNvSpPr txBox="1"/>
          <p:nvPr/>
        </p:nvSpPr>
        <p:spPr>
          <a:xfrm>
            <a:off x="654049" y="1706223"/>
            <a:ext cx="7859803" cy="1754326"/>
          </a:xfrm>
          <a:prstGeom prst="rect">
            <a:avLst/>
          </a:prstGeom>
          <a:noFill/>
        </p:spPr>
        <p:txBody>
          <a:bodyPr wrap="square" rtlCol="0">
            <a:spAutoFit/>
          </a:bodyPr>
          <a:lstStyle/>
          <a:p>
            <a:pPr marL="285750" lvl="0" indent="-285750" algn="just">
              <a:buFont typeface="Wingdings" pitchFamily="2" charset="2"/>
              <a:buChar char="ü"/>
            </a:pPr>
            <a:r>
              <a:rPr lang="es-ES_tradnl" dirty="0"/>
              <a:t>Utilizar el reloj biométrico para ingresar y salir </a:t>
            </a:r>
            <a:r>
              <a:rPr lang="es-ES_tradnl" dirty="0" smtClean="0"/>
              <a:t>de las unidades/edificio </a:t>
            </a:r>
            <a:r>
              <a:rPr lang="es-ES_tradnl" dirty="0"/>
              <a:t>institucional; </a:t>
            </a:r>
            <a:endParaRPr lang="es-ES_tradnl" dirty="0" smtClean="0"/>
          </a:p>
          <a:p>
            <a:pPr marL="285750" lvl="0" indent="-285750" algn="just">
              <a:buFont typeface="Wingdings" pitchFamily="2" charset="2"/>
              <a:buChar char="ü"/>
            </a:pPr>
            <a:r>
              <a:rPr lang="es-EC" dirty="0" smtClean="0"/>
              <a:t>Las </a:t>
            </a:r>
            <a:r>
              <a:rPr lang="es-EC" dirty="0"/>
              <a:t>y los servidores de la Función Judicial deberán registrar 4 marcaciones diarias OBLIGATORIAS: entrada(1) salida al almuerzo(2) regreso de almuerzo(3) y salida de la jornada laboral(4</a:t>
            </a:r>
            <a:r>
              <a:rPr lang="es-EC" dirty="0" smtClean="0"/>
              <a:t>).</a:t>
            </a:r>
            <a:endParaRPr lang="es-EC" dirty="0"/>
          </a:p>
          <a:p>
            <a:pPr marL="285750" indent="-285750" algn="just">
              <a:buFont typeface="Wingdings" pitchFamily="2" charset="2"/>
              <a:buChar char="ü"/>
            </a:pPr>
            <a:endParaRPr lang="es-EC"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2" y="3334425"/>
            <a:ext cx="3276600" cy="246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643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8546" y="0"/>
            <a:ext cx="7750212" cy="7679025"/>
          </a:xfrm>
          <a:prstGeom prst="rect">
            <a:avLst/>
          </a:prstGeom>
          <a:noFill/>
        </p:spPr>
        <p:txBody>
          <a:bodyPr wrap="square" rtlCol="0">
            <a:spAutoFit/>
          </a:bodyPr>
          <a:lstStyle/>
          <a:p>
            <a:pPr algn="ctr"/>
            <a:endParaRPr lang="es-ES_tradnl" sz="3200" b="1" i="1" dirty="0" smtClean="0">
              <a:latin typeface="+mj-lt"/>
            </a:endParaRPr>
          </a:p>
          <a:p>
            <a:pPr algn="ctr"/>
            <a:endParaRPr lang="es-ES_tradnl" sz="3200" b="1" i="1" dirty="0">
              <a:latin typeface="+mj-lt"/>
            </a:endParaRPr>
          </a:p>
          <a:p>
            <a:pPr algn="ctr"/>
            <a:r>
              <a:rPr lang="es-ES_tradnl" sz="3200" b="1" i="1" dirty="0" smtClean="0">
                <a:latin typeface="+mj-lt"/>
              </a:rPr>
              <a:t>Bienvenida</a:t>
            </a:r>
          </a:p>
          <a:p>
            <a:pPr algn="ctr"/>
            <a:endParaRPr lang="es-EC" sz="3200" i="1" dirty="0">
              <a:latin typeface="+mj-lt"/>
            </a:endParaRPr>
          </a:p>
          <a:p>
            <a:pPr algn="just"/>
            <a:r>
              <a:rPr lang="es-ES_tradnl" sz="2000" i="1" dirty="0"/>
              <a:t> </a:t>
            </a:r>
            <a:r>
              <a:rPr lang="es-ES_tradnl" i="1" dirty="0" smtClean="0"/>
              <a:t>El </a:t>
            </a:r>
            <a:r>
              <a:rPr lang="es-ES_tradnl" i="1" dirty="0"/>
              <a:t>Consejo de la Judicatura te da la más cordial bienvenida, a partir de hoy te integras a nuestro equipo de trabajo. Nos sentimos complacidos de contar con tu apoyo y conocimientos tanto a nivel profesional como </a:t>
            </a:r>
            <a:r>
              <a:rPr lang="es-ES_tradnl" i="1" dirty="0" smtClean="0"/>
              <a:t>personal, </a:t>
            </a:r>
            <a:r>
              <a:rPr lang="es-ES_tradnl" i="1" dirty="0"/>
              <a:t>y te exhortamos a sumarte a las acciones de la institución con mucha responsabilidad, compromiso y eficiencia, para juntos lograr el cumplimiento de metas y objetivos visionados</a:t>
            </a:r>
            <a:r>
              <a:rPr lang="es-ES_tradnl" i="1" dirty="0" smtClean="0"/>
              <a:t>.</a:t>
            </a:r>
            <a:endParaRPr lang="es-EC" dirty="0"/>
          </a:p>
          <a:p>
            <a:pPr algn="ctr">
              <a:lnSpc>
                <a:spcPct val="150000"/>
              </a:lnSpc>
            </a:pPr>
            <a:endParaRPr lang="es-ES_tradnl" i="1" dirty="0" smtClean="0"/>
          </a:p>
          <a:p>
            <a:pPr algn="ctr">
              <a:lnSpc>
                <a:spcPct val="150000"/>
              </a:lnSpc>
            </a:pPr>
            <a:r>
              <a:rPr lang="es-ES_tradnl" i="1" dirty="0" smtClean="0"/>
              <a:t>Recibe </a:t>
            </a:r>
            <a:r>
              <a:rPr lang="es-ES_tradnl" i="1" dirty="0"/>
              <a:t>un cordial saludo y abrazo </a:t>
            </a:r>
            <a:r>
              <a:rPr lang="es-ES_tradnl" i="1" dirty="0" smtClean="0"/>
              <a:t>fraternal</a:t>
            </a:r>
            <a:endParaRPr lang="es-EC" dirty="0"/>
          </a:p>
          <a:p>
            <a:pPr algn="ctr">
              <a:lnSpc>
                <a:spcPct val="150000"/>
              </a:lnSpc>
            </a:pPr>
            <a:r>
              <a:rPr lang="es-ES_tradnl" i="1" dirty="0" smtClean="0"/>
              <a:t>Atentamente</a:t>
            </a:r>
            <a:endParaRPr lang="es-EC" dirty="0" smtClean="0"/>
          </a:p>
          <a:p>
            <a:pPr algn="ctr">
              <a:lnSpc>
                <a:spcPct val="150000"/>
              </a:lnSpc>
            </a:pPr>
            <a:r>
              <a:rPr lang="es-ES_tradnl" i="1" dirty="0" smtClean="0"/>
              <a:t>Consejo de la Judicatura</a:t>
            </a:r>
            <a:endParaRPr lang="es-EC" dirty="0" smtClean="0"/>
          </a:p>
          <a:p>
            <a:pPr algn="ctr">
              <a:lnSpc>
                <a:spcPct val="150000"/>
              </a:lnSpc>
            </a:pPr>
            <a:r>
              <a:rPr lang="es-ES_tradnl" i="1" dirty="0" smtClean="0"/>
              <a:t>Dirección Nacional de Talento Humano</a:t>
            </a:r>
            <a:endParaRPr lang="es-EC" dirty="0" smtClean="0"/>
          </a:p>
          <a:p>
            <a:pPr algn="just"/>
            <a:endParaRPr lang="es-ES" sz="2000" dirty="0" smtClean="0"/>
          </a:p>
          <a:p>
            <a:pPr algn="just"/>
            <a:endParaRPr lang="es-ES" sz="2000" dirty="0" smtClean="0"/>
          </a:p>
          <a:p>
            <a:pPr marL="342900" indent="-342900" algn="just">
              <a:buFont typeface="Arial"/>
              <a:buChar char="•"/>
            </a:pPr>
            <a:endParaRPr lang="es-ES" sz="2000" dirty="0" smtClean="0"/>
          </a:p>
          <a:p>
            <a:pPr marL="342900" indent="-342900" algn="just">
              <a:buFont typeface="Arial"/>
              <a:buChar char="•"/>
            </a:pPr>
            <a:endParaRPr lang="es-ES" sz="2000" dirty="0" smtClean="0"/>
          </a:p>
          <a:p>
            <a:pPr marL="342900" indent="-342900" algn="just">
              <a:buFont typeface="Arial"/>
              <a:buChar char="•"/>
            </a:pPr>
            <a:endParaRPr lang="es-ES" sz="2000" dirty="0" smtClean="0"/>
          </a:p>
          <a:p>
            <a:pPr algn="just"/>
            <a:endParaRPr lang="es-ES" sz="2000" dirty="0"/>
          </a:p>
        </p:txBody>
      </p:sp>
    </p:spTree>
    <p:extLst>
      <p:ext uri="{BB962C8B-B14F-4D97-AF65-F5344CB8AC3E}">
        <p14:creationId xmlns:p14="http://schemas.microsoft.com/office/powerpoint/2010/main" val="3724074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02252" y="633546"/>
            <a:ext cx="5550013" cy="523220"/>
          </a:xfrm>
          <a:prstGeom prst="rect">
            <a:avLst/>
          </a:prstGeom>
          <a:solidFill>
            <a:schemeClr val="accent1"/>
          </a:solidFill>
        </p:spPr>
        <p:txBody>
          <a:bodyPr wrap="square" rtlCol="0">
            <a:spAutoFit/>
          </a:bodyPr>
          <a:lstStyle/>
          <a:p>
            <a:pPr algn="ctr"/>
            <a:r>
              <a:rPr lang="es-ES_tradnl" sz="2800" b="1" dirty="0" smtClean="0">
                <a:solidFill>
                  <a:schemeClr val="bg1"/>
                </a:solidFill>
                <a:latin typeface="+mj-lt"/>
              </a:rPr>
              <a:t>Permisos</a:t>
            </a:r>
            <a:r>
              <a:rPr lang="es-ES_tradnl" sz="2800" b="1" dirty="0">
                <a:solidFill>
                  <a:schemeClr val="bg1"/>
                </a:solidFill>
                <a:latin typeface="+mj-lt"/>
              </a:rPr>
              <a:t> </a:t>
            </a:r>
            <a:endParaRPr lang="es-EC" sz="2800" b="1" dirty="0">
              <a:solidFill>
                <a:schemeClr val="bg1"/>
              </a:solidFill>
              <a:latin typeface="+mj-lt"/>
            </a:endParaRPr>
          </a:p>
        </p:txBody>
      </p:sp>
      <p:sp>
        <p:nvSpPr>
          <p:cNvPr id="5" name="CuadroTexto 3"/>
          <p:cNvSpPr txBox="1"/>
          <p:nvPr/>
        </p:nvSpPr>
        <p:spPr>
          <a:xfrm>
            <a:off x="791562" y="1484410"/>
            <a:ext cx="7460703" cy="2031325"/>
          </a:xfrm>
          <a:prstGeom prst="rect">
            <a:avLst/>
          </a:prstGeom>
          <a:noFill/>
        </p:spPr>
        <p:txBody>
          <a:bodyPr wrap="square" rtlCol="0">
            <a:spAutoFit/>
          </a:bodyPr>
          <a:lstStyle/>
          <a:p>
            <a:r>
              <a:rPr lang="es-ES_tradnl" dirty="0"/>
              <a:t> </a:t>
            </a:r>
            <a:endParaRPr lang="es-EC" dirty="0"/>
          </a:p>
          <a:p>
            <a:pPr algn="just"/>
            <a:r>
              <a:rPr lang="es-ES_tradnl" dirty="0"/>
              <a:t>Todos los permisos, sean estos en días, horas o fracciones de hora, ya sea por asuntos oficiales o personales que sean o no imputados a vacaciones, serán presentados imperativamente de forma previa a su uso, ante su jefe inmediato superior y remitidos a la Dirección Nacional de Talento Humano o Unidades de Talento Humano </a:t>
            </a:r>
            <a:r>
              <a:rPr lang="es-ES_tradnl" dirty="0" smtClean="0"/>
              <a:t>provinciales</a:t>
            </a:r>
            <a:r>
              <a:rPr lang="es-ES_tradnl" dirty="0"/>
              <a:t>.</a:t>
            </a:r>
            <a:endParaRPr lang="es-ES_tradnl" dirty="0" smtClean="0"/>
          </a:p>
          <a:p>
            <a:endParaRPr lang="es-ES_tradnl" dirty="0"/>
          </a:p>
        </p:txBody>
      </p:sp>
      <p:sp>
        <p:nvSpPr>
          <p:cNvPr id="6" name="CuadroTexto 3"/>
          <p:cNvSpPr txBox="1"/>
          <p:nvPr/>
        </p:nvSpPr>
        <p:spPr>
          <a:xfrm>
            <a:off x="2961557" y="3611672"/>
            <a:ext cx="5290708" cy="1754326"/>
          </a:xfrm>
          <a:prstGeom prst="rect">
            <a:avLst/>
          </a:prstGeom>
          <a:solidFill>
            <a:schemeClr val="accent1">
              <a:lumMod val="20000"/>
              <a:lumOff val="80000"/>
            </a:schemeClr>
          </a:solidFill>
          <a:ln w="28575">
            <a:solidFill>
              <a:schemeClr val="tx2"/>
            </a:solidFill>
          </a:ln>
        </p:spPr>
        <p:txBody>
          <a:bodyPr wrap="square" rtlCol="0">
            <a:spAutoFit/>
          </a:bodyPr>
          <a:lstStyle/>
          <a:p>
            <a:pPr algn="just"/>
            <a:r>
              <a:rPr lang="es-ES_tradnl" sz="1600" dirty="0"/>
              <a:t> </a:t>
            </a:r>
            <a:r>
              <a:rPr lang="es-ES_tradnl" dirty="0" smtClean="0"/>
              <a:t>De </a:t>
            </a:r>
            <a:r>
              <a:rPr lang="es-ES_tradnl" dirty="0"/>
              <a:t>no presentarlo en la forma debida, se considerará como falta injustificada, facultándole a la Dirección Nacional de Talento Humano o Unidades de Talento Humano provinciales a proceder de acuerdo al régimen disciplinario establecido. </a:t>
            </a:r>
            <a:endParaRPr lang="es-EC" dirty="0"/>
          </a:p>
          <a:p>
            <a:pPr marL="285750" indent="-285750" algn="just">
              <a:buFont typeface="Wingdings" pitchFamily="2" charset="2"/>
              <a:buChar char="ü"/>
            </a:pPr>
            <a:endParaRPr lang="es-EC" dirty="0"/>
          </a:p>
        </p:txBody>
      </p:sp>
      <p:sp>
        <p:nvSpPr>
          <p:cNvPr id="9" name="8 Flecha doblada hacia arriba"/>
          <p:cNvSpPr/>
          <p:nvPr/>
        </p:nvSpPr>
        <p:spPr>
          <a:xfrm rot="5400000">
            <a:off x="1818334" y="3397039"/>
            <a:ext cx="1221919" cy="1064526"/>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 name="1 CuadroTexto"/>
          <p:cNvSpPr txBox="1"/>
          <p:nvPr/>
        </p:nvSpPr>
        <p:spPr>
          <a:xfrm>
            <a:off x="173422" y="5464615"/>
            <a:ext cx="8812924" cy="338554"/>
          </a:xfrm>
          <a:prstGeom prst="rect">
            <a:avLst/>
          </a:prstGeom>
          <a:noFill/>
        </p:spPr>
        <p:txBody>
          <a:bodyPr wrap="square" rtlCol="0">
            <a:spAutoFit/>
          </a:bodyPr>
          <a:lstStyle/>
          <a:p>
            <a:pPr algn="ctr">
              <a:defRPr/>
            </a:pPr>
            <a:r>
              <a:rPr lang="es-EC" sz="1600" b="1" u="sng" dirty="0" smtClean="0"/>
              <a:t>La Solicitud de Ausencia Temporal está en la Intranet en la pestaña de Solicitudes y Formatos </a:t>
            </a:r>
            <a:endParaRPr lang="es-EC" sz="1600" b="1" u="sng"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1" y="323479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478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p:cNvSpPr txBox="1"/>
          <p:nvPr/>
        </p:nvSpPr>
        <p:spPr>
          <a:xfrm>
            <a:off x="2323024" y="753658"/>
            <a:ext cx="5550014" cy="523220"/>
          </a:xfrm>
          <a:prstGeom prst="rect">
            <a:avLst/>
          </a:prstGeom>
          <a:solidFill>
            <a:schemeClr val="accent1"/>
          </a:solidFill>
        </p:spPr>
        <p:txBody>
          <a:bodyPr wrap="square" rtlCol="0">
            <a:spAutoFit/>
          </a:bodyPr>
          <a:lstStyle/>
          <a:p>
            <a:pPr algn="ctr"/>
            <a:r>
              <a:rPr lang="es-ES_tradnl" sz="2800" b="1" i="1" dirty="0" smtClean="0">
                <a:solidFill>
                  <a:schemeClr val="bg1"/>
                </a:solidFill>
              </a:rPr>
              <a:t>Carné institucional</a:t>
            </a:r>
            <a:endParaRPr lang="es-EC" sz="2800" b="1" i="1" dirty="0">
              <a:solidFill>
                <a:schemeClr val="bg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307495161"/>
              </p:ext>
            </p:extLst>
          </p:nvPr>
        </p:nvGraphicFramePr>
        <p:xfrm>
          <a:off x="2323024" y="1660470"/>
          <a:ext cx="5550014" cy="2046123"/>
        </p:xfrm>
        <a:graphic>
          <a:graphicData uri="http://schemas.openxmlformats.org/drawingml/2006/table">
            <a:tbl>
              <a:tblPr>
                <a:tableStyleId>{5C22544A-7EE6-4342-B048-85BDC9FD1C3A}</a:tableStyleId>
              </a:tblPr>
              <a:tblGrid>
                <a:gridCol w="5550014"/>
              </a:tblGrid>
              <a:tr h="2046123">
                <a:tc>
                  <a:txBody>
                    <a:bodyPr/>
                    <a:lstStyle/>
                    <a:p>
                      <a:pPr algn="just"/>
                      <a:r>
                        <a:rPr lang="es-ES_tradnl" sz="1800" kern="1200" dirty="0" smtClean="0">
                          <a:solidFill>
                            <a:schemeClr val="dk1"/>
                          </a:solidFill>
                          <a:effectLst/>
                          <a:latin typeface="+mn-lt"/>
                          <a:ea typeface="+mn-ea"/>
                          <a:cs typeface="+mn-cs"/>
                        </a:rPr>
                        <a:t>L</a:t>
                      </a:r>
                      <a:r>
                        <a:rPr lang="es-EC" sz="1800" kern="1200" dirty="0" smtClean="0">
                          <a:solidFill>
                            <a:schemeClr val="dk1"/>
                          </a:solidFill>
                          <a:effectLst/>
                          <a:latin typeface="+mn-lt"/>
                          <a:ea typeface="+mn-ea"/>
                          <a:cs typeface="+mn-cs"/>
                        </a:rPr>
                        <a:t>as servidoras y servidores del Consejo de la Judicatura deben portar sus credenciales durante la jornada laboral. El trámite debe solicitarlo el mismo servidor en el foro de abogados, tanto para Planta Central como para Provincias </a:t>
                      </a:r>
                      <a:r>
                        <a:rPr lang="es-ES_tradnl" sz="1800" kern="1200" dirty="0" smtClean="0">
                          <a:solidFill>
                            <a:schemeClr val="dk1"/>
                          </a:solidFill>
                          <a:effectLst/>
                          <a:latin typeface="+mn-lt"/>
                          <a:ea typeface="+mn-ea"/>
                          <a:cs typeface="+mn-cs"/>
                        </a:rPr>
                        <a:t> </a:t>
                      </a:r>
                      <a:r>
                        <a:rPr lang="es-EC" dirty="0" smtClean="0">
                          <a:effectLst/>
                        </a:rPr>
                        <a:t> </a:t>
                      </a:r>
                      <a:r>
                        <a:rPr lang="es-ES_tradnl" sz="1800" kern="1200" dirty="0" smtClean="0">
                          <a:solidFill>
                            <a:schemeClr val="dk1"/>
                          </a:solidFill>
                          <a:effectLst/>
                          <a:latin typeface="+mn-lt"/>
                          <a:ea typeface="+mn-ea"/>
                          <a:cs typeface="+mn-cs"/>
                        </a:rPr>
                        <a:t> </a:t>
                      </a:r>
                      <a:endParaRPr lang="es-EC" sz="1800" dirty="0">
                        <a:effectLst/>
                        <a:latin typeface="Cambria"/>
                        <a:ea typeface="MS Mincho"/>
                        <a:cs typeface="Times New Roman"/>
                      </a:endParaRPr>
                    </a:p>
                  </a:txBody>
                  <a:tcPr marL="89535" marR="89535" marT="0" marB="0">
                    <a:noFill/>
                  </a:tcPr>
                </a:tc>
              </a:tr>
            </a:tbl>
          </a:graphicData>
        </a:graphic>
      </p:graphicFrame>
      <p:grpSp>
        <p:nvGrpSpPr>
          <p:cNvPr id="2" name="1 Grupo"/>
          <p:cNvGrpSpPr/>
          <p:nvPr/>
        </p:nvGrpSpPr>
        <p:grpSpPr>
          <a:xfrm>
            <a:off x="3461655" y="3121572"/>
            <a:ext cx="3272752" cy="2920561"/>
            <a:chOff x="3461655" y="4209393"/>
            <a:chExt cx="3272752" cy="2151488"/>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655" y="4209393"/>
              <a:ext cx="3272752" cy="1832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552" y="4540468"/>
              <a:ext cx="1734206" cy="182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2958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p:cNvSpPr txBox="1"/>
          <p:nvPr/>
        </p:nvSpPr>
        <p:spPr>
          <a:xfrm>
            <a:off x="2294374" y="454113"/>
            <a:ext cx="5746039" cy="954107"/>
          </a:xfrm>
          <a:prstGeom prst="rect">
            <a:avLst/>
          </a:prstGeom>
          <a:solidFill>
            <a:schemeClr val="accent1"/>
          </a:solidFill>
        </p:spPr>
        <p:txBody>
          <a:bodyPr wrap="square" rtlCol="0">
            <a:spAutoFit/>
          </a:bodyPr>
          <a:lstStyle/>
          <a:p>
            <a:pPr algn="ctr"/>
            <a:r>
              <a:rPr lang="es-EC" sz="2800" b="1" i="1" dirty="0" smtClean="0">
                <a:solidFill>
                  <a:schemeClr val="bg1"/>
                </a:solidFill>
              </a:rPr>
              <a:t>Clave y Usuario e instalación de equipos electrónicos</a:t>
            </a:r>
            <a:endParaRPr lang="es-EC" sz="2800" b="1" i="1" dirty="0">
              <a:solidFill>
                <a:schemeClr val="bg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348656833"/>
              </p:ext>
            </p:extLst>
          </p:nvPr>
        </p:nvGraphicFramePr>
        <p:xfrm>
          <a:off x="1146941" y="1896951"/>
          <a:ext cx="7425559" cy="2468880"/>
        </p:xfrm>
        <a:graphic>
          <a:graphicData uri="http://schemas.openxmlformats.org/drawingml/2006/table">
            <a:tbl>
              <a:tblPr>
                <a:tableStyleId>{5C22544A-7EE6-4342-B048-85BDC9FD1C3A}</a:tableStyleId>
              </a:tblPr>
              <a:tblGrid>
                <a:gridCol w="7425559"/>
              </a:tblGrid>
              <a:tr h="2044428">
                <a:tc>
                  <a:txBody>
                    <a:bodyPr/>
                    <a:lstStyle/>
                    <a:p>
                      <a:pPr algn="just">
                        <a:spcAft>
                          <a:spcPts val="0"/>
                        </a:spcAft>
                      </a:pPr>
                      <a:r>
                        <a:rPr lang="es-EC" sz="1800" dirty="0">
                          <a:effectLst/>
                          <a:latin typeface="Calibri"/>
                          <a:ea typeface="Times New Roman"/>
                          <a:cs typeface="Arial"/>
                        </a:rPr>
                        <a:t>La asistente y/o secretaria de cada Dirección, Coordinación o unidad requirente realizará un ticket ingresando su </a:t>
                      </a:r>
                      <a:r>
                        <a:rPr lang="es-EC" sz="1800" b="1" dirty="0">
                          <a:effectLst/>
                          <a:latin typeface="Calibri"/>
                          <a:ea typeface="Times New Roman"/>
                          <a:cs typeface="Arial"/>
                        </a:rPr>
                        <a:t>requerimiento</a:t>
                      </a:r>
                      <a:r>
                        <a:rPr lang="es-EC" sz="1800" dirty="0">
                          <a:effectLst/>
                          <a:latin typeface="Calibri"/>
                          <a:ea typeface="Times New Roman"/>
                          <a:cs typeface="Arial"/>
                        </a:rPr>
                        <a:t> en el catálogo que se encuentra en el sistema de </a:t>
                      </a:r>
                      <a:r>
                        <a:rPr lang="es-EC" sz="1800" b="1" dirty="0">
                          <a:effectLst/>
                          <a:latin typeface="Calibri"/>
                          <a:ea typeface="Times New Roman"/>
                          <a:cs typeface="Arial"/>
                        </a:rPr>
                        <a:t>mesa de servicios</a:t>
                      </a:r>
                      <a:r>
                        <a:rPr lang="es-EC" sz="1800" dirty="0">
                          <a:effectLst/>
                          <a:latin typeface="Calibri"/>
                          <a:ea typeface="Times New Roman"/>
                          <a:cs typeface="Arial"/>
                        </a:rPr>
                        <a:t>, para usos de requerimientos internos que tiene el Consejo de la Judicatura:</a:t>
                      </a:r>
                      <a:endParaRPr lang="es-EC" sz="1800" dirty="0">
                        <a:effectLst/>
                        <a:latin typeface="Cambria"/>
                        <a:ea typeface="MS Mincho"/>
                        <a:cs typeface="Times New Roman"/>
                      </a:endParaRPr>
                    </a:p>
                    <a:p>
                      <a:pPr algn="just">
                        <a:spcAft>
                          <a:spcPts val="0"/>
                        </a:spcAft>
                      </a:pPr>
                      <a:r>
                        <a:rPr lang="es-EC" sz="1800" dirty="0">
                          <a:effectLst/>
                          <a:latin typeface="Calibri"/>
                          <a:ea typeface="Times New Roman"/>
                          <a:cs typeface="Arial"/>
                        </a:rPr>
                        <a:t> </a:t>
                      </a:r>
                      <a:endParaRPr lang="es-EC" sz="1800" dirty="0">
                        <a:effectLst/>
                        <a:latin typeface="Cambria"/>
                        <a:ea typeface="MS Mincho"/>
                        <a:cs typeface="Times New Roman"/>
                      </a:endParaRPr>
                    </a:p>
                    <a:p>
                      <a:pPr algn="just">
                        <a:spcAft>
                          <a:spcPts val="0"/>
                        </a:spcAft>
                      </a:pPr>
                      <a:r>
                        <a:rPr lang="es-EC" sz="1800" dirty="0">
                          <a:effectLst/>
                          <a:latin typeface="Calibri"/>
                          <a:ea typeface="Times New Roman"/>
                          <a:cs typeface="Arial"/>
                        </a:rPr>
                        <a:t>- Instalación y configuración de la   computadora y la impresora</a:t>
                      </a:r>
                      <a:endParaRPr lang="es-EC" sz="1800" dirty="0">
                        <a:effectLst/>
                        <a:latin typeface="Cambria"/>
                        <a:ea typeface="MS Mincho"/>
                        <a:cs typeface="Times New Roman"/>
                      </a:endParaRPr>
                    </a:p>
                    <a:p>
                      <a:pPr algn="just">
                        <a:spcAft>
                          <a:spcPts val="0"/>
                        </a:spcAft>
                      </a:pPr>
                      <a:r>
                        <a:rPr lang="es-EC" sz="1800" dirty="0">
                          <a:effectLst/>
                          <a:latin typeface="Calibri"/>
                          <a:ea typeface="Times New Roman"/>
                          <a:cs typeface="Arial"/>
                        </a:rPr>
                        <a:t>- Creación del usuario y correo institucional.</a:t>
                      </a:r>
                      <a:endParaRPr lang="es-EC" sz="1800" dirty="0">
                        <a:effectLst/>
                        <a:latin typeface="Cambria"/>
                        <a:ea typeface="MS Mincho"/>
                        <a:cs typeface="Times New Roman"/>
                      </a:endParaRPr>
                    </a:p>
                    <a:p>
                      <a:pPr algn="just">
                        <a:spcAft>
                          <a:spcPts val="0"/>
                        </a:spcAft>
                      </a:pPr>
                      <a:r>
                        <a:rPr lang="es-EC" sz="1800" dirty="0">
                          <a:effectLst/>
                          <a:latin typeface="Calibri"/>
                          <a:ea typeface="Times New Roman"/>
                          <a:cs typeface="Arial"/>
                        </a:rPr>
                        <a:t>-   Acceso a algún sistema</a:t>
                      </a:r>
                      <a:endParaRPr lang="es-EC" sz="1800" dirty="0">
                        <a:effectLst/>
                        <a:latin typeface="Cambria"/>
                        <a:ea typeface="MS Mincho"/>
                        <a:cs typeface="Times New Roman"/>
                      </a:endParaRPr>
                    </a:p>
                    <a:p>
                      <a:pPr algn="just">
                        <a:spcAft>
                          <a:spcPts val="0"/>
                        </a:spcAft>
                      </a:pPr>
                      <a:r>
                        <a:rPr lang="es-EC" sz="1800" dirty="0">
                          <a:effectLst/>
                          <a:latin typeface="Calibri"/>
                          <a:ea typeface="Times New Roman"/>
                          <a:cs typeface="Arial"/>
                        </a:rPr>
                        <a:t>-  Configuración del teléfono IP</a:t>
                      </a:r>
                      <a:endParaRPr lang="es-EC" sz="1800" dirty="0">
                        <a:effectLst/>
                        <a:latin typeface="Cambria"/>
                        <a:ea typeface="MS Mincho"/>
                        <a:cs typeface="Times New Roman"/>
                      </a:endParaRPr>
                    </a:p>
                  </a:txBody>
                  <a:tcPr marL="89535" marR="89535" marT="0" marB="0">
                    <a:no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205" y="4838797"/>
            <a:ext cx="16764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758" y="4838798"/>
            <a:ext cx="200123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4838797"/>
            <a:ext cx="2667000" cy="125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897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p:cNvSpPr txBox="1"/>
          <p:nvPr/>
        </p:nvSpPr>
        <p:spPr>
          <a:xfrm>
            <a:off x="2517090" y="266472"/>
            <a:ext cx="5980523" cy="954107"/>
          </a:xfrm>
          <a:prstGeom prst="rect">
            <a:avLst/>
          </a:prstGeom>
          <a:solidFill>
            <a:schemeClr val="accent1"/>
          </a:solidFill>
        </p:spPr>
        <p:txBody>
          <a:bodyPr wrap="square" rtlCol="0">
            <a:spAutoFit/>
          </a:bodyPr>
          <a:lstStyle/>
          <a:p>
            <a:pPr algn="ctr"/>
            <a:r>
              <a:rPr lang="es-EC" sz="2800" b="1" i="1" dirty="0" smtClean="0">
                <a:solidFill>
                  <a:schemeClr val="bg1"/>
                </a:solidFill>
              </a:rPr>
              <a:t>Art. 87.-Evaluación del Desempeño y Productividad</a:t>
            </a:r>
            <a:endParaRPr lang="es-EC" sz="2800" b="1" i="1" dirty="0">
              <a:solidFill>
                <a:schemeClr val="bg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937607081"/>
              </p:ext>
            </p:extLst>
          </p:nvPr>
        </p:nvGraphicFramePr>
        <p:xfrm>
          <a:off x="2569227" y="1686910"/>
          <a:ext cx="5928386" cy="1681796"/>
        </p:xfrm>
        <a:graphic>
          <a:graphicData uri="http://schemas.openxmlformats.org/drawingml/2006/table">
            <a:tbl>
              <a:tblPr>
                <a:tableStyleId>{5C22544A-7EE6-4342-B048-85BDC9FD1C3A}</a:tableStyleId>
              </a:tblPr>
              <a:tblGrid>
                <a:gridCol w="5928386"/>
              </a:tblGrid>
              <a:tr h="1681796">
                <a:tc>
                  <a:txBody>
                    <a:bodyPr/>
                    <a:lstStyle/>
                    <a:p>
                      <a:pPr algn="just"/>
                      <a:r>
                        <a:rPr lang="es-EC" sz="1800" kern="1200" dirty="0" smtClean="0">
                          <a:solidFill>
                            <a:schemeClr val="dk1"/>
                          </a:solidFill>
                          <a:effectLst/>
                          <a:latin typeface="+mn-lt"/>
                          <a:ea typeface="+mn-ea"/>
                          <a:cs typeface="+mn-cs"/>
                        </a:rPr>
                        <a:t>Las servidoras y servidores de la Función Judicial estarán sometidos  a evaluación, misma que se realiza de manera individual y periódica, acerca de su rendimiento</a:t>
                      </a:r>
                      <a:r>
                        <a:rPr lang="es-ES_tradnl" sz="1800" kern="1200" dirty="0" smtClean="0">
                          <a:solidFill>
                            <a:schemeClr val="dk1"/>
                          </a:solidFill>
                          <a:effectLst/>
                          <a:latin typeface="+mn-lt"/>
                          <a:ea typeface="+mn-ea"/>
                          <a:cs typeface="+mn-cs"/>
                        </a:rPr>
                        <a:t> </a:t>
                      </a:r>
                      <a:r>
                        <a:rPr lang="es-EC" sz="1800" kern="1200" dirty="0" smtClean="0">
                          <a:solidFill>
                            <a:schemeClr val="dk1"/>
                          </a:solidFill>
                          <a:effectLst/>
                          <a:latin typeface="+mn-lt"/>
                          <a:ea typeface="+mn-ea"/>
                          <a:cs typeface="+mn-cs"/>
                        </a:rPr>
                        <a:t>, con presencia de control social.</a:t>
                      </a:r>
                      <a:r>
                        <a:rPr lang="es-EC" dirty="0" smtClean="0">
                          <a:effectLst/>
                        </a:rPr>
                        <a:t> </a:t>
                      </a:r>
                      <a:r>
                        <a:rPr lang="es-ES_tradnl" sz="1800" kern="1200" dirty="0" smtClean="0">
                          <a:solidFill>
                            <a:schemeClr val="dk1"/>
                          </a:solidFill>
                          <a:effectLst/>
                          <a:latin typeface="+mn-lt"/>
                          <a:ea typeface="+mn-ea"/>
                          <a:cs typeface="+mn-cs"/>
                        </a:rPr>
                        <a:t> </a:t>
                      </a:r>
                      <a:endParaRPr lang="es-EC" sz="1800" kern="1200" dirty="0">
                        <a:solidFill>
                          <a:schemeClr val="dk1"/>
                        </a:solidFill>
                        <a:effectLst/>
                        <a:latin typeface="+mn-lt"/>
                        <a:ea typeface="+mn-ea"/>
                        <a:cs typeface="+mn-cs"/>
                      </a:endParaRPr>
                    </a:p>
                  </a:txBody>
                  <a:tcPr marL="89535" marR="89535" marT="0" marB="0">
                    <a:noFill/>
                  </a:tcPr>
                </a:tc>
              </a:tr>
            </a:tbl>
          </a:graphicData>
        </a:graphic>
      </p:graphicFrame>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83" y="2954588"/>
            <a:ext cx="2240865" cy="246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811" y="3368706"/>
            <a:ext cx="2451210" cy="2333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08" y="3720662"/>
            <a:ext cx="2096506" cy="164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115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02251" y="863835"/>
            <a:ext cx="5945807" cy="523220"/>
          </a:xfrm>
          <a:prstGeom prst="rect">
            <a:avLst/>
          </a:prstGeom>
          <a:solidFill>
            <a:schemeClr val="accent1"/>
          </a:solidFill>
        </p:spPr>
        <p:txBody>
          <a:bodyPr wrap="square" rtlCol="0">
            <a:spAutoFit/>
          </a:bodyPr>
          <a:lstStyle/>
          <a:p>
            <a:pPr algn="ctr"/>
            <a:r>
              <a:rPr lang="es-ES_tradnl" sz="2800" b="1" dirty="0" smtClean="0">
                <a:solidFill>
                  <a:schemeClr val="bg1"/>
                </a:solidFill>
              </a:rPr>
              <a:t>Art. 96.- Vacaciones Judiciales</a:t>
            </a:r>
            <a:r>
              <a:rPr lang="es-ES_tradnl" sz="2800" b="1" dirty="0">
                <a:solidFill>
                  <a:schemeClr val="bg1"/>
                </a:solidFill>
              </a:rPr>
              <a:t> </a:t>
            </a:r>
            <a:endParaRPr lang="es-EC" sz="2800" b="1" dirty="0">
              <a:solidFill>
                <a:schemeClr val="bg1"/>
              </a:solidFill>
            </a:endParaRPr>
          </a:p>
        </p:txBody>
      </p:sp>
      <p:sp>
        <p:nvSpPr>
          <p:cNvPr id="5" name="CuadroTexto 3"/>
          <p:cNvSpPr txBox="1"/>
          <p:nvPr/>
        </p:nvSpPr>
        <p:spPr>
          <a:xfrm>
            <a:off x="438998" y="1657678"/>
            <a:ext cx="8209060" cy="830997"/>
          </a:xfrm>
          <a:prstGeom prst="rect">
            <a:avLst/>
          </a:prstGeom>
          <a:noFill/>
        </p:spPr>
        <p:txBody>
          <a:bodyPr wrap="square" rtlCol="0">
            <a:spAutoFit/>
          </a:bodyPr>
          <a:lstStyle/>
          <a:p>
            <a:pPr marL="285750" indent="-285750" algn="just">
              <a:buFont typeface="Wingdings" pitchFamily="2" charset="2"/>
              <a:buChar char="ü"/>
            </a:pPr>
            <a:r>
              <a:rPr lang="es-ES_tradnl" sz="1600" dirty="0" smtClean="0"/>
              <a:t>Los servidores </a:t>
            </a:r>
            <a:r>
              <a:rPr lang="es-ES_tradnl" sz="1600" dirty="0"/>
              <a:t>de la Función Judicial, incluidos los de la justicia ordinaria, tienen derecho a treinta días de vacaciones anuales pagadas, siempre que hubiesen trabajado once meses de servicio continuo. </a:t>
            </a:r>
            <a:endParaRPr lang="es-EC" sz="1600" dirty="0"/>
          </a:p>
        </p:txBody>
      </p:sp>
      <p:sp>
        <p:nvSpPr>
          <p:cNvPr id="7" name="CuadroTexto 3"/>
          <p:cNvSpPr txBox="1"/>
          <p:nvPr/>
        </p:nvSpPr>
        <p:spPr>
          <a:xfrm>
            <a:off x="438998" y="3543337"/>
            <a:ext cx="8209060" cy="2554545"/>
          </a:xfrm>
          <a:prstGeom prst="rect">
            <a:avLst/>
          </a:prstGeom>
          <a:noFill/>
        </p:spPr>
        <p:txBody>
          <a:bodyPr wrap="square" rtlCol="0">
            <a:spAutoFit/>
          </a:bodyPr>
          <a:lstStyle/>
          <a:p>
            <a:pPr marL="285750" lvl="0" indent="-285750" algn="just">
              <a:buFont typeface="Wingdings" pitchFamily="2" charset="2"/>
              <a:buChar char="ü"/>
            </a:pPr>
            <a:r>
              <a:rPr lang="es-ES_tradnl" sz="1600" dirty="0"/>
              <a:t>La o el servidor podrá suspender o diferir sus vacaciones, dentro del período correspondiente a los once meses siguientes en que tengan derecho a las mismas, pudiendo acumularlas hasta 60 días; </a:t>
            </a:r>
            <a:endParaRPr lang="es-ES_tradnl" sz="1600" dirty="0" smtClean="0"/>
          </a:p>
          <a:p>
            <a:pPr marL="285750" lvl="0" indent="-285750" algn="just">
              <a:buFont typeface="Wingdings" pitchFamily="2" charset="2"/>
              <a:buChar char="ü"/>
            </a:pPr>
            <a:r>
              <a:rPr lang="es-ES_tradnl" sz="1600" dirty="0" smtClean="0"/>
              <a:t>se </a:t>
            </a:r>
            <a:r>
              <a:rPr lang="es-ES_tradnl" sz="1600" dirty="0"/>
              <a:t>podrán conceder adelantos y permisos imputables a vacaciones a las y los servidores en la parte proporcional derivada del tiempo trabajado, conforme a la duración del contrato o nombramiento. </a:t>
            </a:r>
            <a:endParaRPr lang="es-ES_tradnl" sz="1600" dirty="0" smtClean="0"/>
          </a:p>
          <a:p>
            <a:pPr marL="285750" lvl="0" indent="-285750" algn="just">
              <a:buFont typeface="Wingdings" pitchFamily="2" charset="2"/>
              <a:buChar char="ü"/>
            </a:pPr>
            <a:r>
              <a:rPr lang="es-ES_tradnl" sz="1600" dirty="0" smtClean="0"/>
              <a:t>Si </a:t>
            </a:r>
            <a:r>
              <a:rPr lang="es-ES_tradnl" sz="1600" dirty="0"/>
              <a:t>del anticipo de vacaciones, se produjere el cese en funciones sin haberse laborado la parte proporcional concedida, estas se descontaran en la liquidación de las vacaciones no devengadas</a:t>
            </a:r>
            <a:endParaRPr lang="es-EC" sz="1600" dirty="0"/>
          </a:p>
          <a:p>
            <a:pPr marL="285750" indent="-285750" algn="just">
              <a:buFont typeface="Wingdings" pitchFamily="2" charset="2"/>
              <a:buChar char="ü"/>
            </a:pPr>
            <a:endParaRPr lang="es-EC" sz="1600" dirty="0"/>
          </a:p>
        </p:txBody>
      </p:sp>
      <p:sp>
        <p:nvSpPr>
          <p:cNvPr id="8" name="CuadroTexto 3"/>
          <p:cNvSpPr txBox="1"/>
          <p:nvPr/>
        </p:nvSpPr>
        <p:spPr>
          <a:xfrm>
            <a:off x="2593075" y="2670281"/>
            <a:ext cx="5923128" cy="738664"/>
          </a:xfrm>
          <a:prstGeom prst="rect">
            <a:avLst/>
          </a:prstGeom>
          <a:noFill/>
          <a:ln w="28575">
            <a:solidFill>
              <a:schemeClr val="tx2"/>
            </a:solidFill>
          </a:ln>
        </p:spPr>
        <p:txBody>
          <a:bodyPr wrap="square" rtlCol="0">
            <a:spAutoFit/>
          </a:bodyPr>
          <a:lstStyle/>
          <a:p>
            <a:pPr algn="just"/>
            <a:r>
              <a:rPr lang="es-ES_tradnl" sz="1400" dirty="0" smtClean="0"/>
              <a:t>Este </a:t>
            </a:r>
            <a:r>
              <a:rPr lang="es-ES_tradnl" sz="1400" dirty="0"/>
              <a:t>derecho no puede ser compensado en dinero, salvo el caso de cesación de funciones, debiendo liquidarse las vacaciones no gozadas de conformidad al valor percibido o que debió percibir por su última vacación.</a:t>
            </a:r>
            <a:endParaRPr lang="es-EC" sz="1400" dirty="0"/>
          </a:p>
        </p:txBody>
      </p:sp>
      <p:sp>
        <p:nvSpPr>
          <p:cNvPr id="13" name="12 Flecha doblada hacia arriba"/>
          <p:cNvSpPr/>
          <p:nvPr/>
        </p:nvSpPr>
        <p:spPr>
          <a:xfrm rot="5400000">
            <a:off x="1824360" y="2588644"/>
            <a:ext cx="732199" cy="532264"/>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9" name="8 CuadroTexto"/>
          <p:cNvSpPr txBox="1"/>
          <p:nvPr/>
        </p:nvSpPr>
        <p:spPr>
          <a:xfrm>
            <a:off x="252248" y="5813948"/>
            <a:ext cx="8592207" cy="338554"/>
          </a:xfrm>
          <a:prstGeom prst="rect">
            <a:avLst/>
          </a:prstGeom>
          <a:noFill/>
        </p:spPr>
        <p:txBody>
          <a:bodyPr wrap="square" rtlCol="0">
            <a:spAutoFit/>
          </a:bodyPr>
          <a:lstStyle/>
          <a:p>
            <a:pPr algn="just">
              <a:defRPr/>
            </a:pPr>
            <a:r>
              <a:rPr lang="es-EC" sz="1600" b="1" u="sng" dirty="0"/>
              <a:t>La Solicitud de </a:t>
            </a:r>
            <a:r>
              <a:rPr lang="es-EC" sz="1600" b="1" u="sng" dirty="0" smtClean="0"/>
              <a:t>Vacaciones y Licencias </a:t>
            </a:r>
            <a:r>
              <a:rPr lang="es-EC" sz="1600" b="1" u="sng" dirty="0"/>
              <a:t>está en la Intranet en la pestaña de Solicitudes y Formatos </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88675"/>
            <a:ext cx="1955919" cy="105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418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8014" y="1582910"/>
            <a:ext cx="8195481" cy="5324535"/>
          </a:xfrm>
          <a:prstGeom prst="rect">
            <a:avLst/>
          </a:prstGeom>
          <a:noFill/>
        </p:spPr>
        <p:txBody>
          <a:bodyPr wrap="square" rtlCol="0">
            <a:spAutoFit/>
          </a:bodyPr>
          <a:lstStyle/>
          <a:p>
            <a:pPr algn="ctr"/>
            <a:r>
              <a:rPr lang="es-EC" dirty="0" smtClean="0"/>
              <a:t>Para obtener mayor información sobre la institución:</a:t>
            </a:r>
          </a:p>
          <a:p>
            <a:pPr algn="ctr"/>
            <a:endParaRPr lang="es-EC" dirty="0" smtClean="0"/>
          </a:p>
          <a:p>
            <a:pPr algn="ctr"/>
            <a:endParaRPr lang="es-EC" dirty="0" smtClean="0"/>
          </a:p>
          <a:p>
            <a:pPr marL="342900" indent="-342900" algn="just">
              <a:buFont typeface="Wingdings" pitchFamily="2" charset="2"/>
              <a:buChar char="ü"/>
            </a:pPr>
            <a:r>
              <a:rPr lang="es-EC" dirty="0" smtClean="0"/>
              <a:t>Sección I, Derechos de las Servidoras/res, Art. 90 al 99. COFJ.</a:t>
            </a:r>
          </a:p>
          <a:p>
            <a:pPr marL="342900" indent="-342900" algn="just">
              <a:buFont typeface="Wingdings" pitchFamily="2" charset="2"/>
              <a:buChar char="ü"/>
            </a:pPr>
            <a:r>
              <a:rPr lang="es-EC" dirty="0" smtClean="0"/>
              <a:t>Sección II, Deberes de las Servidores/ras, Art. 100, COFJ.</a:t>
            </a:r>
          </a:p>
          <a:p>
            <a:pPr marL="342900" indent="-342900" algn="just">
              <a:buFont typeface="Wingdings" pitchFamily="2" charset="2"/>
              <a:buChar char="ü"/>
            </a:pPr>
            <a:r>
              <a:rPr lang="es-EC" dirty="0" smtClean="0"/>
              <a:t>Capitulo VII, Prohibiciones y Régimen Disciplinario, Art. 102 al 119, COFJ.</a:t>
            </a:r>
          </a:p>
          <a:p>
            <a:pPr marL="342900" indent="-342900" algn="just">
              <a:buFont typeface="Wingdings" pitchFamily="2" charset="2"/>
              <a:buChar char="ü"/>
            </a:pPr>
            <a:r>
              <a:rPr lang="es-EC" dirty="0" smtClean="0"/>
              <a:t>Capitulo I, Reglas Generales, Sección I, Disposiciones Generales aplicables a Jueces y Juezas, Art. 123 al 133, COFJ.  </a:t>
            </a:r>
          </a:p>
          <a:p>
            <a:pPr marL="342900" indent="-342900" algn="just">
              <a:buFont typeface="Wingdings" pitchFamily="2" charset="2"/>
              <a:buChar char="ü"/>
            </a:pPr>
            <a:endParaRPr lang="es-EC" dirty="0" smtClean="0"/>
          </a:p>
          <a:p>
            <a:pPr algn="just"/>
            <a:r>
              <a:rPr lang="es-EC" i="1" dirty="0" smtClean="0"/>
              <a:t>El Código Orgánico de la Función Judicial, posibilita construir un Modelo  de Gestión que genera un conjunto de procesos  para proveer servicios de calidad, pertinentes, oportunos, eficientes y eficaces.</a:t>
            </a:r>
          </a:p>
          <a:p>
            <a:pPr algn="just"/>
            <a:endParaRPr lang="es-EC" i="1" dirty="0"/>
          </a:p>
          <a:p>
            <a:pPr algn="just"/>
            <a:endParaRPr lang="es-EC" i="1" dirty="0"/>
          </a:p>
          <a:p>
            <a:pPr algn="ctr"/>
            <a:r>
              <a:rPr lang="es-EC" sz="2000" b="1" u="sng" dirty="0" smtClean="0"/>
              <a:t>El COFJ, puede descargarse de la página </a:t>
            </a:r>
            <a:r>
              <a:rPr lang="es-EC" sz="2000" b="1" u="sng" dirty="0" smtClean="0">
                <a:hlinkClick r:id="rId2"/>
              </a:rPr>
              <a:t>www.funcionjudicial.gob.ec</a:t>
            </a:r>
            <a:r>
              <a:rPr lang="es-EC" sz="2000" b="1" u="sng" dirty="0" smtClean="0"/>
              <a:t> en la en el icono de </a:t>
            </a:r>
            <a:r>
              <a:rPr lang="es-EC" sz="2000" b="1" dirty="0"/>
              <a:t>.:: Servicios </a:t>
            </a:r>
            <a:r>
              <a:rPr lang="es-EC" sz="2000" b="1" dirty="0" smtClean="0"/>
              <a:t>::. Normativas</a:t>
            </a:r>
            <a:endParaRPr lang="es-EC" sz="2000" b="1" dirty="0"/>
          </a:p>
          <a:p>
            <a:pPr algn="ctr"/>
            <a:endParaRPr lang="es-EC" sz="2000" b="1" u="sng" dirty="0"/>
          </a:p>
          <a:p>
            <a:pPr algn="ctr"/>
            <a:endParaRPr lang="es-EC" sz="2800" dirty="0" smtClean="0"/>
          </a:p>
        </p:txBody>
      </p:sp>
      <p:sp>
        <p:nvSpPr>
          <p:cNvPr id="5" name="CuadroTexto 3"/>
          <p:cNvSpPr txBox="1"/>
          <p:nvPr/>
        </p:nvSpPr>
        <p:spPr>
          <a:xfrm>
            <a:off x="2320349" y="1005907"/>
            <a:ext cx="5550014" cy="523220"/>
          </a:xfrm>
          <a:prstGeom prst="rect">
            <a:avLst/>
          </a:prstGeom>
          <a:solidFill>
            <a:schemeClr val="accent1"/>
          </a:solidFill>
        </p:spPr>
        <p:txBody>
          <a:bodyPr wrap="square" rtlCol="0">
            <a:spAutoFit/>
          </a:bodyPr>
          <a:lstStyle/>
          <a:p>
            <a:pPr algn="ctr"/>
            <a:r>
              <a:rPr lang="es-ES_tradnl" sz="2800" b="1" i="1" dirty="0" smtClean="0">
                <a:solidFill>
                  <a:schemeClr val="bg1"/>
                </a:solidFill>
                <a:latin typeface="+mj-lt"/>
              </a:rPr>
              <a:t>Información Adicional</a:t>
            </a:r>
            <a:r>
              <a:rPr lang="es-ES_tradnl" sz="2800" b="1" i="1" dirty="0">
                <a:solidFill>
                  <a:schemeClr val="bg1"/>
                </a:solidFill>
                <a:latin typeface="+mj-lt"/>
              </a:rPr>
              <a:t> </a:t>
            </a:r>
            <a:endParaRPr lang="es-EC" sz="2800" b="1" i="1" dirty="0">
              <a:solidFill>
                <a:schemeClr val="bg1"/>
              </a:solidFill>
              <a:latin typeface="+mj-lt"/>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807" y="0"/>
            <a:ext cx="778193" cy="375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5806" y="4832600"/>
            <a:ext cx="778193" cy="125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463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159328740"/>
              </p:ext>
            </p:extLst>
          </p:nvPr>
        </p:nvGraphicFramePr>
        <p:xfrm>
          <a:off x="614855" y="1623850"/>
          <a:ext cx="8071945" cy="1813034"/>
        </p:xfrm>
        <a:graphic>
          <a:graphicData uri="http://schemas.openxmlformats.org/drawingml/2006/table">
            <a:tbl>
              <a:tblPr>
                <a:tableStyleId>{5C22544A-7EE6-4342-B048-85BDC9FD1C3A}</a:tableStyleId>
              </a:tblPr>
              <a:tblGrid>
                <a:gridCol w="8071945"/>
              </a:tblGrid>
              <a:tr h="1813034">
                <a:tc>
                  <a:txBody>
                    <a:bodyPr/>
                    <a:lstStyle/>
                    <a:p>
                      <a:pPr algn="just">
                        <a:spcAft>
                          <a:spcPts val="0"/>
                        </a:spcAft>
                      </a:pPr>
                      <a:r>
                        <a:rPr lang="es-ES_tradnl" sz="2800" i="1" dirty="0">
                          <a:effectLst/>
                        </a:rPr>
                        <a:t>El Consejo de la Judicatura, espera contar con su valioso aporte para trabajar en la consolidación de nuestra misión y visión  institucional, y así, hacer de la justicia una práctica diaria.</a:t>
                      </a:r>
                      <a:endParaRPr lang="es-EC" sz="2800" i="1" dirty="0">
                        <a:effectLst/>
                        <a:latin typeface="Cambria"/>
                        <a:ea typeface="MS Mincho"/>
                        <a:cs typeface="Times New Roman"/>
                      </a:endParaRPr>
                    </a:p>
                  </a:txBody>
                  <a:tcPr marL="89535" marR="89535" marT="0" marB="0">
                    <a:noFill/>
                  </a:tcPr>
                </a:tc>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954" y="3674844"/>
            <a:ext cx="51435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969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p:cNvSpPr txBox="1"/>
          <p:nvPr/>
        </p:nvSpPr>
        <p:spPr>
          <a:xfrm>
            <a:off x="2115398" y="3109544"/>
            <a:ext cx="5550014" cy="523220"/>
          </a:xfrm>
          <a:prstGeom prst="rect">
            <a:avLst/>
          </a:prstGeom>
          <a:solidFill>
            <a:schemeClr val="accent1"/>
          </a:solidFill>
        </p:spPr>
        <p:txBody>
          <a:bodyPr wrap="square" rtlCol="0">
            <a:spAutoFit/>
          </a:bodyPr>
          <a:lstStyle/>
          <a:p>
            <a:pPr algn="ctr"/>
            <a:r>
              <a:rPr lang="es-ES_tradnl" sz="2800" b="1" i="1" dirty="0" smtClean="0">
                <a:solidFill>
                  <a:schemeClr val="bg1"/>
                </a:solidFill>
              </a:rPr>
              <a:t>GRACIAS</a:t>
            </a:r>
            <a:r>
              <a:rPr lang="es-ES_tradnl" sz="2800" b="1" i="1" dirty="0">
                <a:solidFill>
                  <a:schemeClr val="bg1"/>
                </a:solidFill>
              </a:rPr>
              <a:t> </a:t>
            </a:r>
            <a:endParaRPr lang="es-EC" sz="2800" b="1" i="1" dirty="0">
              <a:solidFill>
                <a:schemeClr val="bg1"/>
              </a:solidFill>
            </a:endParaRPr>
          </a:p>
        </p:txBody>
      </p:sp>
    </p:spTree>
    <p:extLst>
      <p:ext uri="{BB962C8B-B14F-4D97-AF65-F5344CB8AC3E}">
        <p14:creationId xmlns:p14="http://schemas.microsoft.com/office/powerpoint/2010/main" val="178113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9482" y="2069238"/>
            <a:ext cx="7220607" cy="2061341"/>
          </a:xfrm>
        </p:spPr>
        <p:txBody>
          <a:bodyPr>
            <a:normAutofit fontScale="92500" lnSpcReduction="10000"/>
          </a:bodyPr>
          <a:lstStyle/>
          <a:p>
            <a:pPr marL="0" indent="0" algn="just">
              <a:buNone/>
            </a:pPr>
            <a:r>
              <a:rPr lang="es-EC" sz="2400" dirty="0"/>
              <a:t>Brindar a las y los servidores de la Función Judicial información  esencial  sobre la Institución y orientar cómo debe proceder para obtener los insumos necesarios que le permitan desarrollar sus actividades y favorecer el proceso de adaptación de la y el servidor a la cultura institucional y al Direccionamiento Estratégico del Consejo de la Judicatura. </a:t>
            </a:r>
          </a:p>
        </p:txBody>
      </p:sp>
      <p:sp>
        <p:nvSpPr>
          <p:cNvPr id="4" name="CuadroTexto 3"/>
          <p:cNvSpPr txBox="1"/>
          <p:nvPr/>
        </p:nvSpPr>
        <p:spPr>
          <a:xfrm>
            <a:off x="2422478" y="661378"/>
            <a:ext cx="5945807" cy="584775"/>
          </a:xfrm>
          <a:prstGeom prst="rect">
            <a:avLst/>
          </a:prstGeom>
          <a:solidFill>
            <a:schemeClr val="accent1"/>
          </a:solidFill>
        </p:spPr>
        <p:txBody>
          <a:bodyPr wrap="square" rtlCol="0">
            <a:spAutoFit/>
          </a:bodyPr>
          <a:lstStyle/>
          <a:p>
            <a:pPr algn="ctr"/>
            <a:r>
              <a:rPr lang="es-ES_tradnl" sz="3200" b="1" i="1" dirty="0" smtClean="0">
                <a:solidFill>
                  <a:schemeClr val="bg1"/>
                </a:solidFill>
              </a:rPr>
              <a:t>Objetivo de la Inducción</a:t>
            </a:r>
            <a:r>
              <a:rPr lang="es-ES_tradnl" sz="3200" i="1" dirty="0"/>
              <a:t> </a:t>
            </a:r>
            <a:endParaRPr lang="es-EC" sz="3200" dirty="0"/>
          </a:p>
        </p:txBody>
      </p:sp>
      <p:sp>
        <p:nvSpPr>
          <p:cNvPr id="6" name="5 Flecha abajo"/>
          <p:cNvSpPr/>
          <p:nvPr/>
        </p:nvSpPr>
        <p:spPr>
          <a:xfrm>
            <a:off x="4989786" y="1246153"/>
            <a:ext cx="646387" cy="630621"/>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5" name="4 Elipse"/>
          <p:cNvSpPr/>
          <p:nvPr/>
        </p:nvSpPr>
        <p:spPr>
          <a:xfrm>
            <a:off x="2774731" y="4303986"/>
            <a:ext cx="4351283" cy="179726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537" y="4597781"/>
            <a:ext cx="2617077"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737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911500" y="1524778"/>
            <a:ext cx="7750212" cy="584775"/>
          </a:xfrm>
          <a:prstGeom prst="rect">
            <a:avLst/>
          </a:prstGeom>
          <a:solidFill>
            <a:schemeClr val="accent1"/>
          </a:solidFill>
        </p:spPr>
        <p:txBody>
          <a:bodyPr wrap="square" rtlCol="0">
            <a:spAutoFit/>
          </a:bodyPr>
          <a:lstStyle/>
          <a:p>
            <a:pPr algn="ctr"/>
            <a:r>
              <a:rPr lang="es-ES_tradnl" sz="3200" b="1" i="1" dirty="0">
                <a:solidFill>
                  <a:schemeClr val="bg1"/>
                </a:solidFill>
              </a:rPr>
              <a:t>El Consejo de la </a:t>
            </a:r>
            <a:r>
              <a:rPr lang="es-ES_tradnl" sz="3200" b="1" i="1" dirty="0" smtClean="0">
                <a:solidFill>
                  <a:schemeClr val="bg1"/>
                </a:solidFill>
              </a:rPr>
              <a:t>Judicatura</a:t>
            </a:r>
            <a:r>
              <a:rPr lang="es-ES_tradnl" sz="2400" i="1" dirty="0"/>
              <a:t> </a:t>
            </a:r>
            <a:endParaRPr lang="es-EC" sz="2400" i="1" dirty="0"/>
          </a:p>
        </p:txBody>
      </p:sp>
      <p:sp>
        <p:nvSpPr>
          <p:cNvPr id="5" name="CuadroTexto 3"/>
          <p:cNvSpPr txBox="1"/>
          <p:nvPr/>
        </p:nvSpPr>
        <p:spPr>
          <a:xfrm>
            <a:off x="1380732" y="2645318"/>
            <a:ext cx="6860208" cy="2308324"/>
          </a:xfrm>
          <a:prstGeom prst="rect">
            <a:avLst/>
          </a:prstGeom>
          <a:noFill/>
          <a:ln>
            <a:solidFill>
              <a:schemeClr val="tx2"/>
            </a:solidFill>
          </a:ln>
        </p:spPr>
        <p:txBody>
          <a:bodyPr wrap="square" rtlCol="0">
            <a:spAutoFit/>
          </a:bodyPr>
          <a:lstStyle/>
          <a:p>
            <a:pPr algn="ctr"/>
            <a:endParaRPr lang="es-EC" sz="2400" b="1" dirty="0" smtClean="0"/>
          </a:p>
          <a:p>
            <a:pPr algn="ctr"/>
            <a:r>
              <a:rPr lang="es-EC" sz="2400" b="1" dirty="0" smtClean="0"/>
              <a:t>“El </a:t>
            </a:r>
            <a:r>
              <a:rPr lang="es-EC" sz="2400" b="1" dirty="0"/>
              <a:t>Consejo de la Judicatura es el órgano de gobierno, administración, vigilancia y </a:t>
            </a:r>
            <a:r>
              <a:rPr lang="es-EC" sz="2400" b="1" dirty="0" smtClean="0"/>
              <a:t>  disciplina </a:t>
            </a:r>
            <a:r>
              <a:rPr lang="es-EC" sz="2400" b="1" dirty="0"/>
              <a:t>de la Función Judicial</a:t>
            </a:r>
            <a:r>
              <a:rPr lang="es-EC" sz="2400" b="1" dirty="0" smtClean="0"/>
              <a:t>”</a:t>
            </a:r>
          </a:p>
          <a:p>
            <a:pPr algn="ctr"/>
            <a:r>
              <a:rPr lang="es-EC" sz="2400" b="1" dirty="0" smtClean="0"/>
              <a:t> </a:t>
            </a:r>
            <a:r>
              <a:rPr lang="es-EC" b="1" dirty="0" smtClean="0"/>
              <a:t>(Artículo </a:t>
            </a:r>
            <a:r>
              <a:rPr lang="es-EC" b="1" dirty="0"/>
              <a:t>178 de la Constitución de la República del Ecuador </a:t>
            </a:r>
            <a:r>
              <a:rPr lang="es-EC" b="1" dirty="0" smtClean="0"/>
              <a:t>)</a:t>
            </a:r>
            <a:endParaRPr lang="es-EC" sz="2400" dirty="0" smtClean="0"/>
          </a:p>
          <a:p>
            <a:r>
              <a:rPr lang="es-EC" sz="2400" dirty="0" smtClean="0"/>
              <a:t> </a:t>
            </a:r>
          </a:p>
        </p:txBody>
      </p:sp>
      <p:sp>
        <p:nvSpPr>
          <p:cNvPr id="2" name="1 Flecha abajo"/>
          <p:cNvSpPr/>
          <p:nvPr/>
        </p:nvSpPr>
        <p:spPr>
          <a:xfrm>
            <a:off x="4531057" y="2109553"/>
            <a:ext cx="559558" cy="535765"/>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348" y="5120343"/>
            <a:ext cx="22129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876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832672" y="2975205"/>
            <a:ext cx="7750212" cy="584775"/>
          </a:xfrm>
          <a:prstGeom prst="rect">
            <a:avLst/>
          </a:prstGeom>
          <a:solidFill>
            <a:schemeClr val="accent1"/>
          </a:solidFill>
        </p:spPr>
        <p:txBody>
          <a:bodyPr wrap="square" rtlCol="0">
            <a:spAutoFit/>
          </a:bodyPr>
          <a:lstStyle/>
          <a:p>
            <a:pPr algn="ctr"/>
            <a:r>
              <a:rPr lang="es-ES_tradnl" sz="3200" b="1" i="1" dirty="0" smtClean="0">
                <a:solidFill>
                  <a:schemeClr val="bg1"/>
                </a:solidFill>
              </a:rPr>
              <a:t>VOCALES DEL CONSEJO DE LA JUDICATURA</a:t>
            </a:r>
            <a:r>
              <a:rPr lang="es-ES_tradnl" sz="2400" i="1" dirty="0"/>
              <a:t> </a:t>
            </a:r>
            <a:endParaRPr lang="es-EC" sz="2400" i="1" dirty="0"/>
          </a:p>
        </p:txBody>
      </p:sp>
    </p:spTree>
    <p:extLst>
      <p:ext uri="{BB962C8B-B14F-4D97-AF65-F5344CB8AC3E}">
        <p14:creationId xmlns:p14="http://schemas.microsoft.com/office/powerpoint/2010/main" val="2863383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1868414" y="1460518"/>
            <a:ext cx="6395942" cy="461665"/>
          </a:xfrm>
          <a:prstGeom prst="rect">
            <a:avLst/>
          </a:prstGeom>
          <a:solidFill>
            <a:schemeClr val="accent1"/>
          </a:solidFill>
        </p:spPr>
        <p:txBody>
          <a:bodyPr wrap="square" rtlCol="0">
            <a:spAutoFit/>
          </a:bodyPr>
          <a:lstStyle/>
          <a:p>
            <a:pPr algn="ctr"/>
            <a:r>
              <a:rPr lang="es-ES_tradnl" sz="2400" b="1" i="1" dirty="0" smtClean="0">
                <a:solidFill>
                  <a:schemeClr val="bg1"/>
                </a:solidFill>
              </a:rPr>
              <a:t>AB. NÉSTOR ARBITO</a:t>
            </a:r>
            <a:r>
              <a:rPr lang="es-ES_tradnl" sz="2400" b="1" i="1" dirty="0">
                <a:solidFill>
                  <a:schemeClr val="bg1"/>
                </a:solidFill>
              </a:rPr>
              <a:t> </a:t>
            </a:r>
            <a:endParaRPr lang="es-EC" sz="2400" b="1" i="1" dirty="0">
              <a:solidFill>
                <a:schemeClr val="bg1"/>
              </a:solidFill>
            </a:endParaRPr>
          </a:p>
        </p:txBody>
      </p:sp>
      <p:pic>
        <p:nvPicPr>
          <p:cNvPr id="6" name="5 Imagen" descr="AbNestorArbito-VocalCJ"/>
          <p:cNvPicPr/>
          <p:nvPr/>
        </p:nvPicPr>
        <p:blipFill>
          <a:blip r:embed="rId3">
            <a:extLst>
              <a:ext uri="{28A0092B-C50C-407E-A947-70E740481C1C}">
                <a14:useLocalDpi xmlns:a14="http://schemas.microsoft.com/office/drawing/2010/main" val="0"/>
              </a:ext>
            </a:extLst>
          </a:blip>
          <a:srcRect/>
          <a:stretch>
            <a:fillRect/>
          </a:stretch>
        </p:blipFill>
        <p:spPr bwMode="auto">
          <a:xfrm>
            <a:off x="3610302" y="2349062"/>
            <a:ext cx="2538249" cy="2717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3658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1868414" y="1460518"/>
            <a:ext cx="6395942" cy="461665"/>
          </a:xfrm>
          <a:prstGeom prst="rect">
            <a:avLst/>
          </a:prstGeom>
          <a:solidFill>
            <a:schemeClr val="accent1"/>
          </a:solidFill>
        </p:spPr>
        <p:txBody>
          <a:bodyPr wrap="square" rtlCol="0">
            <a:spAutoFit/>
          </a:bodyPr>
          <a:lstStyle/>
          <a:p>
            <a:pPr algn="ctr"/>
            <a:r>
              <a:rPr lang="es-ES_tradnl" sz="2400" b="1" i="1" dirty="0" smtClean="0">
                <a:solidFill>
                  <a:schemeClr val="bg1"/>
                </a:solidFill>
              </a:rPr>
              <a:t>AB. ANA KARINA PERALTA</a:t>
            </a:r>
            <a:r>
              <a:rPr lang="es-ES_tradnl" sz="2400" b="1" i="1" dirty="0">
                <a:solidFill>
                  <a:schemeClr val="bg1"/>
                </a:solidFill>
              </a:rPr>
              <a:t> </a:t>
            </a:r>
            <a:endParaRPr lang="es-EC" sz="2400" b="1" i="1" dirty="0">
              <a:solidFill>
                <a:schemeClr val="bg1"/>
              </a:solidFill>
            </a:endParaRPr>
          </a:p>
        </p:txBody>
      </p:sp>
      <p:pic>
        <p:nvPicPr>
          <p:cNvPr id="5" name="4 Imagen" descr="AbKarinaPeraltaCJ"/>
          <p:cNvPicPr/>
          <p:nvPr/>
        </p:nvPicPr>
        <p:blipFill>
          <a:blip r:embed="rId3">
            <a:extLst>
              <a:ext uri="{28A0092B-C50C-407E-A947-70E740481C1C}">
                <a14:useLocalDpi xmlns:a14="http://schemas.microsoft.com/office/drawing/2010/main" val="0"/>
              </a:ext>
            </a:extLst>
          </a:blip>
          <a:srcRect/>
          <a:stretch>
            <a:fillRect/>
          </a:stretch>
        </p:blipFill>
        <p:spPr bwMode="auto">
          <a:xfrm>
            <a:off x="3736428" y="2443654"/>
            <a:ext cx="2286000" cy="2569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7684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1868414" y="1460518"/>
            <a:ext cx="6395942" cy="461665"/>
          </a:xfrm>
          <a:prstGeom prst="rect">
            <a:avLst/>
          </a:prstGeom>
          <a:solidFill>
            <a:schemeClr val="accent1"/>
          </a:solidFill>
        </p:spPr>
        <p:txBody>
          <a:bodyPr wrap="square" rtlCol="0">
            <a:spAutoFit/>
          </a:bodyPr>
          <a:lstStyle/>
          <a:p>
            <a:pPr algn="ctr"/>
            <a:r>
              <a:rPr lang="es-ES_tradnl" sz="2400" b="1" i="1" dirty="0" smtClean="0">
                <a:solidFill>
                  <a:schemeClr val="bg1"/>
                </a:solidFill>
              </a:rPr>
              <a:t>ING. ALEJANDRO SUBIA</a:t>
            </a:r>
            <a:endParaRPr lang="es-EC" sz="2400" b="1" i="1" dirty="0">
              <a:solidFill>
                <a:schemeClr val="bg1"/>
              </a:solidFill>
            </a:endParaRPr>
          </a:p>
        </p:txBody>
      </p:sp>
      <p:pic>
        <p:nvPicPr>
          <p:cNvPr id="4" name="3 Imagen" descr="IngAlejandroSubiaCJ"/>
          <p:cNvPicPr/>
          <p:nvPr/>
        </p:nvPicPr>
        <p:blipFill>
          <a:blip r:embed="rId3">
            <a:extLst>
              <a:ext uri="{28A0092B-C50C-407E-A947-70E740481C1C}">
                <a14:useLocalDpi xmlns:a14="http://schemas.microsoft.com/office/drawing/2010/main" val="0"/>
              </a:ext>
            </a:extLst>
          </a:blip>
          <a:srcRect/>
          <a:stretch>
            <a:fillRect/>
          </a:stretch>
        </p:blipFill>
        <p:spPr bwMode="auto">
          <a:xfrm>
            <a:off x="3692206" y="2640373"/>
            <a:ext cx="2030677" cy="2436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3571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1295</TotalTime>
  <Words>1592</Words>
  <Application>Microsoft Office PowerPoint</Application>
  <PresentationFormat>Presentación en pantalla (4:3)</PresentationFormat>
  <Paragraphs>218</Paragraphs>
  <Slides>37</Slides>
  <Notes>14</Notes>
  <HiddenSlides>0</HiddenSlides>
  <MMClips>0</MMClips>
  <ScaleCrop>false</ScaleCrop>
  <HeadingPairs>
    <vt:vector size="6" baseType="variant">
      <vt:variant>
        <vt:lpstr>Tema</vt:lpstr>
      </vt:variant>
      <vt:variant>
        <vt:i4>2</vt:i4>
      </vt:variant>
      <vt:variant>
        <vt:lpstr>Títulos de diapositiva</vt:lpstr>
      </vt:variant>
      <vt:variant>
        <vt:i4>37</vt:i4>
      </vt:variant>
      <vt:variant>
        <vt:lpstr>Presentaciones personalizadas</vt:lpstr>
      </vt:variant>
      <vt:variant>
        <vt:i4>1</vt:i4>
      </vt:variant>
    </vt:vector>
  </HeadingPairs>
  <TitlesOfParts>
    <vt:vector size="40"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Estructura</vt:lpstr>
      <vt:lpstr>Estructura</vt:lpstr>
      <vt:lpstr>Presentación de PowerPoint</vt:lpstr>
      <vt:lpstr>Presentación de PowerPoint</vt:lpstr>
      <vt:lpstr>vv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 personalizada1</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Rosa Elizabeth Espinosa López</cp:lastModifiedBy>
  <cp:revision>116</cp:revision>
  <dcterms:created xsi:type="dcterms:W3CDTF">2013-08-07T14:47:53Z</dcterms:created>
  <dcterms:modified xsi:type="dcterms:W3CDTF">2015-08-28T16:49:08Z</dcterms:modified>
</cp:coreProperties>
</file>