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90" r:id="rId4"/>
    <p:sldId id="279" r:id="rId5"/>
    <p:sldId id="291" r:id="rId6"/>
    <p:sldId id="287" r:id="rId7"/>
    <p:sldId id="269" r:id="rId8"/>
    <p:sldId id="292" r:id="rId9"/>
    <p:sldId id="270" r:id="rId10"/>
    <p:sldId id="276" r:id="rId11"/>
    <p:sldId id="266" r:id="rId12"/>
    <p:sldId id="273" r:id="rId13"/>
    <p:sldId id="271" r:id="rId14"/>
    <p:sldId id="289" r:id="rId15"/>
    <p:sldId id="264" r:id="rId16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95A69"/>
    <a:srgbClr val="ADC8DB"/>
    <a:srgbClr val="17D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0" autoAdjust="0"/>
    <p:restoredTop sz="96049" autoAdjust="0"/>
  </p:normalViewPr>
  <p:slideViewPr>
    <p:cSldViewPr>
      <p:cViewPr varScale="1">
        <p:scale>
          <a:sx n="148" d="100"/>
          <a:sy n="148" d="100"/>
        </p:scale>
        <p:origin x="132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3AFB9-C990-4B63-9594-754D6840AA1B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524F7-5A50-4DA6-B837-5EE11FE786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15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24F7-5A50-4DA6-B837-5EE11FE786D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98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24F7-5A50-4DA6-B837-5EE11FE786D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76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3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8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73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4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8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0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30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83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82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79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8853C-CA72-450C-B8C8-0A32FA3B4763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982D-A858-485E-B3CA-C8516549D5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de turismo tecnologia&quot;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2121"/>
          <a:stretch/>
        </p:blipFill>
        <p:spPr bwMode="auto">
          <a:xfrm>
            <a:off x="-13539" y="0"/>
            <a:ext cx="9194051" cy="51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-13539" y="0"/>
            <a:ext cx="9194051" cy="5113035"/>
          </a:xfrm>
          <a:prstGeom prst="rect">
            <a:avLst/>
          </a:prstGeom>
          <a:solidFill>
            <a:srgbClr val="4040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9"/>
          <p:cNvSpPr txBox="1"/>
          <p:nvPr/>
        </p:nvSpPr>
        <p:spPr>
          <a:xfrm>
            <a:off x="246213" y="1066723"/>
            <a:ext cx="8674546" cy="313931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s-US" sz="3600" b="1" dirty="0" smtClean="0">
                <a:solidFill>
                  <a:schemeClr val="bg1"/>
                </a:solidFill>
                <a:latin typeface="Century Gothic" pitchFamily="34" charset="0"/>
                <a:cs typeface="Century Gothic"/>
              </a:rPr>
              <a:t>“</a:t>
            </a:r>
            <a:r>
              <a:rPr lang="es-CO" sz="3600" dirty="0" smtClean="0"/>
              <a:t> </a:t>
            </a:r>
            <a:r>
              <a:rPr lang="es-CO" sz="3600" b="1" dirty="0">
                <a:solidFill>
                  <a:schemeClr val="bg1"/>
                </a:solidFill>
                <a:latin typeface="Century Gothic" pitchFamily="34" charset="0"/>
                <a:cs typeface="Century Gothic"/>
              </a:rPr>
              <a:t>Seminario en </a:t>
            </a:r>
            <a:r>
              <a:rPr lang="es-CO" sz="3600" b="1" dirty="0" smtClean="0">
                <a:solidFill>
                  <a:schemeClr val="bg1"/>
                </a:solidFill>
                <a:latin typeface="Century Gothic" pitchFamily="34" charset="0"/>
                <a:cs typeface="Century Gothic"/>
              </a:rPr>
              <a:t>Línea. </a:t>
            </a:r>
            <a:r>
              <a:rPr lang="es-US" sz="3600" b="1" dirty="0" smtClean="0">
                <a:solidFill>
                  <a:schemeClr val="bg1"/>
                </a:solidFill>
                <a:latin typeface="Century Gothic" pitchFamily="34" charset="0"/>
                <a:cs typeface="Century Gothic"/>
              </a:rPr>
              <a:t>Nuevos modelos de negocio – la economía llamada economía compartida”</a:t>
            </a:r>
            <a:r>
              <a:rPr lang="es-US" sz="3600" b="1" dirty="0">
                <a:solidFill>
                  <a:schemeClr val="bg1"/>
                </a:solidFill>
                <a:latin typeface="Century Gothic" pitchFamily="34" charset="0"/>
                <a:cs typeface="Century Gothic"/>
              </a:rPr>
              <a:t> </a:t>
            </a:r>
            <a:endParaRPr lang="es-ES" sz="3600" b="1" dirty="0">
              <a:solidFill>
                <a:schemeClr val="bg1"/>
              </a:solidFill>
              <a:latin typeface="Century Gothic" pitchFamily="34" charset="0"/>
              <a:cs typeface="Century Gothic"/>
            </a:endParaRPr>
          </a:p>
          <a:p>
            <a:pPr algn="ctr"/>
            <a:endParaRPr lang="es-ES" sz="3600" b="1" dirty="0">
              <a:solidFill>
                <a:srgbClr val="17DFD5"/>
              </a:solidFill>
              <a:latin typeface="Century Gothic" pitchFamily="34" charset="0"/>
              <a:cs typeface="Century Gothic"/>
            </a:endParaRPr>
          </a:p>
          <a:p>
            <a:pPr algn="ctr"/>
            <a:r>
              <a:rPr lang="es-ES" b="1" dirty="0">
                <a:solidFill>
                  <a:srgbClr val="FFC000"/>
                </a:solidFill>
                <a:latin typeface="Century Gothic" pitchFamily="34" charset="0"/>
                <a:cs typeface="Century Gothic"/>
              </a:rPr>
              <a:t>VICEMINISTERIO DE </a:t>
            </a:r>
            <a:r>
              <a:rPr lang="es-ES" b="1" dirty="0" smtClean="0">
                <a:solidFill>
                  <a:srgbClr val="FFC000"/>
                </a:solidFill>
                <a:latin typeface="Century Gothic" pitchFamily="34" charset="0"/>
                <a:cs typeface="Century Gothic"/>
              </a:rPr>
              <a:t>TURISMO – COLOMBIA.</a:t>
            </a:r>
          </a:p>
          <a:p>
            <a:pPr algn="ctr"/>
            <a:endParaRPr lang="es-ES" b="1" dirty="0">
              <a:solidFill>
                <a:srgbClr val="FFC000"/>
              </a:solidFill>
              <a:latin typeface="Century Gothic" pitchFamily="34" charset="0"/>
              <a:cs typeface="Century Gothic"/>
            </a:endParaRPr>
          </a:p>
          <a:p>
            <a:pPr algn="ctr"/>
            <a:endParaRPr lang="es-ES" b="1" dirty="0" smtClean="0">
              <a:solidFill>
                <a:srgbClr val="FFC000"/>
              </a:solidFill>
              <a:latin typeface="Century Gothic" pitchFamily="34" charset="0"/>
              <a:cs typeface="Century Gothic"/>
            </a:endParaRPr>
          </a:p>
        </p:txBody>
      </p:sp>
      <p:pic>
        <p:nvPicPr>
          <p:cNvPr id="31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9" y="405547"/>
            <a:ext cx="3347864" cy="661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156177" y="4365140"/>
            <a:ext cx="2987824" cy="720080"/>
            <a:chOff x="5940152" y="4062798"/>
            <a:chExt cx="3217388" cy="813208"/>
          </a:xfrm>
        </p:grpSpPr>
        <p:sp>
          <p:nvSpPr>
            <p:cNvPr id="5" name="Rectángulo 4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4167" y="4195659"/>
              <a:ext cx="1901891" cy="557451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44408" y="4110642"/>
              <a:ext cx="738072" cy="64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9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3809796" y="893835"/>
            <a:ext cx="4218588" cy="2825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29" name="Rectángulo 28"/>
          <p:cNvSpPr/>
          <p:nvPr/>
        </p:nvSpPr>
        <p:spPr>
          <a:xfrm>
            <a:off x="3813530" y="1405778"/>
            <a:ext cx="2774694" cy="2825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pic>
        <p:nvPicPr>
          <p:cNvPr id="15362" name="Picture 2" descr="Resultado de imagen de santa marta rodadero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3"/>
          <a:stretch/>
        </p:blipFill>
        <p:spPr bwMode="auto">
          <a:xfrm>
            <a:off x="-23529" y="0"/>
            <a:ext cx="3659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3752867" y="137994"/>
            <a:ext cx="5391134" cy="156966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dirty="0" smtClean="0"/>
              <a:t>Protección Del Patrimonio Cultural, El Ambiente Y El Interés Social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787529" y="2106221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FFC000"/>
                </a:solidFill>
                <a:latin typeface="Century Gothic" pitchFamily="34" charset="0"/>
              </a:rPr>
              <a:t>TURISMO DEPREDADOR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834967" y="2499474"/>
            <a:ext cx="4845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      </a:t>
            </a:r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Ejemplo</a:t>
            </a: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: </a:t>
            </a: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Santa Marta – “El Rodadero” en temporada alta los residentes ven afectados sus derechos: Restricción de movilidad, dificultad de cubrir acceso a servicios de salud por presencia masiva de turistas, presencia masiva de promoción que utilizan los PST para captar consumidores. </a:t>
            </a:r>
            <a:endParaRPr lang="es-E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§"/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Eje Cafetero. Temporada alta, desorden, delincuencia y alteración de la vida social de los residentes, encarecimiento del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canon de arrendamiento 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de la vivienda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tradicional .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o 23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25" name="Rectángulo 24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9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de turista ok&quot;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53235"/>
            <a:ext cx="3681586" cy="46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ángulo 43"/>
          <p:cNvSpPr/>
          <p:nvPr/>
        </p:nvSpPr>
        <p:spPr>
          <a:xfrm>
            <a:off x="557874" y="379594"/>
            <a:ext cx="7326494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331218" y="918725"/>
            <a:ext cx="2800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Regulación que invite a la innovación y al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emprendimiento 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611560" y="86079"/>
            <a:ext cx="845616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dirty="0" smtClean="0"/>
              <a:t>Retos En Materia De Regulación </a:t>
            </a:r>
            <a:r>
              <a:rPr lang="es-ES" dirty="0" smtClean="0"/>
              <a:t> </a:t>
            </a:r>
            <a:r>
              <a:rPr lang="es-CO" dirty="0" smtClean="0"/>
              <a:t> 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331218" y="1552669"/>
            <a:ext cx="3088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Eliminación de trámites para el ejercicio de la actividad 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1218" y="2252064"/>
            <a:ext cx="2421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Formalización Turística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1218" y="2727081"/>
            <a:ext cx="2421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Protección al Consumidor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31218" y="3182944"/>
            <a:ext cx="2800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Transformar la  acciones 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negativas del servicio que se presta en las plataformas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electrónicas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80212" y="3337711"/>
            <a:ext cx="2628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Exportar a otros modelos de negocio las acciones 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positivas en favor del consumidor.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480212" y="936980"/>
            <a:ext cx="2412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Coexistencia de modelos de negocio en el marco de buenas prácticas empresariales.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80212" y="1988182"/>
            <a:ext cx="2628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Responsabilidad social corporativa.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29717" y="3985744"/>
            <a:ext cx="205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Articulación entre entidades Estatales 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480212" y="2706512"/>
            <a:ext cx="2628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Respeto por las normas de ordenamiento territorial.</a:t>
            </a:r>
            <a:endParaRPr lang="es-CO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1547664" y="248368"/>
            <a:ext cx="5829415" cy="538783"/>
            <a:chOff x="575556" y="375506"/>
            <a:chExt cx="5205971" cy="538783"/>
          </a:xfrm>
        </p:grpSpPr>
        <p:sp>
          <p:nvSpPr>
            <p:cNvPr id="20" name="19 Elipse"/>
            <p:cNvSpPr/>
            <p:nvPr/>
          </p:nvSpPr>
          <p:spPr>
            <a:xfrm>
              <a:off x="575556" y="37550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Elipse"/>
            <p:cNvSpPr/>
            <p:nvPr/>
          </p:nvSpPr>
          <p:spPr>
            <a:xfrm>
              <a:off x="575556" y="837171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Elipse"/>
            <p:cNvSpPr/>
            <p:nvPr/>
          </p:nvSpPr>
          <p:spPr>
            <a:xfrm>
              <a:off x="5709519" y="380616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Elipse"/>
            <p:cNvSpPr/>
            <p:nvPr/>
          </p:nvSpPr>
          <p:spPr>
            <a:xfrm>
              <a:off x="5709519" y="842281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5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upo 39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41" name="Rectángulo 40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24" name="Triángulo isósceles 23"/>
          <p:cNvSpPr/>
          <p:nvPr/>
        </p:nvSpPr>
        <p:spPr>
          <a:xfrm>
            <a:off x="154746" y="1142298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Triángulo isósceles 44"/>
          <p:cNvSpPr/>
          <p:nvPr/>
        </p:nvSpPr>
        <p:spPr>
          <a:xfrm>
            <a:off x="154746" y="1800410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Triángulo isósceles 45"/>
          <p:cNvSpPr/>
          <p:nvPr/>
        </p:nvSpPr>
        <p:spPr>
          <a:xfrm>
            <a:off x="156469" y="2305831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Triángulo isósceles 46"/>
          <p:cNvSpPr/>
          <p:nvPr/>
        </p:nvSpPr>
        <p:spPr>
          <a:xfrm>
            <a:off x="156469" y="2787752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Triángulo isósceles 47"/>
          <p:cNvSpPr/>
          <p:nvPr/>
        </p:nvSpPr>
        <p:spPr>
          <a:xfrm>
            <a:off x="156469" y="3236722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Triángulo isósceles 48"/>
          <p:cNvSpPr/>
          <p:nvPr/>
        </p:nvSpPr>
        <p:spPr>
          <a:xfrm>
            <a:off x="156469" y="4017660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Triángulo isósceles 49"/>
          <p:cNvSpPr/>
          <p:nvPr/>
        </p:nvSpPr>
        <p:spPr>
          <a:xfrm>
            <a:off x="6275426" y="1016188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Triángulo isósceles 50"/>
          <p:cNvSpPr/>
          <p:nvPr/>
        </p:nvSpPr>
        <p:spPr>
          <a:xfrm>
            <a:off x="6275426" y="2804208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Triángulo isósceles 51"/>
          <p:cNvSpPr/>
          <p:nvPr/>
        </p:nvSpPr>
        <p:spPr>
          <a:xfrm>
            <a:off x="6277149" y="2179721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Triángulo isósceles 52"/>
          <p:cNvSpPr/>
          <p:nvPr/>
        </p:nvSpPr>
        <p:spPr>
          <a:xfrm>
            <a:off x="6285960" y="3380738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64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KarenJ\AppData\Local\Temp\Rar$DR00.475\OGMT9F0.jpg"/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2" t="9101" r="42127" b="1664"/>
          <a:stretch/>
        </p:blipFill>
        <p:spPr bwMode="auto">
          <a:xfrm>
            <a:off x="4860032" y="0"/>
            <a:ext cx="43204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1836545"/>
            <a:ext cx="361898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Formalización laboral: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Derechos laborales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Pago de obligaciones de seguridad social – (No son negociables)</a:t>
            </a:r>
          </a:p>
          <a:p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Prestadores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de servicios digitales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incorporen: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Códigos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de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Conducta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Pólizas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que garanticen daños a consumidores y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sociedad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Canales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de integración con autoridades estatales.</a:t>
            </a:r>
            <a:endParaRPr lang="es-CO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22" name="Rectángulo 21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25" name="Rectángulo 24"/>
          <p:cNvSpPr/>
          <p:nvPr/>
        </p:nvSpPr>
        <p:spPr>
          <a:xfrm>
            <a:off x="539552" y="1219370"/>
            <a:ext cx="3960440" cy="2628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5" name="TextBox 3"/>
          <p:cNvSpPr txBox="1"/>
          <p:nvPr/>
        </p:nvSpPr>
        <p:spPr>
          <a:xfrm>
            <a:off x="539552" y="41110"/>
            <a:ext cx="4464496" cy="175432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dirty="0" smtClean="0"/>
              <a:t>Autorregulación </a:t>
            </a:r>
            <a:r>
              <a:rPr lang="es-CO" dirty="0"/>
              <a:t>d</a:t>
            </a:r>
            <a:r>
              <a:rPr lang="es-CO" dirty="0" smtClean="0"/>
              <a:t>esde </a:t>
            </a:r>
            <a:r>
              <a:rPr lang="es-CO" dirty="0"/>
              <a:t>e</a:t>
            </a:r>
            <a:r>
              <a:rPr lang="es-CO" dirty="0" smtClean="0"/>
              <a:t>l </a:t>
            </a:r>
            <a:r>
              <a:rPr lang="es-CO" dirty="0"/>
              <a:t>s</a:t>
            </a:r>
            <a:r>
              <a:rPr lang="es-CO" dirty="0" smtClean="0"/>
              <a:t>ector </a:t>
            </a:r>
            <a:r>
              <a:rPr lang="es-CO" dirty="0" smtClean="0"/>
              <a:t>Privado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1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KarenJ\AppData\Local\Temp\Rar$DR00.259\25060.jpg"/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40" r="27539"/>
          <a:stretch/>
        </p:blipFill>
        <p:spPr bwMode="auto">
          <a:xfrm>
            <a:off x="-23416" y="0"/>
            <a:ext cx="40679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860033" y="2596718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7DFD5"/>
              </a:buClr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Sin importar el modelo de </a:t>
            </a:r>
            <a:r>
              <a:rPr lang="es-CO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negocio </a:t>
            </a: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todos deben cumplir </a:t>
            </a:r>
            <a:r>
              <a:rPr lang="es-CO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sus obligaciones frente </a:t>
            </a: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al ordenamiento </a:t>
            </a:r>
            <a:r>
              <a:rPr lang="es-CO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jurídico. </a:t>
            </a:r>
          </a:p>
          <a:p>
            <a:pPr>
              <a:buClr>
                <a:srgbClr val="17DFD5"/>
              </a:buClr>
            </a:pPr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o 23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25" name="Rectángulo 24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28" name="Rectángulo 27"/>
          <p:cNvSpPr/>
          <p:nvPr/>
        </p:nvSpPr>
        <p:spPr>
          <a:xfrm>
            <a:off x="4859904" y="1563725"/>
            <a:ext cx="2592288" cy="2523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  <p:sp>
        <p:nvSpPr>
          <p:cNvPr id="5" name="TextBox 3"/>
          <p:cNvSpPr txBox="1"/>
          <p:nvPr/>
        </p:nvSpPr>
        <p:spPr>
          <a:xfrm>
            <a:off x="4860032" y="637987"/>
            <a:ext cx="3312369" cy="120032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sz="3600" dirty="0" smtClean="0"/>
              <a:t>Premisa </a:t>
            </a:r>
            <a:endParaRPr lang="es-CO" sz="3600" dirty="0"/>
          </a:p>
          <a:p>
            <a:endParaRPr lang="es-ES" sz="3600" dirty="0"/>
          </a:p>
        </p:txBody>
      </p:sp>
      <p:sp>
        <p:nvSpPr>
          <p:cNvPr id="2" name="Triángulo isósceles 1"/>
          <p:cNvSpPr/>
          <p:nvPr/>
        </p:nvSpPr>
        <p:spPr>
          <a:xfrm>
            <a:off x="6084168" y="2211710"/>
            <a:ext cx="250588" cy="21602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/>
          </a:p>
        </p:txBody>
      </p:sp>
    </p:spTree>
    <p:extLst>
      <p:ext uri="{BB962C8B-B14F-4D97-AF65-F5344CB8AC3E}">
        <p14:creationId xmlns:p14="http://schemas.microsoft.com/office/powerpoint/2010/main" val="11080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turista ok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2654" r="29563" b="1699"/>
          <a:stretch/>
        </p:blipFill>
        <p:spPr bwMode="auto">
          <a:xfrm>
            <a:off x="0" y="0"/>
            <a:ext cx="4513531" cy="51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04047" y="1347614"/>
            <a:ext cx="3816425" cy="3096344"/>
          </a:xfrm>
        </p:spPr>
        <p:txBody>
          <a:bodyPr>
            <a:normAutofit fontScale="40000" lnSpcReduction="20000"/>
          </a:bodyPr>
          <a:lstStyle/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Facilitación de la formalización del sector</a:t>
            </a:r>
          </a:p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Equilibrio y equidad entre prestadores desde el ámbito tributario</a:t>
            </a:r>
          </a:p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Protección al consumidor</a:t>
            </a:r>
          </a:p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Ordenamiento territorial</a:t>
            </a:r>
          </a:p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Articulación por parte del ministerio para el desarrollo de la actividad turística entre portales Y prestadores</a:t>
            </a:r>
          </a:p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Instancias internacionales. Organismos como la UNWTO, entre otros</a:t>
            </a:r>
          </a:p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Desarrollo e implementación de herramientas tecnológicas</a:t>
            </a:r>
          </a:p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Manejo de información de los usuarios</a:t>
            </a:r>
          </a:p>
          <a:p>
            <a:pPr marL="385763" indent="-385763">
              <a:buClr>
                <a:srgbClr val="FFC000"/>
              </a:buClr>
              <a:buFont typeface="+mj-lt"/>
              <a:buAutoNum type="arabicPeriod"/>
            </a:pPr>
            <a:r>
              <a:rPr lang="es-CO" dirty="0" smtClean="0">
                <a:latin typeface="Century Gothic" panose="020B0502020202020204" pitchFamily="34" charset="0"/>
              </a:rPr>
              <a:t>Autorregulación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0073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6" name="Rectángulo 5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10" name="Rectángulo 9"/>
          <p:cNvSpPr/>
          <p:nvPr/>
        </p:nvSpPr>
        <p:spPr>
          <a:xfrm>
            <a:off x="5514275" y="595824"/>
            <a:ext cx="2573966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4275" y="141928"/>
            <a:ext cx="2573966" cy="954107"/>
          </a:xfr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s-CO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Seguimos trabajando… </a:t>
            </a:r>
            <a:endParaRPr lang="es-CO" sz="2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KarenJ\Pictures\photography-801891_1280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4"/>
          <a:stretch/>
        </p:blipFill>
        <p:spPr bwMode="auto">
          <a:xfrm>
            <a:off x="0" y="1"/>
            <a:ext cx="91476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267744" y="2203813"/>
            <a:ext cx="47788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8000" b="1" dirty="0" smtClean="0">
                <a:solidFill>
                  <a:srgbClr val="FFC000"/>
                </a:solidFill>
                <a:latin typeface="Century Gothic" pitchFamily="34" charset="0"/>
                <a:cs typeface="Courier New" pitchFamily="49" charset="0"/>
              </a:rPr>
              <a:t>GRACIAS</a:t>
            </a:r>
            <a:endParaRPr lang="es-ES_tradnl" sz="8000" b="1" dirty="0">
              <a:solidFill>
                <a:srgbClr val="FFC000"/>
              </a:solidFill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34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9" y="405547"/>
            <a:ext cx="3347864" cy="661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o 34"/>
          <p:cNvGrpSpPr/>
          <p:nvPr/>
        </p:nvGrpSpPr>
        <p:grpSpPr>
          <a:xfrm>
            <a:off x="6308604" y="4155926"/>
            <a:ext cx="2848935" cy="720080"/>
            <a:chOff x="5940152" y="4062798"/>
            <a:chExt cx="3217388" cy="813208"/>
          </a:xfrm>
        </p:grpSpPr>
        <p:sp>
          <p:nvSpPr>
            <p:cNvPr id="36" name="Rectángulo 35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4167" y="4195659"/>
              <a:ext cx="1901891" cy="557451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4408" y="4110642"/>
              <a:ext cx="738072" cy="642467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2123728" y="2139702"/>
            <a:ext cx="5112568" cy="15394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5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de turismo tecnologia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20357"/>
          <a:stretch/>
        </p:blipFill>
        <p:spPr bwMode="auto">
          <a:xfrm>
            <a:off x="4644008" y="0"/>
            <a:ext cx="45135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617303" y="678631"/>
            <a:ext cx="1818508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870372" y="1324962"/>
            <a:ext cx="3312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Aprovechar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las oportunidades que trae consigo la irrupción de las nuevas tecnologías en el sector turístico, en todo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caso,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garantizando el bien común y el interés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general.</a:t>
            </a:r>
          </a:p>
          <a:p>
            <a:pPr algn="ctr"/>
            <a:endParaRPr lang="es-E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ctr"/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Formalizar promoviendo la actividad turística. </a:t>
            </a:r>
          </a:p>
          <a:p>
            <a:pPr algn="ctr"/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Competitividad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</a:t>
            </a:r>
            <a:endParaRPr lang="es-CO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84632" y="349949"/>
            <a:ext cx="1883849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CO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OBJETO</a:t>
            </a:r>
            <a:endParaRPr lang="es-E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27584" y="3219822"/>
            <a:ext cx="3384376" cy="11521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24" name="Rectángulo 23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3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de turista&quot;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44" y="1234934"/>
            <a:ext cx="2609532" cy="39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2434398" y="449522"/>
            <a:ext cx="4298833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611560" y="1850509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Aproximadamente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90.0000 ofertas de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alojamientos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22307" y="119099"/>
            <a:ext cx="428194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Democratización</a:t>
            </a:r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 </a:t>
            </a:r>
            <a:endParaRPr lang="es-ES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3 Rectángulo"/>
          <p:cNvSpPr/>
          <p:nvPr/>
        </p:nvSpPr>
        <p:spPr>
          <a:xfrm>
            <a:off x="5913884" y="1878090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Madres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de cabeza de familia, desempleados, personas de zonas donde apenas empieza a llegar el desarrollo y encuentran en el turismo una fuente de subsistencia. 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3 Rectángulo"/>
          <p:cNvSpPr/>
          <p:nvPr/>
        </p:nvSpPr>
        <p:spPr>
          <a:xfrm>
            <a:off x="611560" y="257058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No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comerciantes y Extranjeros. 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3 Rectángulo"/>
          <p:cNvSpPr/>
          <p:nvPr/>
        </p:nvSpPr>
        <p:spPr>
          <a:xfrm>
            <a:off x="5940152" y="3492557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Regulación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que invite a la formalización – No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excluyente.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3 Rectángulo"/>
          <p:cNvSpPr/>
          <p:nvPr/>
        </p:nvSpPr>
        <p:spPr>
          <a:xfrm>
            <a:off x="611560" y="3010479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Sectores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excluidos viajan. “Quien toman o alquilan un cuarto compartido en algunos casos lo hacen por cuanto es la única opción de poder viajar”. 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79558" y="865602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¿Tema a Tratar o Problema 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Resolver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? 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o 27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29" name="Rectángulo 28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32" name="Triángulo isósceles 31"/>
          <p:cNvSpPr/>
          <p:nvPr/>
        </p:nvSpPr>
        <p:spPr>
          <a:xfrm>
            <a:off x="410653" y="1911636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Triángulo isósceles 32"/>
          <p:cNvSpPr/>
          <p:nvPr/>
        </p:nvSpPr>
        <p:spPr>
          <a:xfrm>
            <a:off x="410652" y="2652468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Triángulo isósceles 33"/>
          <p:cNvSpPr/>
          <p:nvPr/>
        </p:nvSpPr>
        <p:spPr>
          <a:xfrm>
            <a:off x="410652" y="3075806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Triángulo isósceles 34"/>
          <p:cNvSpPr/>
          <p:nvPr/>
        </p:nvSpPr>
        <p:spPr>
          <a:xfrm>
            <a:off x="5746825" y="1958891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Triángulo isósceles 35"/>
          <p:cNvSpPr/>
          <p:nvPr/>
        </p:nvSpPr>
        <p:spPr>
          <a:xfrm>
            <a:off x="5746825" y="3550615"/>
            <a:ext cx="167059" cy="14401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86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ángulo 69"/>
          <p:cNvSpPr/>
          <p:nvPr/>
        </p:nvSpPr>
        <p:spPr>
          <a:xfrm>
            <a:off x="179512" y="520671"/>
            <a:ext cx="2856723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extBox 3"/>
          <p:cNvSpPr txBox="1"/>
          <p:nvPr/>
        </p:nvSpPr>
        <p:spPr>
          <a:xfrm>
            <a:off x="259019" y="210491"/>
            <a:ext cx="267893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dirty="0"/>
              <a:t>COLOMBIA</a:t>
            </a:r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328080" y="1748240"/>
            <a:ext cx="20792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Ley de Turismo Permite Turismo  inclusivo. </a:t>
            </a:r>
            <a:endParaRPr lang="es-CO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437696" y="2504323"/>
            <a:ext cx="1630305" cy="512388"/>
            <a:chOff x="438933" y="2492300"/>
            <a:chExt cx="1682383" cy="799530"/>
          </a:xfrm>
        </p:grpSpPr>
        <p:sp>
          <p:nvSpPr>
            <p:cNvPr id="28" name="27 Rectángulo"/>
            <p:cNvSpPr/>
            <p:nvPr/>
          </p:nvSpPr>
          <p:spPr>
            <a:xfrm>
              <a:off x="438933" y="2716111"/>
              <a:ext cx="1681555" cy="432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Emprendimiento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0 Lágrima"/>
          <p:cNvSpPr/>
          <p:nvPr/>
        </p:nvSpPr>
        <p:spPr>
          <a:xfrm rot="8100000">
            <a:off x="1202494" y="1170759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2" name="51 Grupo"/>
          <p:cNvGrpSpPr/>
          <p:nvPr/>
        </p:nvGrpSpPr>
        <p:grpSpPr>
          <a:xfrm>
            <a:off x="477130" y="1376460"/>
            <a:ext cx="1660468" cy="360039"/>
            <a:chOff x="460848" y="2492300"/>
            <a:chExt cx="1660468" cy="799530"/>
          </a:xfrm>
        </p:grpSpPr>
        <p:sp>
          <p:nvSpPr>
            <p:cNvPr id="53" name="52 Rectángulo"/>
            <p:cNvSpPr/>
            <p:nvPr/>
          </p:nvSpPr>
          <p:spPr>
            <a:xfrm>
              <a:off x="545184" y="2642742"/>
              <a:ext cx="1506535" cy="61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LEY 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4" name="53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94 Rectángulo"/>
          <p:cNvSpPr/>
          <p:nvPr/>
        </p:nvSpPr>
        <p:spPr>
          <a:xfrm>
            <a:off x="281373" y="3205359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Incentivar la formalización.  - Ley de Financiamiento</a:t>
            </a:r>
          </a:p>
        </p:txBody>
      </p:sp>
      <p:sp>
        <p:nvSpPr>
          <p:cNvPr id="96" name="95 Lágrima"/>
          <p:cNvSpPr/>
          <p:nvPr/>
        </p:nvSpPr>
        <p:spPr>
          <a:xfrm rot="8100000">
            <a:off x="1176170" y="2322468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5" name="104 Grupo"/>
          <p:cNvGrpSpPr/>
          <p:nvPr/>
        </p:nvGrpSpPr>
        <p:grpSpPr>
          <a:xfrm>
            <a:off x="2777431" y="1364147"/>
            <a:ext cx="1682382" cy="506671"/>
            <a:chOff x="438934" y="2492300"/>
            <a:chExt cx="1682382" cy="799530"/>
          </a:xfrm>
        </p:grpSpPr>
        <p:sp>
          <p:nvSpPr>
            <p:cNvPr id="106" name="105 Rectángulo"/>
            <p:cNvSpPr/>
            <p:nvPr/>
          </p:nvSpPr>
          <p:spPr>
            <a:xfrm>
              <a:off x="438934" y="2755242"/>
              <a:ext cx="1681555" cy="43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REGLAMENTACIÓN. 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07" name="106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111 Rectángulo"/>
          <p:cNvSpPr/>
          <p:nvPr/>
        </p:nvSpPr>
        <p:spPr>
          <a:xfrm>
            <a:off x="2777431" y="2013836"/>
            <a:ext cx="1709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Regulación Sectorial  Decretos 2063 y 2119 de 2018.</a:t>
            </a:r>
          </a:p>
        </p:txBody>
      </p:sp>
      <p:sp>
        <p:nvSpPr>
          <p:cNvPr id="113" name="112 Lágrima"/>
          <p:cNvSpPr/>
          <p:nvPr/>
        </p:nvSpPr>
        <p:spPr>
          <a:xfrm rot="8100000">
            <a:off x="3521749" y="1186946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4" name="113 Grupo"/>
          <p:cNvGrpSpPr/>
          <p:nvPr/>
        </p:nvGrpSpPr>
        <p:grpSpPr>
          <a:xfrm>
            <a:off x="2777431" y="3356967"/>
            <a:ext cx="1897978" cy="720955"/>
            <a:chOff x="438933" y="2492300"/>
            <a:chExt cx="2345089" cy="800501"/>
          </a:xfrm>
        </p:grpSpPr>
        <p:sp>
          <p:nvSpPr>
            <p:cNvPr id="115" name="114 Rectángulo"/>
            <p:cNvSpPr/>
            <p:nvPr/>
          </p:nvSpPr>
          <p:spPr>
            <a:xfrm>
              <a:off x="438933" y="2575157"/>
              <a:ext cx="2315569" cy="717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CONTROL DE ABUSOS DE POSICIÓN DOMINANTE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16" name="115 Conector recto"/>
            <p:cNvCxnSpPr/>
            <p:nvPr/>
          </p:nvCxnSpPr>
          <p:spPr>
            <a:xfrm>
              <a:off x="2784020" y="2492300"/>
              <a:ext cx="0" cy="79208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 flipH="1">
              <a:off x="460850" y="3284388"/>
              <a:ext cx="232317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 flipH="1">
              <a:off x="460850" y="2499741"/>
              <a:ext cx="103097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"/>
            <p:cNvCxnSpPr/>
            <p:nvPr/>
          </p:nvCxnSpPr>
          <p:spPr>
            <a:xfrm flipH="1">
              <a:off x="1863656" y="2494409"/>
              <a:ext cx="92036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120 Rectángulo"/>
          <p:cNvSpPr/>
          <p:nvPr/>
        </p:nvSpPr>
        <p:spPr>
          <a:xfrm>
            <a:off x="2857460" y="422793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Libertad Contractual 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Fortalecimiento de agremiaciones.</a:t>
            </a:r>
          </a:p>
        </p:txBody>
      </p:sp>
      <p:sp>
        <p:nvSpPr>
          <p:cNvPr id="122" name="121 Lágrima"/>
          <p:cNvSpPr/>
          <p:nvPr/>
        </p:nvSpPr>
        <p:spPr>
          <a:xfrm rot="8100000">
            <a:off x="3659550" y="3143995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3" name="122 Grupo"/>
          <p:cNvGrpSpPr/>
          <p:nvPr/>
        </p:nvGrpSpPr>
        <p:grpSpPr>
          <a:xfrm>
            <a:off x="4962716" y="1329850"/>
            <a:ext cx="3113326" cy="391355"/>
            <a:chOff x="424807" y="2492300"/>
            <a:chExt cx="1696509" cy="799530"/>
          </a:xfrm>
        </p:grpSpPr>
        <p:sp>
          <p:nvSpPr>
            <p:cNvPr id="124" name="123 Rectángulo"/>
            <p:cNvSpPr/>
            <p:nvPr/>
          </p:nvSpPr>
          <p:spPr>
            <a:xfrm>
              <a:off x="424807" y="2651160"/>
              <a:ext cx="1681555" cy="565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INTEROPERABILIDAD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25" name="124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128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129 Rectángulo"/>
          <p:cNvSpPr/>
          <p:nvPr/>
        </p:nvSpPr>
        <p:spPr>
          <a:xfrm>
            <a:off x="4988639" y="1901815"/>
            <a:ext cx="308588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Relación entre entidades públicas.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Relación entre Sector </a:t>
            </a:r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MinCIT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– Privados – RNT 2.0</a:t>
            </a:r>
          </a:p>
          <a:p>
            <a:pPr>
              <a:buClr>
                <a:srgbClr val="FFC000"/>
              </a:buClr>
            </a:pP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130 Lágrima"/>
          <p:cNvSpPr/>
          <p:nvPr/>
        </p:nvSpPr>
        <p:spPr>
          <a:xfrm rot="8100000">
            <a:off x="6466349" y="1152650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9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upo 59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61" name="Rectángulo 60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2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328080" y="1467530"/>
            <a:ext cx="20792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Las normas son para todo el territorio – con excepción de jurisdicciones especiales</a:t>
            </a:r>
            <a:endParaRPr lang="es-CO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467544" y="2425119"/>
            <a:ext cx="1682383" cy="720080"/>
            <a:chOff x="438933" y="2492300"/>
            <a:chExt cx="1682383" cy="799530"/>
          </a:xfrm>
        </p:grpSpPr>
        <p:sp>
          <p:nvSpPr>
            <p:cNvPr id="28" name="27 Rectángulo"/>
            <p:cNvSpPr/>
            <p:nvPr/>
          </p:nvSpPr>
          <p:spPr>
            <a:xfrm>
              <a:off x="438933" y="2636316"/>
              <a:ext cx="1681555" cy="512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A. BIEN COMÚN</a:t>
              </a:r>
            </a:p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B. INTERÉS GENERAL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0 Lágrima"/>
          <p:cNvSpPr/>
          <p:nvPr/>
        </p:nvSpPr>
        <p:spPr>
          <a:xfrm rot="8100000">
            <a:off x="1202494" y="890049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2" name="51 Grupo"/>
          <p:cNvGrpSpPr/>
          <p:nvPr/>
        </p:nvGrpSpPr>
        <p:grpSpPr>
          <a:xfrm>
            <a:off x="477130" y="1095750"/>
            <a:ext cx="1660468" cy="360039"/>
            <a:chOff x="460848" y="2492300"/>
            <a:chExt cx="1660468" cy="799530"/>
          </a:xfrm>
        </p:grpSpPr>
        <p:sp>
          <p:nvSpPr>
            <p:cNvPr id="53" name="52 Rectángulo"/>
            <p:cNvSpPr/>
            <p:nvPr/>
          </p:nvSpPr>
          <p:spPr>
            <a:xfrm>
              <a:off x="545184" y="2642742"/>
              <a:ext cx="1506535" cy="61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ESTADO UNITARIO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54" name="53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94 Rectángulo"/>
          <p:cNvSpPr/>
          <p:nvPr/>
        </p:nvSpPr>
        <p:spPr>
          <a:xfrm>
            <a:off x="395536" y="3217207"/>
            <a:ext cx="20792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</a:t>
            </a:r>
            <a:r>
              <a:rPr lang="es-E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Protección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del 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Consumidor</a:t>
            </a: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r>
              <a:rPr lang="es-E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b</a:t>
            </a:r>
            <a:r>
              <a:rPr lang="es-E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 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Protección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del 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Patrimonio Cultural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– el interés general y el 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ambiente</a:t>
            </a: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6" name="95 Lágrima"/>
          <p:cNvSpPr/>
          <p:nvPr/>
        </p:nvSpPr>
        <p:spPr>
          <a:xfrm rot="8100000">
            <a:off x="1211863" y="2247918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05" name="104 Grupo"/>
          <p:cNvGrpSpPr/>
          <p:nvPr/>
        </p:nvGrpSpPr>
        <p:grpSpPr>
          <a:xfrm>
            <a:off x="3347864" y="336887"/>
            <a:ext cx="1682383" cy="720080"/>
            <a:chOff x="438933" y="2492300"/>
            <a:chExt cx="1682383" cy="799530"/>
          </a:xfrm>
        </p:grpSpPr>
        <p:sp>
          <p:nvSpPr>
            <p:cNvPr id="106" name="105 Rectángulo"/>
            <p:cNvSpPr/>
            <p:nvPr/>
          </p:nvSpPr>
          <p:spPr>
            <a:xfrm>
              <a:off x="438933" y="2636316"/>
              <a:ext cx="1681555" cy="512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ECONOMÍA SOCIAL DE MERCADO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07" name="106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111 Rectángulo"/>
          <p:cNvSpPr/>
          <p:nvPr/>
        </p:nvSpPr>
        <p:spPr>
          <a:xfrm>
            <a:off x="3203848" y="1128975"/>
            <a:ext cx="207929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La actividad económica debe realizarse con responsabilidad social y debe haber retribución a la sociedad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</a:t>
            </a: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3" name="112 Lágrima"/>
          <p:cNvSpPr/>
          <p:nvPr/>
        </p:nvSpPr>
        <p:spPr>
          <a:xfrm rot="8100000">
            <a:off x="4092183" y="159686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4" name="113 Grupo"/>
          <p:cNvGrpSpPr/>
          <p:nvPr/>
        </p:nvGrpSpPr>
        <p:grpSpPr>
          <a:xfrm>
            <a:off x="3356248" y="2363393"/>
            <a:ext cx="1682383" cy="720955"/>
            <a:chOff x="438933" y="2492300"/>
            <a:chExt cx="1682383" cy="800502"/>
          </a:xfrm>
        </p:grpSpPr>
        <p:sp>
          <p:nvSpPr>
            <p:cNvPr id="115" name="114 Rectángulo"/>
            <p:cNvSpPr/>
            <p:nvPr/>
          </p:nvSpPr>
          <p:spPr>
            <a:xfrm>
              <a:off x="438933" y="2575158"/>
              <a:ext cx="1681555" cy="717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LIBERTAD DE EMPRESA – INICIATIVA PRIVADA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16" name="115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116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117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118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19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120 Rectángulo"/>
          <p:cNvSpPr/>
          <p:nvPr/>
        </p:nvSpPr>
        <p:spPr>
          <a:xfrm>
            <a:off x="3131840" y="3155482"/>
            <a:ext cx="25922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Libertad de escoger actividad económica.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Libertad de modelos de negocio 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Libre competencia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Libertad contractual 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Libertad de administración del negocio 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Libertad de ingreso y retiro del mercado</a:t>
            </a:r>
          </a:p>
        </p:txBody>
      </p:sp>
      <p:sp>
        <p:nvSpPr>
          <p:cNvPr id="122" name="121 Lágrima"/>
          <p:cNvSpPr/>
          <p:nvPr/>
        </p:nvSpPr>
        <p:spPr>
          <a:xfrm rot="8100000">
            <a:off x="4100567" y="2186193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23" name="122 Grupo"/>
          <p:cNvGrpSpPr/>
          <p:nvPr/>
        </p:nvGrpSpPr>
        <p:grpSpPr>
          <a:xfrm>
            <a:off x="5661061" y="336885"/>
            <a:ext cx="3087403" cy="720955"/>
            <a:chOff x="438933" y="2492300"/>
            <a:chExt cx="1682383" cy="800502"/>
          </a:xfrm>
        </p:grpSpPr>
        <p:sp>
          <p:nvSpPr>
            <p:cNvPr id="124" name="123 Rectángulo"/>
            <p:cNvSpPr/>
            <p:nvPr/>
          </p:nvSpPr>
          <p:spPr>
            <a:xfrm>
              <a:off x="438933" y="2575158"/>
              <a:ext cx="1681555" cy="717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MULTIPLICIDAD DE ENTIDADES O ACTORES EN MATERIA DE REGLAMENTACIÓN Y REGULACIÓN</a:t>
              </a:r>
              <a:endParaRPr lang="es-CO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25" name="124 Conector recto"/>
            <p:cNvCxnSpPr/>
            <p:nvPr/>
          </p:nvCxnSpPr>
          <p:spPr>
            <a:xfrm>
              <a:off x="2120489" y="2492300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25 Conector recto"/>
            <p:cNvCxnSpPr/>
            <p:nvPr/>
          </p:nvCxnSpPr>
          <p:spPr>
            <a:xfrm>
              <a:off x="467544" y="2499742"/>
              <a:ext cx="0" cy="7920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26 Conector recto"/>
            <p:cNvCxnSpPr/>
            <p:nvPr/>
          </p:nvCxnSpPr>
          <p:spPr>
            <a:xfrm flipH="1">
              <a:off x="460848" y="3284388"/>
              <a:ext cx="16604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127 Conector recto"/>
            <p:cNvCxnSpPr/>
            <p:nvPr/>
          </p:nvCxnSpPr>
          <p:spPr>
            <a:xfrm flipH="1">
              <a:off x="460848" y="2499742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128 Conector recto"/>
            <p:cNvCxnSpPr/>
            <p:nvPr/>
          </p:nvCxnSpPr>
          <p:spPr>
            <a:xfrm flipH="1">
              <a:off x="1466548" y="2494409"/>
              <a:ext cx="654768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129 Rectángulo"/>
          <p:cNvSpPr/>
          <p:nvPr/>
        </p:nvSpPr>
        <p:spPr>
          <a:xfrm>
            <a:off x="5661061" y="1128975"/>
            <a:ext cx="30858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Sector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MinTIC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– CRC: Regulación y control de plataformas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Sector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MinCIT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– SIC: Regulación y control de prestadores de servicios turísticos </a:t>
            </a:r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§"/>
            </a:pP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Entidades Locales: Facultades de Inspección Control y Vigilancia. </a:t>
            </a:r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130 Lágrima"/>
          <p:cNvSpPr/>
          <p:nvPr/>
        </p:nvSpPr>
        <p:spPr>
          <a:xfrm rot="8100000">
            <a:off x="7138771" y="159686"/>
            <a:ext cx="224477" cy="22447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2" name="131 Rectángulo"/>
          <p:cNvSpPr/>
          <p:nvPr/>
        </p:nvSpPr>
        <p:spPr>
          <a:xfrm>
            <a:off x="5872335" y="2619658"/>
            <a:ext cx="28746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RECAUDO DE TRIBUTOS: </a:t>
            </a:r>
          </a:p>
          <a:p>
            <a:r>
              <a:rPr lang="es-E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a. 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DIAN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: Impuestos</a:t>
            </a:r>
            <a:endParaRPr lang="es-ES" sz="11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r>
              <a:rPr lang="es-E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b. </a:t>
            </a:r>
            <a:r>
              <a:rPr lang="es-E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Fiducoldex</a:t>
            </a:r>
            <a:r>
              <a:rPr lang="es-E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- </a:t>
            </a:r>
            <a:r>
              <a:rPr lang="es-E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Fontur</a:t>
            </a:r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: Contribución </a:t>
            </a:r>
          </a:p>
        </p:txBody>
      </p:sp>
      <p:sp>
        <p:nvSpPr>
          <p:cNvPr id="135" name="134 Rectángulo"/>
          <p:cNvSpPr/>
          <p:nvPr/>
        </p:nvSpPr>
        <p:spPr>
          <a:xfrm>
            <a:off x="5870999" y="3391102"/>
            <a:ext cx="28746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Reglas de Copropiedad: </a:t>
            </a:r>
          </a:p>
          <a:p>
            <a:r>
              <a:rPr lang="es-E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Sancionatoria: Administración de la copropiedad</a:t>
            </a:r>
          </a:p>
        </p:txBody>
      </p:sp>
      <p:pic>
        <p:nvPicPr>
          <p:cNvPr id="59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upo 59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61" name="Rectángulo 60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64" name="Rectángulo 63"/>
          <p:cNvSpPr/>
          <p:nvPr/>
        </p:nvSpPr>
        <p:spPr>
          <a:xfrm>
            <a:off x="179512" y="520671"/>
            <a:ext cx="2856723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3"/>
          <p:cNvSpPr txBox="1"/>
          <p:nvPr/>
        </p:nvSpPr>
        <p:spPr>
          <a:xfrm>
            <a:off x="259019" y="210491"/>
            <a:ext cx="267893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COLOMBIA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10" name="Rectángulo 9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17" name="Rectángulo 16"/>
          <p:cNvSpPr/>
          <p:nvPr/>
        </p:nvSpPr>
        <p:spPr>
          <a:xfrm>
            <a:off x="683568" y="483518"/>
            <a:ext cx="4298833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 Rectángulo"/>
          <p:cNvSpPr/>
          <p:nvPr/>
        </p:nvSpPr>
        <p:spPr>
          <a:xfrm>
            <a:off x="827584" y="151318"/>
            <a:ext cx="4219425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Consideraciones</a:t>
            </a:r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 </a:t>
            </a:r>
            <a:endParaRPr lang="es-ES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1 Rectángulo"/>
          <p:cNvSpPr/>
          <p:nvPr/>
        </p:nvSpPr>
        <p:spPr>
          <a:xfrm>
            <a:off x="323528" y="1136275"/>
            <a:ext cx="1132041" cy="14465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t-BR" sz="8800" b="1" dirty="0" smtClean="0">
                <a:solidFill>
                  <a:srgbClr val="FFC000"/>
                </a:solidFill>
                <a:latin typeface="Century Gothic" pitchFamily="34" charset="0"/>
              </a:rPr>
              <a:t>1.</a:t>
            </a:r>
            <a:endParaRPr lang="es-ES" sz="8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3" name="1 Rectángulo"/>
          <p:cNvSpPr/>
          <p:nvPr/>
        </p:nvSpPr>
        <p:spPr>
          <a:xfrm>
            <a:off x="323528" y="2845166"/>
            <a:ext cx="1132041" cy="14465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t-BR" sz="8800" b="1" dirty="0" smtClean="0">
                <a:solidFill>
                  <a:srgbClr val="FFC000"/>
                </a:solidFill>
                <a:latin typeface="Century Gothic" pitchFamily="34" charset="0"/>
              </a:rPr>
              <a:t>2.</a:t>
            </a:r>
            <a:endParaRPr lang="es-ES" sz="8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1 Rectángulo"/>
          <p:cNvSpPr/>
          <p:nvPr/>
        </p:nvSpPr>
        <p:spPr>
          <a:xfrm>
            <a:off x="5138022" y="1216509"/>
            <a:ext cx="1132041" cy="14465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t-BR" sz="8800" b="1" dirty="0" smtClean="0">
                <a:solidFill>
                  <a:srgbClr val="FFC000"/>
                </a:solidFill>
                <a:latin typeface="Century Gothic" pitchFamily="34" charset="0"/>
              </a:rPr>
              <a:t>3.</a:t>
            </a:r>
            <a:endParaRPr lang="es-ES" sz="8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5" name="1 Rectángulo"/>
          <p:cNvSpPr/>
          <p:nvPr/>
        </p:nvSpPr>
        <p:spPr>
          <a:xfrm>
            <a:off x="5138022" y="2925400"/>
            <a:ext cx="1132041" cy="144655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pt-BR" sz="8800" b="1" dirty="0" smtClean="0">
                <a:solidFill>
                  <a:srgbClr val="FFC000"/>
                </a:solidFill>
                <a:latin typeface="Century Gothic" pitchFamily="34" charset="0"/>
              </a:rPr>
              <a:t>4.</a:t>
            </a:r>
            <a:endParaRPr lang="es-ES" sz="8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069571" y="1656892"/>
            <a:ext cx="3816424" cy="1494834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La  legislación 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Ley 1101 de 2006 Art. 12 - 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modalidades diferentes de los hoteles. 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5796136" y="1573541"/>
            <a:ext cx="2831285" cy="10895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Marco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de regulación flexible pero no ausente de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requisitos.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105575" y="3023502"/>
            <a:ext cx="3528392" cy="12682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Necesidad reglamentaci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ón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tipos de hospedaje distintos de y hoteles y  vivienda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turística.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930109" y="2839662"/>
            <a:ext cx="2927441" cy="13048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Inicio caracterización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de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estos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prestadores de servicios turísticos para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inclusión 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e ingreso al mercado de manera formal.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0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de ordenamiento territorial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9" r="24237"/>
          <a:stretch/>
        </p:blipFill>
        <p:spPr bwMode="auto">
          <a:xfrm>
            <a:off x="-13539" y="0"/>
            <a:ext cx="379345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4016083" y="1101973"/>
            <a:ext cx="4981184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4012971" y="1851670"/>
            <a:ext cx="498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Cumplimiento de planes de ordenamiento territorial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Labores de Inspección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Vigilancia y Control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por parte de autoridades territoriales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</a:t>
            </a:r>
          </a:p>
          <a:p>
            <a:pPr>
              <a:buClr>
                <a:srgbClr val="FFC000"/>
              </a:buClr>
            </a:pP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Coordinación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con autoridades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territoriales: planes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 ordenamiento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turístico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- distintos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modelos de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negocio.</a:t>
            </a: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21" name="Rectángulo 20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25" name="1 Rectángulo"/>
          <p:cNvSpPr/>
          <p:nvPr/>
        </p:nvSpPr>
        <p:spPr>
          <a:xfrm>
            <a:off x="4016082" y="339502"/>
            <a:ext cx="4981185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Los Retos Del Ordenamiento Territorial </a:t>
            </a:r>
            <a:endParaRPr lang="es-E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KarenJ\AppData\Local\Temp\Rar$DR00.338\239.jpg"/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33" t="385" r="21178" b="3088"/>
          <a:stretch/>
        </p:blipFill>
        <p:spPr bwMode="auto">
          <a:xfrm>
            <a:off x="5508104" y="0"/>
            <a:ext cx="36358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1520" y="1520321"/>
            <a:ext cx="4774140" cy="2765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C000"/>
              </a:buClr>
            </a:pPr>
            <a:endParaRPr lang="es-CO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Gravar servicios turísticos sin diferenciación de nacionalidad o determinarlos como exentos de manera genera. </a:t>
            </a:r>
            <a:r>
              <a:rPr lang="es-C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lEJ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: Alojamiento – Experiencias.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lvl="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Adaptar el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ordenamiento: plataformas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puedan recaudar impuestos como el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IVA.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marL="285750" lvl="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Considerar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base gravable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para montos </a:t>
            </a:r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mínimos como los que se realizan por medio de </a:t>
            </a:r>
            <a:r>
              <a:rPr lang="es-C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plataformas.</a:t>
            </a:r>
            <a:endParaRPr lang="es-CO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115616" y="1996559"/>
            <a:ext cx="0" cy="2519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27" name="Rectángulo 26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30" name="Rectángulo 29"/>
          <p:cNvSpPr/>
          <p:nvPr/>
        </p:nvSpPr>
        <p:spPr>
          <a:xfrm>
            <a:off x="404247" y="1038461"/>
            <a:ext cx="4815823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1 Rectángulo"/>
          <p:cNvSpPr/>
          <p:nvPr/>
        </p:nvSpPr>
        <p:spPr>
          <a:xfrm>
            <a:off x="404246" y="177272"/>
            <a:ext cx="481582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Los Retos </a:t>
            </a:r>
          </a:p>
          <a:p>
            <a:r>
              <a:rPr lang="es-CO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En Materia Tributaria</a:t>
            </a:r>
            <a:endParaRPr lang="es-CO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KarenJ\AppData\Local\Temp\Rar$DR00.396\278927-P5UH7R-400.jpg"/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83" r="43511" b="396"/>
          <a:stretch/>
        </p:blipFill>
        <p:spPr bwMode="auto">
          <a:xfrm>
            <a:off x="-36512" y="-20538"/>
            <a:ext cx="388843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213565" y="1945916"/>
            <a:ext cx="4608512" cy="218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Obligación 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 expedir factura en los términos del ordenamiento legal </a:t>
            </a:r>
          </a:p>
          <a:p>
            <a:pPr marL="285750" lvl="0" indent="-285750">
              <a:buClr>
                <a:srgbClr val="FFC000"/>
              </a:buClr>
              <a:buFont typeface="Wingdings" pitchFamily="2" charset="2"/>
              <a:buChar char="§"/>
            </a:pP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Cruzar información entre entidades para garantizar que se cumpla con </a:t>
            </a:r>
            <a:r>
              <a:rPr lang="es-CO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obligaciones 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tributarias por parte de prestadores que se anuncian en plataformas electrónicas </a:t>
            </a:r>
          </a:p>
        </p:txBody>
      </p:sp>
      <p:pic>
        <p:nvPicPr>
          <p:cNvPr id="25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xmlns="" id="{364BCAC5-6F5D-40C0-8FA0-86035B94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534"/>
            <a:ext cx="2501191" cy="493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7131273" y="4631352"/>
            <a:ext cx="2026266" cy="512147"/>
            <a:chOff x="5940152" y="4062798"/>
            <a:chExt cx="3217388" cy="813208"/>
          </a:xfrm>
        </p:grpSpPr>
        <p:sp>
          <p:nvSpPr>
            <p:cNvPr id="27" name="Rectángulo 26"/>
            <p:cNvSpPr/>
            <p:nvPr/>
          </p:nvSpPr>
          <p:spPr>
            <a:xfrm>
              <a:off x="5940152" y="4062798"/>
              <a:ext cx="3217388" cy="8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1499" y="4222595"/>
              <a:ext cx="1764809" cy="517273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4982" y="4110641"/>
              <a:ext cx="738071" cy="642467"/>
            </a:xfrm>
            <a:prstGeom prst="rect">
              <a:avLst/>
            </a:prstGeom>
          </p:spPr>
        </p:pic>
      </p:grpSp>
      <p:sp>
        <p:nvSpPr>
          <p:cNvPr id="32" name="Rectángulo 31"/>
          <p:cNvSpPr/>
          <p:nvPr/>
        </p:nvSpPr>
        <p:spPr>
          <a:xfrm>
            <a:off x="4181443" y="1038461"/>
            <a:ext cx="4815823" cy="3176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1 Rectángulo"/>
          <p:cNvSpPr/>
          <p:nvPr/>
        </p:nvSpPr>
        <p:spPr>
          <a:xfrm>
            <a:off x="4181442" y="177272"/>
            <a:ext cx="481582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CO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Los Retos </a:t>
            </a:r>
          </a:p>
          <a:p>
            <a:r>
              <a:rPr lang="es-CO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En Materia Tributaria</a:t>
            </a:r>
            <a:endParaRPr lang="es-CO" sz="3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865</Words>
  <Application>Microsoft Office PowerPoint</Application>
  <PresentationFormat>Presentación en pantalla (16:9)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Seguimos trabajando…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KarenJ</dc:creator>
  <cp:lastModifiedBy>Constanza Olaya Cantor</cp:lastModifiedBy>
  <cp:revision>96</cp:revision>
  <dcterms:created xsi:type="dcterms:W3CDTF">2018-09-03T17:36:39Z</dcterms:created>
  <dcterms:modified xsi:type="dcterms:W3CDTF">2019-11-20T16:46:52Z</dcterms:modified>
</cp:coreProperties>
</file>