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00"/>
    <a:srgbClr val="000099"/>
    <a:srgbClr val="0033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D072F-FC39-417B-96CE-E3855E0C22F6}" type="datetimeFigureOut">
              <a:rPr lang="en-CA" smtClean="0"/>
              <a:t>11/09/2014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935EC-14A3-4780-96D1-3D631B97844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10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6B48-51AC-4644-89C2-BE7AB3669778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488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C59-10C2-4F7A-B14A-7D8794A3A46E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6668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C788-D90E-45F0-B178-99258A02E7AA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359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EBBF-6F41-42E5-B6C6-B7A8DAE73FE5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508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AB29-FAF9-4C3B-B339-A0BC92686282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026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4E18-1A4D-417F-BE10-EF6465CDF067}" type="datetime1">
              <a:rPr lang="es-MX" smtClean="0"/>
              <a:t>11/09/2014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401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B173-2588-4DED-BC6B-CD611A607655}" type="datetime1">
              <a:rPr lang="es-MX" smtClean="0"/>
              <a:t>11/09/2014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2122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3740-7D86-4603-9880-FF89F428A19E}" type="datetime1">
              <a:rPr lang="es-MX" smtClean="0"/>
              <a:t>11/09/2014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615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FFB0-2D2C-4AEE-B749-3B1D4C198578}" type="datetime1">
              <a:rPr lang="es-MX" smtClean="0"/>
              <a:t>11/09/2014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416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D7BA-5462-40C7-980A-19E02D8A3DE8}" type="datetime1">
              <a:rPr lang="es-MX" smtClean="0"/>
              <a:t>11/09/2014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41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57B47-C395-4ADA-A13C-0D993715E195}" type="datetime1">
              <a:rPr lang="es-MX" smtClean="0"/>
              <a:t>11/09/2014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93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4CDCE-5DDB-4993-91D9-1429303EEA26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455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79425" y="3733800"/>
            <a:ext cx="8207375" cy="10556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Melanie Wise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/>
              <a:t>Asesor</a:t>
            </a:r>
            <a:r>
              <a:rPr lang="en-US" sz="2400" dirty="0"/>
              <a:t> </a:t>
            </a:r>
            <a:r>
              <a:rPr lang="en-US" sz="2400" dirty="0" smtClean="0"/>
              <a:t>de </a:t>
            </a:r>
            <a:r>
              <a:rPr lang="en-US" sz="2400" dirty="0" err="1"/>
              <a:t>Comunicación</a:t>
            </a:r>
            <a:r>
              <a:rPr lang="en-US" sz="2400" dirty="0"/>
              <a:t>, </a:t>
            </a:r>
            <a:r>
              <a:rPr lang="en-US" sz="2400" dirty="0" smtClean="0"/>
              <a:t>Elections Canada</a:t>
            </a:r>
            <a:r>
              <a:rPr lang="es-ES_tradnl" sz="2400" dirty="0"/>
              <a:t/>
            </a:r>
            <a:br>
              <a:rPr lang="es-ES_tradnl" sz="2400" dirty="0"/>
            </a:br>
            <a:r>
              <a:rPr lang="es-ES_tradnl" sz="2400" dirty="0"/>
              <a:t>23 de septiembre 2014</a:t>
            </a:r>
            <a:endParaRPr lang="es-ES_tradnl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>
          <a:xfrm>
            <a:off x="76200" y="1098550"/>
            <a:ext cx="8991600" cy="2025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4400" b="1" dirty="0" err="1">
                <a:solidFill>
                  <a:srgbClr val="000099"/>
                </a:solidFill>
              </a:rPr>
              <a:t>Servicios</a:t>
            </a:r>
            <a:r>
              <a:rPr lang="en-CA" sz="4400" b="1" dirty="0">
                <a:solidFill>
                  <a:srgbClr val="000099"/>
                </a:solidFill>
              </a:rPr>
              <a:t> para </a:t>
            </a:r>
            <a:r>
              <a:rPr lang="en-CA" sz="4400" b="1" dirty="0" err="1">
                <a:solidFill>
                  <a:srgbClr val="000099"/>
                </a:solidFill>
              </a:rPr>
              <a:t>electores</a:t>
            </a:r>
            <a:r>
              <a:rPr lang="en-CA" sz="4400" b="1" dirty="0">
                <a:solidFill>
                  <a:srgbClr val="000099"/>
                </a:solidFill>
              </a:rPr>
              <a:t> </a:t>
            </a:r>
            <a:r>
              <a:rPr lang="en-CA" sz="4400" b="1" dirty="0" err="1">
                <a:solidFill>
                  <a:srgbClr val="000099"/>
                </a:solidFill>
              </a:rPr>
              <a:t>discapacitados</a:t>
            </a:r>
            <a:r>
              <a:rPr lang="en-CA" sz="4400" b="1" dirty="0">
                <a:solidFill>
                  <a:srgbClr val="000099"/>
                </a:solidFill>
              </a:rPr>
              <a:t>: </a:t>
            </a:r>
            <a:r>
              <a:rPr lang="es-ES" sz="4400" b="1" dirty="0"/>
              <a:t>la experiencia de la Dirección General de Elecciones de Canadá</a:t>
            </a:r>
            <a:endParaRPr lang="en-CA" sz="4400" dirty="0"/>
          </a:p>
        </p:txBody>
      </p:sp>
      <p:sp>
        <p:nvSpPr>
          <p:cNvPr id="6" name="5 Rectángulo"/>
          <p:cNvSpPr/>
          <p:nvPr/>
        </p:nvSpPr>
        <p:spPr>
          <a:xfrm>
            <a:off x="0" y="5373216"/>
            <a:ext cx="9144000" cy="14847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5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Servicio al cliente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4484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sz="2800" dirty="0" smtClean="0"/>
              <a:t>Nuevo </a:t>
            </a:r>
            <a:r>
              <a:rPr lang="es-ES_tradnl" sz="2800" dirty="0"/>
              <a:t>encargado de relaciones con la comunidad para abordar los asuntos de accesibilidad.</a:t>
            </a:r>
            <a:endParaRPr lang="en-CA" sz="2800" dirty="0"/>
          </a:p>
          <a:p>
            <a:pPr lvl="0"/>
            <a:r>
              <a:rPr lang="es-ES_tradnl" sz="2800" dirty="0"/>
              <a:t>Capacitación mejorada para el personal electoral en materia de diversas discapacidades.</a:t>
            </a:r>
            <a:endParaRPr lang="en-CA" sz="2800" dirty="0"/>
          </a:p>
          <a:p>
            <a:pPr lvl="0"/>
            <a:r>
              <a:rPr lang="es-ES_tradnl" sz="2800" dirty="0"/>
              <a:t>Mayor promoción de los servicios y herramientas que están a disposición de las personas con discapacidades.</a:t>
            </a:r>
            <a:endParaRPr lang="en-CA" sz="2800" dirty="0"/>
          </a:p>
          <a:p>
            <a:pPr lvl="0"/>
            <a:r>
              <a:rPr lang="es-ES_tradnl" sz="2800" dirty="0"/>
              <a:t>Proceso de retroalimentación en materia de </a:t>
            </a:r>
            <a:endParaRPr lang="es-ES_tradnl" sz="2800" dirty="0" smtClean="0"/>
          </a:p>
          <a:p>
            <a:pPr marL="0" lvl="0" indent="0"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accesibilidad</a:t>
            </a:r>
            <a:r>
              <a:rPr lang="es-ES_tradnl" sz="2800" dirty="0"/>
              <a:t>.</a:t>
            </a:r>
            <a:endParaRPr lang="en-CA" sz="2800" dirty="0"/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9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0269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Realización de elecciones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340768"/>
            <a:ext cx="8305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sz="2800" dirty="0"/>
              <a:t>338 circunscripciones </a:t>
            </a:r>
            <a:endParaRPr lang="es-ES_tradnl" sz="2800" dirty="0" smtClean="0"/>
          </a:p>
          <a:p>
            <a:pPr marL="0" lvl="0" indent="0">
              <a:buNone/>
            </a:pPr>
            <a:r>
              <a:rPr lang="es-ES_tradnl" sz="2800" dirty="0" smtClean="0"/>
              <a:t>    electorales</a:t>
            </a:r>
            <a:endParaRPr lang="en-CA" sz="2800" dirty="0" smtClean="0"/>
          </a:p>
          <a:p>
            <a:pPr lvl="0"/>
            <a:r>
              <a:rPr lang="es-ES_tradnl" sz="2800" dirty="0" smtClean="0"/>
              <a:t>Calendario </a:t>
            </a:r>
            <a:r>
              <a:rPr lang="es-ES_tradnl" sz="2800" dirty="0"/>
              <a:t>de 36 días</a:t>
            </a:r>
            <a:endParaRPr lang="en-CA" sz="2800" dirty="0"/>
          </a:p>
          <a:p>
            <a:pPr lvl="0"/>
            <a:r>
              <a:rPr lang="es-ES_tradnl" sz="2800" dirty="0"/>
              <a:t>Cerca de </a:t>
            </a:r>
            <a:r>
              <a:rPr lang="es-ES_tradnl" sz="2800" dirty="0" smtClean="0"/>
              <a:t>20 000 </a:t>
            </a:r>
            <a:r>
              <a:rPr lang="es-ES_tradnl" sz="2800" dirty="0"/>
              <a:t>centros de votación</a:t>
            </a:r>
            <a:endParaRPr lang="en-CA" sz="2800" dirty="0"/>
          </a:p>
          <a:p>
            <a:pPr lvl="0"/>
            <a:r>
              <a:rPr lang="es-ES_tradnl" sz="2800" dirty="0"/>
              <a:t>Cerca de </a:t>
            </a:r>
            <a:r>
              <a:rPr lang="es-ES_tradnl" sz="2800" dirty="0" smtClean="0"/>
              <a:t>250 000 </a:t>
            </a:r>
            <a:r>
              <a:rPr lang="es-ES_tradnl" sz="2800" dirty="0"/>
              <a:t>trabajadores electorales</a:t>
            </a:r>
            <a:endParaRPr lang="en-CA" sz="2800" dirty="0"/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21088"/>
            <a:ext cx="2118561" cy="17607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7" y="4221088"/>
            <a:ext cx="3037288" cy="2021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50" y="1196752"/>
            <a:ext cx="4464050" cy="1130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095" y="3850595"/>
            <a:ext cx="2073025" cy="15547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5-Point Star 17"/>
          <p:cNvSpPr/>
          <p:nvPr/>
        </p:nvSpPr>
        <p:spPr>
          <a:xfrm>
            <a:off x="3203848" y="5573223"/>
            <a:ext cx="360040" cy="376057"/>
          </a:xfrm>
          <a:prstGeom prst="star5">
            <a:avLst/>
          </a:prstGeom>
          <a:solidFill>
            <a:srgbClr val="FF66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817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Personas con discapacidades en Canadá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dirty="0" smtClean="0"/>
              <a:t>Cerca </a:t>
            </a:r>
            <a:r>
              <a:rPr lang="es-ES_tradnl" dirty="0"/>
              <a:t>de </a:t>
            </a:r>
            <a:r>
              <a:rPr lang="es-ES_tradnl" dirty="0" smtClean="0"/>
              <a:t>3.8 </a:t>
            </a:r>
            <a:r>
              <a:rPr lang="es-ES_tradnl" dirty="0"/>
              <a:t>millones; aumenta con la edad.</a:t>
            </a:r>
            <a:endParaRPr lang="en-CA" dirty="0"/>
          </a:p>
          <a:p>
            <a:pPr lvl="0"/>
            <a:r>
              <a:rPr lang="es-ES_tradnl" dirty="0"/>
              <a:t>Las discapacidades más comunes:  dolor, falta de flexibilidad, discapacidad motriz.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586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Barreras relacionadas con: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44847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dirty="0"/>
              <a:t>Información y comunicaciones</a:t>
            </a:r>
            <a:endParaRPr lang="en-CA" dirty="0"/>
          </a:p>
          <a:p>
            <a:pPr lvl="0"/>
            <a:r>
              <a:rPr lang="es-ES_tradnl" dirty="0"/>
              <a:t>Arquitectura y ordenamiento físico</a:t>
            </a:r>
            <a:endParaRPr lang="en-CA" dirty="0"/>
          </a:p>
          <a:p>
            <a:pPr lvl="0"/>
            <a:r>
              <a:rPr lang="es-ES_tradnl" dirty="0"/>
              <a:t>Actitudes</a:t>
            </a:r>
            <a:endParaRPr lang="en-CA" dirty="0"/>
          </a:p>
          <a:p>
            <a:pPr lvl="0"/>
            <a:r>
              <a:rPr lang="es-ES_tradnl" dirty="0"/>
              <a:t>Aspectos organizacionales</a:t>
            </a:r>
            <a:endParaRPr lang="en-CA" dirty="0"/>
          </a:p>
          <a:p>
            <a:pPr lvl="0"/>
            <a:r>
              <a:rPr lang="es-ES_tradnl" dirty="0"/>
              <a:t>Tecnologías</a:t>
            </a:r>
            <a:endParaRPr lang="en-CA" dirty="0"/>
          </a:p>
          <a:p>
            <a:pPr lvl="0"/>
            <a:r>
              <a:rPr lang="es-ES_tradnl" dirty="0"/>
              <a:t>Factores socioeconómicos</a:t>
            </a:r>
            <a:endParaRPr lang="en-CA" dirty="0"/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9095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b="1" dirty="0"/>
          </a:p>
          <a:p>
            <a:r>
              <a:rPr lang="en-CA" sz="4800" b="1" dirty="0"/>
              <a:t>Marco </a:t>
            </a:r>
            <a:r>
              <a:rPr lang="en-CA" sz="4800" b="1" dirty="0" err="1"/>
              <a:t>jurídico</a:t>
            </a:r>
            <a:r>
              <a:rPr lang="es-CO" sz="4800" dirty="0" smtClean="0"/>
              <a:t> </a:t>
            </a:r>
            <a:endParaRPr lang="en-US" sz="4800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4484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i="1" dirty="0"/>
              <a:t>Ley electoral de Canadá</a:t>
            </a:r>
            <a:endParaRPr lang="en-CA" dirty="0"/>
          </a:p>
          <a:p>
            <a:pPr lvl="0"/>
            <a:r>
              <a:rPr lang="es-ES_tradnl" i="1" dirty="0"/>
              <a:t>Carta Canadiense de Derechos y Libertades</a:t>
            </a:r>
            <a:endParaRPr lang="en-CA" dirty="0"/>
          </a:p>
          <a:p>
            <a:pPr lvl="0"/>
            <a:r>
              <a:rPr lang="es-ES_tradnl" i="1" dirty="0"/>
              <a:t>Ley canadiense sobre los derechos humanos</a:t>
            </a:r>
            <a:endParaRPr lang="en-CA" dirty="0"/>
          </a:p>
          <a:p>
            <a:pPr lvl="0"/>
            <a:r>
              <a:rPr lang="es-ES_tradnl" i="1" dirty="0"/>
              <a:t>Convención de las Naciones Unidas sobre los Derechos de las Personas con Discapacidad</a:t>
            </a:r>
            <a:endParaRPr lang="en-CA" dirty="0"/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255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Consultas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1" y="3269090"/>
            <a:ext cx="793122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200" b="1" dirty="0"/>
              <a:t>Recomendaciones :</a:t>
            </a:r>
            <a:endParaRPr lang="en-CA" sz="2200" dirty="0"/>
          </a:p>
          <a:p>
            <a:pPr lvl="0"/>
            <a:r>
              <a:rPr lang="es-ES_tradnl" sz="2200" dirty="0"/>
              <a:t>Utilizar un enfoque universal en las comunicaciones: lenguaje sencillo, navegación fácil.</a:t>
            </a:r>
            <a:endParaRPr lang="en-CA" sz="2200" dirty="0"/>
          </a:p>
          <a:p>
            <a:pPr lvl="0"/>
            <a:r>
              <a:rPr lang="es-ES_tradnl" sz="2200" dirty="0"/>
              <a:t>Mejorar la experiencia de voto en las mesas electorales: lupas, mejor iluminación y mejores letreros.</a:t>
            </a:r>
            <a:endParaRPr lang="en-CA" sz="2200" dirty="0"/>
          </a:p>
          <a:p>
            <a:pPr lvl="0"/>
            <a:r>
              <a:rPr lang="es-ES_tradnl" sz="2200" dirty="0"/>
              <a:t>Facilitar la autonomía de la persona discapacitada en las mesas electorales.</a:t>
            </a:r>
            <a:endParaRPr lang="en-CA" sz="2200" dirty="0"/>
          </a:p>
          <a:p>
            <a:pPr lvl="0"/>
            <a:r>
              <a:rPr lang="es-ES_tradnl" sz="2200" dirty="0"/>
              <a:t>Impartir mejor capacitación a los trabajadores </a:t>
            </a:r>
            <a:r>
              <a:rPr lang="es-ES_tradnl" sz="2200" dirty="0" smtClean="0"/>
              <a:t>electorales</a:t>
            </a:r>
            <a:r>
              <a:rPr lang="es-ES_tradnl" sz="2200" dirty="0"/>
              <a:t>.</a:t>
            </a:r>
            <a:endParaRPr lang="en-CA" sz="2200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1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908720"/>
            <a:ext cx="3456384" cy="25922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95536" y="1124744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ea typeface="Calibri"/>
                <a:cs typeface="Times New Roman"/>
              </a:rPr>
              <a:t>Se consultó a 19 organizaciones especializadas en discapacidad para comprender mejor las necesidades y las barreras.</a:t>
            </a:r>
            <a:endParaRPr lang="en-CA" sz="20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ea typeface="Calibri"/>
                <a:cs typeface="Times New Roman"/>
              </a:rPr>
              <a:t>Este año se creó el Comité Asesor sobre Cuestiones de Discapacidad.</a:t>
            </a:r>
            <a:endParaRPr lang="en-CA" sz="2000" dirty="0">
              <a:ea typeface="Calibri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578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Servicios para la votación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460375" y="1484784"/>
            <a:ext cx="80720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spcAft>
                <a:spcPts val="0"/>
              </a:spcAft>
            </a:pPr>
            <a:r>
              <a:rPr lang="es-ES_tradnl" sz="2400" b="1" dirty="0">
                <a:ea typeface="Calibri"/>
                <a:cs typeface="Times New Roman"/>
              </a:rPr>
              <a:t>Los electores pueden votar:</a:t>
            </a:r>
            <a:endParaRPr lang="en-CA" sz="2400" b="1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400" dirty="0">
                <a:ea typeface="Calibri"/>
                <a:cs typeface="Times New Roman"/>
              </a:rPr>
              <a:t>En centros de votación anticipada</a:t>
            </a:r>
            <a:endParaRPr lang="en-CA" sz="2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400" dirty="0">
                <a:ea typeface="Calibri"/>
                <a:cs typeface="Times New Roman"/>
              </a:rPr>
              <a:t>Por correo</a:t>
            </a:r>
            <a:endParaRPr lang="en-CA" sz="2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400" dirty="0">
                <a:ea typeface="Calibri"/>
                <a:cs typeface="Times New Roman"/>
              </a:rPr>
              <a:t>Apersonándose en cualquier oficina electoral de su localidad</a:t>
            </a:r>
            <a:endParaRPr lang="en-CA" sz="2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400" dirty="0">
                <a:ea typeface="Calibri"/>
                <a:cs typeface="Times New Roman"/>
              </a:rPr>
              <a:t>En su casa, en presencia de un funcionario electoral y un testigo</a:t>
            </a:r>
            <a:endParaRPr lang="en-CA" sz="24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400" dirty="0">
                <a:ea typeface="Calibri"/>
                <a:cs typeface="Times New Roman"/>
              </a:rPr>
              <a:t>En hospitales para emergencias no crónicas, casas de retiro y establecimientos de atención a largo plazo</a:t>
            </a:r>
            <a:endParaRPr lang="en-CA" sz="2400" dirty="0">
              <a:ea typeface="Calibri"/>
              <a:cs typeface="Times New Roman"/>
            </a:endParaRPr>
          </a:p>
          <a:p>
            <a:endParaRPr lang="en-C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878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671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Servicios para la </a:t>
            </a:r>
            <a:r>
              <a:rPr lang="es-ES_tradnl" b="1" dirty="0" smtClean="0"/>
              <a:t>votación</a:t>
            </a:r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7" t="23538" r="5604" b="5040"/>
          <a:stretch/>
        </p:blipFill>
        <p:spPr>
          <a:xfrm>
            <a:off x="5118923" y="2749285"/>
            <a:ext cx="3948987" cy="24079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2729" y="1268760"/>
            <a:ext cx="469931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/>
              <a:t>En los centros de votación</a:t>
            </a:r>
            <a:r>
              <a:rPr lang="es-ES_tradnl" sz="2400" b="1" dirty="0" smtClean="0"/>
              <a:t>:</a:t>
            </a:r>
            <a:endParaRPr lang="es-ES_tradnl" sz="2200" b="1" dirty="0" smtClean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 smtClean="0">
                <a:ea typeface="Calibri"/>
                <a:cs typeface="Times New Roman"/>
              </a:rPr>
              <a:t>Los </a:t>
            </a:r>
            <a:r>
              <a:rPr lang="es-ES_tradnl" sz="2200" dirty="0">
                <a:ea typeface="Calibri"/>
                <a:cs typeface="Times New Roman"/>
              </a:rPr>
              <a:t>centros son evaluados aplicando 35 criterios, 15 de los cuales son obligatorios.</a:t>
            </a:r>
            <a:endParaRPr lang="en-CA" sz="22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Si las puertas no se abren con un mecanismo automático, se asigna a personal para que abra </a:t>
            </a:r>
            <a:r>
              <a:rPr lang="es-ES_tradnl" sz="2200" dirty="0" smtClean="0">
                <a:ea typeface="Calibri"/>
                <a:cs typeface="Times New Roman"/>
              </a:rPr>
              <a:t>las puertas</a:t>
            </a:r>
            <a:r>
              <a:rPr lang="es-ES_tradnl" sz="2200" dirty="0">
                <a:ea typeface="Calibri"/>
                <a:cs typeface="Times New Roman"/>
              </a:rPr>
              <a:t>.</a:t>
            </a:r>
            <a:endParaRPr lang="en-CA" sz="22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Plantilla de voto para ayudar a marcar la papeleta de voto.</a:t>
            </a:r>
            <a:endParaRPr lang="en-CA" sz="22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Lista de candidatos disponible en Braille y también en letra grande.</a:t>
            </a:r>
            <a:endParaRPr lang="en-CA" sz="22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Servicios de interpretación mediante lenguaje gestual.</a:t>
            </a:r>
            <a:endParaRPr lang="en-CA" sz="22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Ayuda para marcar la papeleta de voto.</a:t>
            </a:r>
            <a:endParaRPr lang="en-CA" sz="2200" dirty="0">
              <a:ea typeface="Calibri"/>
              <a:cs typeface="Times New Roman"/>
            </a:endParaRP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5122946" y="1641289"/>
            <a:ext cx="32626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Nuevo diseño de cabina electoral.</a:t>
            </a:r>
            <a:endParaRPr lang="en-CA" sz="2200" dirty="0"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2200" dirty="0">
                <a:ea typeface="Calibri"/>
                <a:cs typeface="Times New Roman"/>
              </a:rPr>
              <a:t>Letreros mejorados.</a:t>
            </a:r>
            <a:endParaRPr lang="en-CA" sz="2200" dirty="0">
              <a:ea typeface="Calibri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40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b="1" dirty="0"/>
              <a:t>Productos de información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556792"/>
            <a:ext cx="8075237" cy="48245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Symbol"/>
              <a:buChar char=""/>
            </a:pPr>
            <a:r>
              <a:rPr lang="es-ES_tradnl" dirty="0">
                <a:ea typeface="Calibri"/>
                <a:cs typeface="Times New Roman"/>
              </a:rPr>
              <a:t>Sitio web y productos de comunicación completamente reformulados</a:t>
            </a:r>
            <a:endParaRPr lang="en-CA" dirty="0">
              <a:ea typeface="Calibri"/>
              <a:cs typeface="Times New Roman"/>
            </a:endParaRPr>
          </a:p>
          <a:p>
            <a:pPr lvl="1">
              <a:buFont typeface="Courier New"/>
              <a:buChar char="o"/>
            </a:pPr>
            <a:r>
              <a:rPr lang="es-ES_tradnl" dirty="0">
                <a:ea typeface="Calibri"/>
                <a:cs typeface="Times New Roman"/>
              </a:rPr>
              <a:t>Varios incluyen información sobre el acceso en los lugares de votación</a:t>
            </a:r>
            <a:endParaRPr lang="en-CA" dirty="0">
              <a:ea typeface="Calibri"/>
              <a:cs typeface="Times New Roman"/>
            </a:endParaRPr>
          </a:p>
          <a:p>
            <a:pPr lvl="0"/>
            <a:endParaRPr lang="es-ES_tradnl" dirty="0" smtClean="0"/>
          </a:p>
          <a:p>
            <a:pPr lvl="0"/>
            <a:r>
              <a:rPr lang="es-ES_tradnl" dirty="0" smtClean="0"/>
              <a:t>Numerosos </a:t>
            </a:r>
            <a:r>
              <a:rPr lang="es-ES_tradnl" dirty="0"/>
              <a:t>formatos: </a:t>
            </a:r>
            <a:endParaRPr lang="en-CA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_tradnl" dirty="0"/>
              <a:t>Braille</a:t>
            </a:r>
            <a:endParaRPr lang="en-CA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_tradnl" dirty="0"/>
              <a:t>Letra grande</a:t>
            </a:r>
            <a:endParaRPr lang="en-CA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_tradnl" dirty="0"/>
              <a:t>Videos con subtítulos e interpretación en lenguaje gestual</a:t>
            </a:r>
            <a:endParaRPr lang="en-CA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_tradnl" dirty="0"/>
              <a:t>Línea de teletipo</a:t>
            </a:r>
            <a:endParaRPr lang="en-CA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ES_tradnl" dirty="0"/>
              <a:t>Sitios web que corresponden al nivel AA de las </a:t>
            </a:r>
            <a:r>
              <a:rPr lang="es-ES_tradnl" i="1" dirty="0"/>
              <a:t>pautas de accesibilidad para contenidos web</a:t>
            </a:r>
            <a:r>
              <a:rPr lang="es-ES_tradnl" dirty="0"/>
              <a:t> (WCAG) </a:t>
            </a:r>
            <a:endParaRPr lang="es-ES_tradnl" dirty="0" smtClean="0"/>
          </a:p>
          <a:p>
            <a:pPr marL="457200" lvl="1" indent="0">
              <a:buNone/>
            </a:pPr>
            <a:endParaRPr lang="en-CA" dirty="0"/>
          </a:p>
          <a:p>
            <a:pPr lvl="0"/>
            <a:r>
              <a:rPr lang="es-ES_tradnl" dirty="0"/>
              <a:t>Difusión de información en canales de medios accesibles, diseminada a través de agrupaciones para discapacitados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9751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498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Gibbran Montero</dc:creator>
  <cp:lastModifiedBy>%username%</cp:lastModifiedBy>
  <cp:revision>34</cp:revision>
  <dcterms:created xsi:type="dcterms:W3CDTF">2014-09-03T22:56:58Z</dcterms:created>
  <dcterms:modified xsi:type="dcterms:W3CDTF">2014-09-11T21:46:03Z</dcterms:modified>
</cp:coreProperties>
</file>