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9900"/>
    <a:srgbClr val="000099"/>
    <a:srgbClr val="0033CC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D072F-FC39-417B-96CE-E3855E0C22F6}" type="datetimeFigureOut">
              <a:rPr lang="en-CA" smtClean="0"/>
              <a:t>11/09/2014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935EC-14A3-4780-96D1-3D631B97844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010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6B48-51AC-4644-89C2-BE7AB3669778}" type="datetime1">
              <a:rPr lang="es-MX" smtClean="0"/>
              <a:t>11/09/2014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4881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7C59-10C2-4F7A-B14A-7D8794A3A46E}" type="datetime1">
              <a:rPr lang="es-MX" smtClean="0"/>
              <a:t>11/09/2014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6668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C788-D90E-45F0-B178-99258A02E7AA}" type="datetime1">
              <a:rPr lang="es-MX" smtClean="0"/>
              <a:t>11/09/2014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3596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BEBBF-6F41-42E5-B6C6-B7A8DAE73FE5}" type="datetime1">
              <a:rPr lang="es-MX" smtClean="0"/>
              <a:t>11/09/2014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5085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AB29-FAF9-4C3B-B339-A0BC92686282}" type="datetime1">
              <a:rPr lang="es-MX" smtClean="0"/>
              <a:t>11/09/2014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0268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A4E18-1A4D-417F-BE10-EF6465CDF067}" type="datetime1">
              <a:rPr lang="es-MX" smtClean="0"/>
              <a:t>11/09/2014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4017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B173-2588-4DED-BC6B-CD611A607655}" type="datetime1">
              <a:rPr lang="es-MX" smtClean="0"/>
              <a:t>11/09/2014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2122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03740-7D86-4603-9880-FF89F428A19E}" type="datetime1">
              <a:rPr lang="es-MX" smtClean="0"/>
              <a:t>11/09/2014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6158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FFB0-2D2C-4AEE-B749-3B1D4C198578}" type="datetime1">
              <a:rPr lang="es-MX" smtClean="0"/>
              <a:t>11/09/2014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4162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D7BA-5462-40C7-980A-19E02D8A3DE8}" type="datetime1">
              <a:rPr lang="es-MX" smtClean="0"/>
              <a:t>11/09/2014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4414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57B47-C395-4ADA-A13C-0D993715E195}" type="datetime1">
              <a:rPr lang="es-MX" smtClean="0"/>
              <a:t>11/09/2014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193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4CDCE-5DDB-4993-91D9-1429303EEA26}" type="datetime1">
              <a:rPr lang="es-MX" smtClean="0"/>
              <a:t>11/09/2014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9CC5D-4C4D-49B0-A982-9CE6F719E1A4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4552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79425" y="3733800"/>
            <a:ext cx="8207375" cy="105568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Melanie Wise</a:t>
            </a:r>
            <a:br>
              <a:rPr lang="en-US" sz="2400" dirty="0" smtClean="0"/>
            </a:br>
            <a:r>
              <a:rPr lang="en-US" sz="2400" dirty="0" smtClean="0"/>
              <a:t>Senior Communications Advisor, Elections Canada</a:t>
            </a:r>
            <a:r>
              <a:rPr lang="es-ES_tradnl" sz="2400" dirty="0" smtClean="0"/>
              <a:t/>
            </a:r>
            <a:br>
              <a:rPr lang="es-ES_tradnl" sz="2400" dirty="0" smtClean="0"/>
            </a:br>
            <a:r>
              <a:rPr lang="es-ES_tradnl" sz="2400" dirty="0" err="1" smtClean="0"/>
              <a:t>September</a:t>
            </a:r>
            <a:r>
              <a:rPr lang="es-ES_tradnl" sz="2400" dirty="0" smtClean="0"/>
              <a:t> 23, 2014</a:t>
            </a:r>
            <a:endParaRPr lang="es-ES_tradnl" sz="20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 txBox="1">
            <a:spLocks/>
          </p:cNvSpPr>
          <p:nvPr/>
        </p:nvSpPr>
        <p:spPr>
          <a:xfrm>
            <a:off x="76200" y="1098550"/>
            <a:ext cx="8991600" cy="2025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4400" b="1" dirty="0" smtClean="0">
                <a:solidFill>
                  <a:srgbClr val="000099"/>
                </a:solidFill>
              </a:rPr>
              <a:t>Serving </a:t>
            </a:r>
            <a:r>
              <a:rPr lang="en-CA" sz="4400" b="1" dirty="0">
                <a:solidFill>
                  <a:srgbClr val="000099"/>
                </a:solidFill>
              </a:rPr>
              <a:t>electors with disabilities </a:t>
            </a:r>
            <a:r>
              <a:rPr lang="en-CA" sz="4400" dirty="0"/>
              <a:t>–</a:t>
            </a:r>
            <a:r>
              <a:rPr lang="en-CA" sz="4400" b="1" dirty="0"/>
              <a:t>Elections Canada’s experience</a:t>
            </a:r>
            <a:endParaRPr lang="en-CA" sz="4400" dirty="0"/>
          </a:p>
        </p:txBody>
      </p:sp>
      <p:sp>
        <p:nvSpPr>
          <p:cNvPr id="6" name="5 Rectángulo"/>
          <p:cNvSpPr/>
          <p:nvPr/>
        </p:nvSpPr>
        <p:spPr>
          <a:xfrm>
            <a:off x="0" y="5373216"/>
            <a:ext cx="9144000" cy="14847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56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b="1" dirty="0"/>
              <a:t>Customer service</a:t>
            </a:r>
            <a:endParaRPr lang="en-CA" dirty="0"/>
          </a:p>
          <a:p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752600"/>
            <a:ext cx="8305800" cy="4484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CA" sz="2600" dirty="0"/>
              <a:t>New community relations officer for accessibility </a:t>
            </a:r>
          </a:p>
          <a:p>
            <a:pPr lvl="0"/>
            <a:r>
              <a:rPr lang="en-CA" sz="2600" dirty="0"/>
              <a:t>Improved cross-disability training for election workers</a:t>
            </a:r>
          </a:p>
          <a:p>
            <a:pPr lvl="0"/>
            <a:r>
              <a:rPr lang="en-CA" sz="2600" dirty="0"/>
              <a:t>More promotion of services and tools for people with disabilities</a:t>
            </a:r>
          </a:p>
          <a:p>
            <a:pPr lvl="0"/>
            <a:r>
              <a:rPr lang="en-CA" sz="2600" dirty="0"/>
              <a:t>Accessibility feedback process</a:t>
            </a:r>
          </a:p>
          <a:p>
            <a:pPr marL="0" lvl="0" indent="0">
              <a:buNone/>
            </a:pPr>
            <a:endParaRPr lang="en-CA" dirty="0"/>
          </a:p>
          <a:p>
            <a:pPr marL="0" lvl="0" indent="0">
              <a:buNone/>
            </a:pP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9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0269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b="1" dirty="0"/>
              <a:t>Election delivery</a:t>
            </a:r>
            <a:endParaRPr lang="en-CA" dirty="0"/>
          </a:p>
          <a:p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340768"/>
            <a:ext cx="83058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CA" dirty="0"/>
              <a:t>338 ridings </a:t>
            </a:r>
          </a:p>
          <a:p>
            <a:pPr lvl="0"/>
            <a:r>
              <a:rPr lang="en-CA" dirty="0"/>
              <a:t>36-day calendar </a:t>
            </a:r>
          </a:p>
          <a:p>
            <a:pPr lvl="0"/>
            <a:r>
              <a:rPr lang="en-CA" dirty="0"/>
              <a:t>~ 20,000 polling sites</a:t>
            </a:r>
          </a:p>
          <a:p>
            <a:pPr lvl="0"/>
            <a:r>
              <a:rPr lang="en-CA" dirty="0"/>
              <a:t>~ 250,000 election </a:t>
            </a:r>
            <a:r>
              <a:rPr lang="en-CA" dirty="0" smtClean="0"/>
              <a:t>workers</a:t>
            </a:r>
          </a:p>
          <a:p>
            <a:pPr marL="0" lvl="0" indent="0">
              <a:buNone/>
            </a:pPr>
            <a:endParaRPr lang="en-CA" dirty="0"/>
          </a:p>
          <a:p>
            <a:pPr marL="0" lvl="0" indent="0">
              <a:buNone/>
            </a:pP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349087"/>
            <a:ext cx="2118561" cy="17607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07" y="4221088"/>
            <a:ext cx="3037288" cy="20211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750" y="1196752"/>
            <a:ext cx="4464050" cy="11303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042" y="2432298"/>
            <a:ext cx="2385053" cy="17887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5-Point Star 17"/>
          <p:cNvSpPr/>
          <p:nvPr/>
        </p:nvSpPr>
        <p:spPr>
          <a:xfrm>
            <a:off x="3203848" y="5573223"/>
            <a:ext cx="360040" cy="376057"/>
          </a:xfrm>
          <a:prstGeom prst="star5">
            <a:avLst/>
          </a:prstGeom>
          <a:solidFill>
            <a:srgbClr val="FF66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1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8817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b="1" dirty="0"/>
              <a:t>People with disabilities in Canada</a:t>
            </a:r>
            <a:endParaRPr lang="en-CA" dirty="0"/>
          </a:p>
          <a:p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752600"/>
            <a:ext cx="830580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/>
              <a:t> </a:t>
            </a:r>
            <a:r>
              <a:rPr lang="en-CA" dirty="0" smtClean="0"/>
              <a:t>~ </a:t>
            </a:r>
            <a:r>
              <a:rPr lang="en-CA" dirty="0"/>
              <a:t>3.8 million; </a:t>
            </a:r>
            <a:r>
              <a:rPr lang="en-CA" dirty="0" smtClean="0"/>
              <a:t>rate increases </a:t>
            </a:r>
            <a:r>
              <a:rPr lang="en-CA" dirty="0"/>
              <a:t>with age</a:t>
            </a:r>
          </a:p>
          <a:p>
            <a:pPr lvl="0"/>
            <a:r>
              <a:rPr lang="en-CA" dirty="0" smtClean="0"/>
              <a:t>most </a:t>
            </a:r>
            <a:r>
              <a:rPr lang="en-CA" dirty="0"/>
              <a:t>common:  pain, lack of flexibility, lack of mobility </a:t>
            </a:r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2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586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b="1" dirty="0"/>
              <a:t>Barriers</a:t>
            </a:r>
            <a:endParaRPr lang="en-CA" dirty="0"/>
          </a:p>
          <a:p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752600"/>
            <a:ext cx="8305800" cy="44847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CA" dirty="0" smtClean="0"/>
              <a:t>Information </a:t>
            </a:r>
            <a:r>
              <a:rPr lang="en-CA" dirty="0"/>
              <a:t>and communications </a:t>
            </a:r>
          </a:p>
          <a:p>
            <a:pPr lvl="0"/>
            <a:r>
              <a:rPr lang="en-CA" dirty="0" smtClean="0"/>
              <a:t>Architectural </a:t>
            </a:r>
            <a:r>
              <a:rPr lang="en-CA" dirty="0"/>
              <a:t>and physical </a:t>
            </a:r>
          </a:p>
          <a:p>
            <a:pPr lvl="0"/>
            <a:r>
              <a:rPr lang="en-CA" dirty="0" smtClean="0"/>
              <a:t>Attitudinal </a:t>
            </a:r>
            <a:endParaRPr lang="en-CA" dirty="0"/>
          </a:p>
          <a:p>
            <a:pPr lvl="0"/>
            <a:r>
              <a:rPr lang="en-CA" dirty="0" smtClean="0"/>
              <a:t>Organizational </a:t>
            </a:r>
            <a:endParaRPr lang="en-CA" dirty="0"/>
          </a:p>
          <a:p>
            <a:pPr lvl="0"/>
            <a:r>
              <a:rPr lang="en-CA" dirty="0" smtClean="0"/>
              <a:t>Technological </a:t>
            </a:r>
            <a:endParaRPr lang="en-CA" dirty="0"/>
          </a:p>
          <a:p>
            <a:pPr lvl="0"/>
            <a:r>
              <a:rPr lang="en-CA" dirty="0" smtClean="0"/>
              <a:t>Socioeconomic</a:t>
            </a:r>
            <a:endParaRPr lang="en-CA" dirty="0"/>
          </a:p>
          <a:p>
            <a:pPr lvl="0"/>
            <a:endParaRPr lang="en-CA" dirty="0"/>
          </a:p>
          <a:p>
            <a:pPr marL="0" lvl="0" indent="0">
              <a:buNone/>
            </a:pP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9095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A" b="1" dirty="0"/>
          </a:p>
          <a:p>
            <a:r>
              <a:rPr lang="en-CA" sz="8600" b="1" dirty="0"/>
              <a:t>Legal framework</a:t>
            </a:r>
          </a:p>
          <a:p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752600"/>
            <a:ext cx="8305800" cy="4484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CA" i="1" dirty="0"/>
              <a:t>Canada Elections Act</a:t>
            </a:r>
            <a:endParaRPr lang="en-CA" dirty="0"/>
          </a:p>
          <a:p>
            <a:pPr lvl="0"/>
            <a:r>
              <a:rPr lang="en-CA" i="1" dirty="0"/>
              <a:t>Canadian Charter of Rights and Freedoms</a:t>
            </a:r>
            <a:r>
              <a:rPr lang="en-CA" dirty="0"/>
              <a:t> </a:t>
            </a:r>
          </a:p>
          <a:p>
            <a:pPr lvl="0"/>
            <a:r>
              <a:rPr lang="en-CA" i="1" dirty="0"/>
              <a:t>Canadian Human Rights Act</a:t>
            </a:r>
            <a:r>
              <a:rPr lang="en-CA" dirty="0"/>
              <a:t> </a:t>
            </a:r>
          </a:p>
          <a:p>
            <a:pPr lvl="0"/>
            <a:r>
              <a:rPr lang="en-CA" i="1" dirty="0"/>
              <a:t>UN Convention on the Rights of Persons with Disabilities </a:t>
            </a:r>
            <a:endParaRPr lang="en-CA" dirty="0"/>
          </a:p>
          <a:p>
            <a:pPr marL="0" lvl="0" indent="0">
              <a:buNone/>
            </a:pPr>
            <a:endParaRPr lang="en-CA" dirty="0"/>
          </a:p>
          <a:p>
            <a:pPr marL="0" lvl="0" indent="0">
              <a:buNone/>
            </a:pP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4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255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b="1" dirty="0"/>
              <a:t>Consultations</a:t>
            </a:r>
            <a:endParaRPr lang="en-CA" dirty="0"/>
          </a:p>
          <a:p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1" y="3068960"/>
            <a:ext cx="7931224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2400" b="1" dirty="0" smtClean="0"/>
              <a:t>Their recommendations:</a:t>
            </a:r>
            <a:endParaRPr lang="en-CA" sz="2400" dirty="0"/>
          </a:p>
          <a:p>
            <a:pPr lvl="0"/>
            <a:r>
              <a:rPr lang="en-CA" sz="2400" dirty="0"/>
              <a:t>Use universal approach in communications: plain language, easy navigation</a:t>
            </a:r>
          </a:p>
          <a:p>
            <a:pPr lvl="0"/>
            <a:r>
              <a:rPr lang="en-CA" sz="2400" dirty="0"/>
              <a:t>Improve voting experience at the polls: magnifiers, better lighting and signage</a:t>
            </a:r>
          </a:p>
          <a:p>
            <a:pPr lvl="0"/>
            <a:r>
              <a:rPr lang="en-CA" sz="2400" dirty="0"/>
              <a:t>Facilitate more independence at the polls</a:t>
            </a:r>
          </a:p>
          <a:p>
            <a:pPr lvl="0"/>
            <a:r>
              <a:rPr lang="en-CA" sz="2400" dirty="0"/>
              <a:t>Better train election </a:t>
            </a:r>
            <a:r>
              <a:rPr lang="en-CA" sz="2400" dirty="0" smtClean="0"/>
              <a:t>workers </a:t>
            </a:r>
            <a:endParaRPr lang="en-CA" sz="2400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1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5" y="908720"/>
            <a:ext cx="3456384" cy="25922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395536" y="1340768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CA" sz="2400" dirty="0"/>
              <a:t>Consulted 19 disability </a:t>
            </a:r>
            <a:r>
              <a:rPr lang="en-CA" sz="2400" dirty="0" smtClean="0"/>
              <a:t>organizations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Created </a:t>
            </a:r>
            <a:r>
              <a:rPr lang="en-CA" sz="2400" dirty="0"/>
              <a:t>Advisory Group for </a:t>
            </a:r>
            <a:r>
              <a:rPr lang="en-CA" sz="2400" dirty="0" smtClean="0"/>
              <a:t>Disability Issues</a:t>
            </a:r>
            <a:endParaRPr lang="en-CA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578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b="1" dirty="0"/>
              <a:t>Voting services</a:t>
            </a:r>
            <a:endParaRPr lang="en-CA" dirty="0"/>
          </a:p>
          <a:p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460375" y="1484784"/>
            <a:ext cx="807206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/>
              <a:t>Electors can vote: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CA" sz="2400" dirty="0"/>
              <a:t>at advance polls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CA" sz="2400" dirty="0"/>
              <a:t>by mail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CA" sz="2400" dirty="0"/>
              <a:t>in person at any </a:t>
            </a:r>
            <a:r>
              <a:rPr lang="en-CA" sz="2400" dirty="0" smtClean="0"/>
              <a:t>Elections </a:t>
            </a:r>
            <a:r>
              <a:rPr lang="en-CA" sz="2400" dirty="0"/>
              <a:t>Canada office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CA" sz="2400" dirty="0"/>
              <a:t>at </a:t>
            </a:r>
            <a:r>
              <a:rPr lang="en-CA" sz="2400" dirty="0" smtClean="0"/>
              <a:t>home, </a:t>
            </a:r>
            <a:r>
              <a:rPr lang="en-CA" sz="2400" dirty="0"/>
              <a:t>in the presence of an election officer and witness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CA" sz="2400" dirty="0"/>
              <a:t>at acute-care hospitals, seniors’ homes and long-term care </a:t>
            </a:r>
            <a:r>
              <a:rPr lang="en-CA" sz="2400" dirty="0" smtClean="0"/>
              <a:t>facilities</a:t>
            </a:r>
            <a:endParaRPr lang="en-CA" sz="2400" dirty="0"/>
          </a:p>
          <a:p>
            <a:endParaRPr lang="en-CA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6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4878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b="1" dirty="0"/>
              <a:t>Voting </a:t>
            </a:r>
            <a:r>
              <a:rPr lang="en-CA" b="1" dirty="0" smtClean="0"/>
              <a:t>services- at the polls</a:t>
            </a:r>
            <a:endParaRPr lang="en-CA" dirty="0"/>
          </a:p>
          <a:p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7" t="23538" r="5604" b="5040"/>
          <a:stretch/>
        </p:blipFill>
        <p:spPr>
          <a:xfrm>
            <a:off x="4716017" y="2387789"/>
            <a:ext cx="4337362" cy="26447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72343" y="1484784"/>
            <a:ext cx="447166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CA" sz="2400" dirty="0" smtClean="0"/>
              <a:t>Sites </a:t>
            </a:r>
            <a:r>
              <a:rPr lang="en-CA" sz="2400" dirty="0"/>
              <a:t>evaluated against 37 criteria (15 mandatory)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CA" sz="2400" dirty="0" smtClean="0"/>
              <a:t>If </a:t>
            </a:r>
            <a:r>
              <a:rPr lang="en-CA" sz="2400" dirty="0"/>
              <a:t>no automatic door opener, staff posted to open door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CA" sz="2400" dirty="0" smtClean="0"/>
              <a:t>Voting </a:t>
            </a:r>
            <a:r>
              <a:rPr lang="en-CA" sz="2400" dirty="0"/>
              <a:t>template that fits on top of a ballot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CA" sz="2400" dirty="0" smtClean="0"/>
              <a:t>Lists </a:t>
            </a:r>
            <a:r>
              <a:rPr lang="en-CA" sz="2400" dirty="0"/>
              <a:t>of candidates in Braille, large print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CA" sz="2400" dirty="0" smtClean="0"/>
              <a:t>Sign-language </a:t>
            </a:r>
            <a:r>
              <a:rPr lang="en-CA" sz="2400" dirty="0"/>
              <a:t>interpretation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CA" sz="2400" dirty="0" smtClean="0"/>
              <a:t>Help </a:t>
            </a:r>
            <a:r>
              <a:rPr lang="en-CA" sz="2400" dirty="0"/>
              <a:t>marking a ballot</a:t>
            </a:r>
          </a:p>
          <a:p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5269767" y="1556792"/>
            <a:ext cx="3262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/>
              <a:t>New </a:t>
            </a:r>
            <a:r>
              <a:rPr lang="en-CA" sz="2400" dirty="0"/>
              <a:t>voting screen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/>
              <a:t>I</a:t>
            </a:r>
            <a:r>
              <a:rPr lang="en-CA" sz="2400" dirty="0" smtClean="0"/>
              <a:t>mproved </a:t>
            </a:r>
            <a:r>
              <a:rPr lang="en-CA" sz="2400" dirty="0"/>
              <a:t>signage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7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8407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b="1" dirty="0"/>
              <a:t>Information products</a:t>
            </a:r>
            <a:endParaRPr lang="en-CA" dirty="0"/>
          </a:p>
          <a:p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457200" y="1556792"/>
            <a:ext cx="8075237" cy="448471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CA" sz="3100" dirty="0" smtClean="0"/>
              <a:t>Revamped </a:t>
            </a:r>
            <a:r>
              <a:rPr lang="en-CA" sz="3100" dirty="0"/>
              <a:t>website, communications products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3100" dirty="0"/>
              <a:t>Several carry info on accessibility of polling </a:t>
            </a:r>
            <a:r>
              <a:rPr lang="en-CA" sz="3100" dirty="0" smtClean="0"/>
              <a:t>place</a:t>
            </a:r>
          </a:p>
          <a:p>
            <a:pPr marL="457200" lvl="1" indent="0">
              <a:buNone/>
            </a:pPr>
            <a:endParaRPr lang="en-CA" sz="3100" dirty="0"/>
          </a:p>
          <a:p>
            <a:pPr lvl="0"/>
            <a:r>
              <a:rPr lang="en-CA" sz="3100" dirty="0"/>
              <a:t>Many formats: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3100" dirty="0"/>
              <a:t>Braille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3100" dirty="0"/>
              <a:t>Large print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3100" dirty="0"/>
              <a:t>videos with open captioning  in sign languages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3100" dirty="0"/>
              <a:t>TTY line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3100" dirty="0"/>
              <a:t>Websites - meet WCAG standards to level </a:t>
            </a:r>
            <a:r>
              <a:rPr lang="en-CA" sz="3100" dirty="0" smtClean="0"/>
              <a:t>AA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CA" sz="3100" dirty="0"/>
          </a:p>
          <a:p>
            <a:pPr lvl="0"/>
            <a:r>
              <a:rPr lang="en-CA" sz="3100" dirty="0"/>
              <a:t>Broadcast info on accessible media channels, </a:t>
            </a:r>
            <a:r>
              <a:rPr lang="en-CA" sz="3100" dirty="0" smtClean="0"/>
              <a:t>distribute </a:t>
            </a:r>
            <a:r>
              <a:rPr lang="en-CA" sz="3100" dirty="0"/>
              <a:t>via disability </a:t>
            </a:r>
            <a:r>
              <a:rPr lang="en-CA" sz="3100" dirty="0" smtClean="0"/>
              <a:t>groups</a:t>
            </a:r>
            <a:endParaRPr lang="en-CA" dirty="0"/>
          </a:p>
        </p:txBody>
      </p:sp>
      <p:sp>
        <p:nvSpPr>
          <p:cNvPr id="7" name="6 Rectángulo"/>
          <p:cNvSpPr/>
          <p:nvPr/>
        </p:nvSpPr>
        <p:spPr>
          <a:xfrm rot="5400000">
            <a:off x="5413782" y="3118655"/>
            <a:ext cx="6858000" cy="6206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Picture 2" descr="C:\Users\IFE\Documents\VII Jornada 2014\JORNADAS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1152128" cy="13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8" name="AutoShape 6" descr="data:image/jpeg;base64,/9j/4AAQSkZJRgABAQAAAQABAAD/2wCEAAkGBxQTEhQUExQWFhQXFxUUFxgYGRsaGBUUGBcXFxcXGBwYHCggGBwlHBQUITEhJSkrLi4uFx8zODMsNygtLisBCgoKDg0OGhAQGywkHCQsLCwsLCwsLCwsLCwsLCwsLCwsLCwsLCwsLCwsLCwsLCwsLCwsLCwsLCwsLCwsLCwsLP/AABEIALUBFgMBIgACEQEDEQH/xAAbAAABBQEBAAAAAAAAAAAAAAACAAEDBAUGB//EAEYQAAEDAQMGCwYDBgYCAwAAAAEAAhEDBBIhBTFBUWGRBhMUIlJxgaGx0fAyQmKSweEVU4IjQ6Ky0vEHFjNywuKT00RFg//EABkBAQEBAQEBAAAAAAAAAAAAAAABAgMEBf/EACQRAQEAAgIBBAIDAQAAAAAAAAABAhESIVEDMUFhBCITccGB/9oADAMBAAIRAxEAPwD0wWFxT/h7vRVoZQbt3JuWM1lejeTOormwHWgNjOtW+Vs27kuU09u5JcjjFHiXa0g12tXTWp6juTitT1Hcru+DSiA7WjDnq5x1PoncnFoZ0TuU3fBpTIfpS5yu8qZ0TuQ8qb0T3Ju+BWuP9FEKDtitC1t6Pgnbax0fBN3wvSAWZ2sIxZ3hTcrGrvCE2zYd6zvI6AL40FSCo7UU3LhqKblw1HeE1fAIFx0FHccoeX7O9Py7Z3qWXwbSFjk3ElJlrnR3ouUdW9O1MbJOlO2wjWlyoawm5SOk1T9kHyEI+RMVR1r+LuQ8qPS7leOR0vtsrBoCMUW6gst1c9IpB8++U4Xyba3FjQnDFnM2PO5TNcen3LNxVcubUxaBpKqGT75Qmn8ZU4i6GgouLCpCpAzlDyk6040XC1umErjdQVE1imZUV4VNrxpN2J1XDwkppXPcfs8UQtPweKy/xEaz67E7bfP9/svXqOO61OVfB4pcrPR8fNZzLS45hPb5BFx7+j3nyV4w5Ve5U7ojclyl+oblTFV2pvzJ+Md8O/7qahurvKndEbkxtT9QVMVDpczf90974m7/ALpqG6s8a46AnDndEKBrZ0hSCmdfrcnS9pb79QTcc/YgFM6+4eSXFeoHkp0aojVdsTX3awlxfr0Eg3aruGqUnWEp2hFjrHelztbe/wA1NmgTtSlSQ7pN7/NPB6Te/wA02aoAEQBSP+8d6b9abNCg+gnDT6Cjj4zvKe58bt5U2ukl0+glxW1BxR6bu9OKLum7+JDSUA6+5IesEAoO6Tv4vNEKDtbtx81Nw7Fe2or+1MKD/i3FELM/4tym4pX9qXGHWU/Jam3cEjY6ms9ybnk7LjDrKa/tTGxVdZ7kJsFXWe5NzynY+N2lLjdqhNgq7f4U3IKu3eFf18naY1NqSh5DV9OCSdeU3l4c1SfZdIr7x5o+PsWqr3eaGnwTrnOWjrJ+gKOpwYLBz6zRpzT3uIU5N6C61WPNcqHrdH/JHTtNmGam3tqOPg1ZdqoUmHGo9x+FrCB2ioVX5THsFw67v0CqOysFKg/M2n+lzie9q0vwul0RuHkuCZliu3AVHR1qccIK4Ht+CzZV27luSqPRHd5KUZPpbR1OPkuA/wAxV/zO4eSifl2uf3juweQU43ybeitydSGl3zFScipfF8x815s3LNb8x3epTlmr+Y7v8lON8rt6Nyanq7yiFnp6u8rzkZYqdN3r9KNuWqmtx7R/604fZt6GbJTOdve5CLFTGZg7/quB/GX/ABfM3+hL8Zf8W9n/AK04fZt3wslPojcfJPyamNAXnb8tVdDiOu6f+IRNy7X1tP6R9E4fZt6EaTdBjqKE0W9J3zLhBwhrdFm4+aY8Iq2pu77pwvk27ziBrfvQmhtqfMuE/wAw1fh3ITl+rrG4K8Kbd2aQHvv+ZKGfmH5x5rhPx+p8O5OMvVPg3HzTj9pt3gYND3fNKCqw6Hu3j+lcN+O1Ph3JfjVTZuTiu3Yup1ND+/8A6qFwr6wd31XK/jVTpR2DyTHLdbpncPJajOnWNZW19481IGVNm/7rkBl6r+Ye7yUtPLdTTVcOwFFkda2k/WN5Ugpu1t71zIym4xdtDidXFj7q0x1sOa+RtZ5hYqt8U3a2+uxE2m7W312LBcbb0X/KPoFWq220t9q8OtseLVP+jqeLdrHrsTCm7X3rlG5dqdI/w/0o/wAbq9PeB5K6o6q49Jcu3LNXp9wSTVNuSdlNxz1XnreVCbQ3WpBV1F0/7iCpadWcDUcNt4/QrSKpqNPRKYOboDdwWjRyaKh5rmuO0x/PEoK1guktcIIz5vogo8YNm4eSblA2d3krnJW+oT8mbt7kFTlG1J1phW+Tt27/ALJ+Ts1Hf9kEdOhVd7NKoepp8lYp5Lrn9y8dcDxQCzs1eKnpujM9w6i7zQOMhWn8k/MzzTOyLaR+4d8zfoURtD/zHbz5phVPTdvKAxkC1fk/xs80TeDtqP7oDre36KE1T03byhvfEd5QWRwctX5bfnClZwctOljB1v8AIKjJ1+KcudmvHefNBpN4O2jos7HeYVqzcFKh9ssaPmO4eaxKVVzcGuI7T9Skaz+kd581Ox01s4N0WNn9s4/CW+BXM2yzta8hoeBhg4hx3twUdSXe1B6xKFsjAEAdSsCNFg9oneAkbPTOEv7POE5edY3J2zs3KiLkbPj+ZSCxt1/xH6Iwx3w7giFJ2sfwoIhZmzmHzO+hVptSMzKQ/RP80puTu1jcEjRd0huHkoJjbn9GmOqkwfREzKNVvskN6qdMf8FVc0j3huHknazanR2vMyzaPzXD9LB/xUjMu1wcazjsN3yVJ1EgScAMZIEd6dlpbmFQdl1TUXtdbl17QQKhEkn2tLiSTvJUTMpVDMVKrpMnnTj2Jg53SekZ1uKTR2hp2d0l0VQSZJI0nTiIRvpOPvO+Zn1TmmfQRCRpKuwm0jpcT1Fv0CSlFc6z3pIacwaTQDIgDb90TA3RHiq4tDYz7z90BtbNAHh4Ii+HdScu27lmC0tGYEDYR9Sm5cwjFzu+e5TY1ONTGudfcsc2unrdvd9SobRbGHMKk9fm5TlBvC0+oS5SNq53l7Y9/eFCbe/GCR2THrqTnB1JtKflS5VtveB7R7WhT0ssGMbvgVOcHRm1Dak20jasJmV59yeokfRRvtTjiBUjrnHdmTnB0fH7O9Nx+wrCs4a6Q+saZHSJjsh0k9ir16gBMOvbZz7ynMdLyn1/dI2naO5ctxg0+P3Vmyse483PsLZjtKn8it8WoawnFqGtRWbg5XeMQ1v+/D+UlWW8Fa496l2Odn+Vb2I3Vwc+Ka806O9XW8FnmOc1p084uH8ohWKXBN3vVgOppPi5NozRd9f2Uga0+h5K+eCj9FcRtYf61JQ4K579WR8LY8SUVntu7d/2RNY06+0/Zab+CjPdqEdYB8kLeC5H70fJ/wBk7FJseoRXm6grp4MH83+H/sobTkOq0wxt8a5a3uLioKr7pOhG2sB7x7M6GrkO1Z202HZxgnwjvUD8kW0CRRb1BzSf5lNiSsGPEP5w0h4kHepKNdrBdbDWjMIw3LPqWO2gY0Ha8BPgSserb3YhwaCDBBwIOogmVOcHVcpn3uwYeCZlrAgSD16lyNPK5bhhEEa41QrX4kwjE1J1QyJ0xzZjrWeabdrStVOJ4sYZ5eWqvVtV4w1jR+uR3krmKdrA54dUaM03RG+Ix1I71Krzr4mMYhubCYAhXkcm/wAo20//ACN80llfhjQGm66CJBjOB2JK7v0bcs2q12N3m7CBmwxwRVq9E+yyBrLv+yw22F7aL6tSmTTa6S8uLRL3Yt0Yy6cNa0MjZMY6+K9ahRgtIDpLsWg4AEXWwdJ7NKxqunGeUtW0sAkwB1jq0ElFfaW4HHXhC0Rwcs5/+xshkzDmNwOyX5vIKG05DFLFlZloBuuLmtN0afavc6Z0TvV1U1iomBHP7h5puUN0v6uat6hktoY0sewA4uJa0yXDCCRhziMFPyai0sFRwh7i1ouNBJuk6sDzSZ2LXC692dxy9So3WT1COvQM2O5NT4sj2h25/WK1rRkmnaKwcCabCWi60CMJ058cVl5S4PVmOJoh1Si33paCBEvmSIEl3epcbG5xpnlg94bpjGMcM2IVqw0A/G9TA2uDc3WFsWbIWTW021K1pv3wwkkG4JB9ghokZsTqCWU6eS6VFzqdoLiAS1jAS57hgAC4EgSerSnC62n671EmTBIPF0bOSOnUc5zsc8XRAw2KStaq5/8Ag0dUkAjsJdB3rAoWm5VaZAdgWzDoDgJktloiccVa4aUxaBRayo1wayQ1xiC6Oc3PzYEK4S2dxM9S9VsUeD7nkVH1KFE5yKYkjviepdFZck80A2qs8DCGvDRuaMN64Xg7kS5Z3P5A21Om8Htgl2MXWS3ACNesrZyTXfTBu5KtNFxkFrGNxGjEEYdmlb4Yxnt1tlyfSaIgunHnvc/+YmFZp0mhxutaMxwAGvyXl9fJFpc8vfZK4JOPNdBxwOIMaO1PZbBbKRJp2e1NmQTckkTOGGAnHDWtTFnld609TeDLevugp3uiMM5hcOcr1aFMOrUa7WBx51VrZgCJMnASQBmzpWbhOazGPY1oa4++abcZIu+1nmNmIxUuo1Nu6BRVDgc+Yrzqx260veRUoljZIBa45gDdODiDmGbWrh4ZWNrRNIki6COMlxJIBw0nWptbNO8aFUqZUotc5rqrGub7Qc4N0T72fDUuIrcMLA9pD7M4gOiC/PGmA7MsbhPXoVqRNjsoY4ODXVC4EY3ekdROjQruGq9Hbl+zC6DXpYtn2wZOGrtU9DLdne4MZWY5xMQJmcdmw7l5DkPJjr3OqMeIEthzJIgkCACR1xmzLXr5Bv1DUp120HMcCG8ZBBgHC84OOBGnSkss32WWXVepGqJGIzHxCPj29IbwvPPwI1XA1qlOqQ2C815c46Pf5oHOw2qtVe2zu4qk0OwD3BrwQJzSSDoGaVqTaXLT0zlLOk3eED7dTGd7dXtBed2ThFxLnRZw6YBD3HmnYLuGcT1LQPCZzwIstCS0ES4STgbrebicRo0qapydocp0R+9Z8wUT8o2Z2d9J3WA76LkDwmaKIJsbqbyzB90CHxo5szObrWN/mm1i6f2jebL/ANmJDs2MtxjFQ29KbVoRgwfppO+jVVqZasrMOdI0Brx4wuNdl2pWYW1S8uMwDTc1ub3iGtw71FYKdxpbAON7P0icADjAU4xduktnCZzxdpgtEnGCTAxjEQsypaH5zxkHTEA96xHtrF5LC5nOBBnRMkYGRgpa2VawLWmtMOJcONaObnggnHSrpm1rAEgG68jX/adRTLLLQQHgXyc9ypTwOmLxHNBG9x1mXV1fpOWLayRbbzDRgPdMUw4CHDUZwnAeguI4VvvVALrWXTDg2mb7iMDeII15iV6jQyexpaWiC0yC3DGCMYxOBOBWLwq4Li089ji2tIIJxYTI9oZ8ANBGZc8bPa+zd+nnFgZSI576t7NzQ0NBzZxeJ/hXU2OnY+KDa/HlzTHMqNaHaoBGJH1WDR4NVqLialWkIdiIeCDOgRjsxW9a7K2p7dNr2AXg684XSSNDRDgRpJwjMt3HDXXuxvL5XqJyeYZxFqgXRJqNjmwW5joObDOFTyrkiiXmGFziWkw6XANOAcXHEgE6BnzKu2hZmYmmMNJdEH9bgFVynWaS3iwGAD3IIxnTm3alO53VnboslMsraYbUsQc6ZcXljpMRIzwIAV2iLE03uSUw4GWwxojV2rjqWVqjc/OaNZk+evStJmVZaCGjHb9lZnhrtdZJsq5Ls9orXnU7rBjcpy0kxnLsxxJ0dUaab+CFkIgG0DGZFVhPVjShE7KbgMLuMnv61E/Kb+luA7oGdT+TD7JhkIcDrNM3q4xBHPZhH/56VYqcHLJTbNNlVxum8S/nOxmIbAiQFQr5Rqi7dJdL7p50XW9Lb1IK1vrxgRN4Ac8+xIknNjE4bFJ6snf+lwt6rqLLlqpdgCs2MImAOqSMFO622guYRWeAWvJmCebjBx1CVg2KnUrEhpeYEuh0EDNgScDirrMhc4FzXudnF+peOGGE5sDm2pjncp0uWMxoHcKqhH+s85tfkp6HCeq5wHHP3H6gStOyZEL5D71MCIxBJM9WxTVeDtK83nOxdEkDok/8QuvL6Y43yzMqWq/SeX8ZWBbHstxOcNEugbws+z07oAYKYAzQyI16c+bFdHW4O0Wj2jiROGEEgY7+5GOCFL0Pum4caxrOHun2R1Se7DxUNqyXRf8A6jWPJzy0d+fvWlk7JDa1/k7L7WPLCZiSNI0EbVfbwWrflN+b7qXKVZLHKVcmWRlOp+xpyGPLRdgAhpIzRpXOWqab2Uy5oDjAgAY4aon+y7LK9iawPY9vOAIiScSIHvayqnEUJvcU0nWQfEyol2iyXwfe5zXBrnMBMkENgiI0zuUtXgta7xcXNIIHtMGETqw1aNCJnCZ9LmU302tB9khpicTjrkpVOHFZgl1SlEjENGDTAkwetZ5Rvu+7FPACu6pUqMqFhc4EgNMc0luiJm6e9a2R+B9opQ2nHOMkOA5x9ogXjA7NSPIXDYl1WA2oJ9oS0Yue7N2qLhhl0Wii9t39q1pNOm0lxe52EwBjgHDeko17RwVtDnX30ZcXlxF8XZJ1ZyMRgUVp4IVngDk7WwIJ5hnHSvMWV7Y6jcNK0BrS0uBNQMu3hDQxxggYZgYzrZs9SiHNDadWTIM1SBMYjBuG9XK6ndZn9O1tvBasX0TUuAtvBreab0tAMh2eIBVXKdnNkaXVWEMkE3Cxpc0RJAGnHCda5q15RFJxphpaQReDnmpiMc7jmzZlXrZVY8XXtaW9GMOsQepdJ6N47jz5fk4S2VvDhRY5M0q+z/T/AKk54TWMOMCq3miCTTugi8edGMZlkWGlRqkBlFo5wBu3pJIJAEuj3VYbYabHuhl0kQLr3DNOeMG5xpK52ZS6reFyym99f0nq5QBcDxgcwAueGi+Q0AGCJmYOA0q1yljgHNaXBxDR+yNN16ZILamm7iuZsptQexrqsRiQHySAReAwiTIzromVyMBfJJBObEzM82JKuOVdssY57hIBTcHv5jXYNF06BjOHUkt7KIfUAD7PfAzXy3tIvEHUmTdea/jenbux1NfLoGYAdfkPNY2U+E91pJfm0CBK4zirVVxJutOOGeMyIZBvHFtR+fnON3qgYfVeflfiPq3H0sPe7advylStVmaQ5wqG667HOYb0CJ9rCSVcs9l/ZcWXy0gAwYkBVbHk004F0AYDGdGbTCtWuuym28+SJAwjOTA8VuZfNeTLVpWLgzUYJptqQ4Z9YOOcDHrVfKPBG01YBvzoF8jAEHXow3prNwvtFGldou5rRIbda50mZaCZ0jAKfJvD6133tJpvgSC6ni3GCBxZb3yt3LyzJGPaf8PMoFt1jpBkRUc06NBmc0rZp8FMohgHEUiQPz85Gr9mqeVOHVpNW660CnLRApi6MZxN4nHPp0JnZctDs9or9lV4/lIUslXlpBaMn2ybt2i1wBDpc43XScMG44R2oRkm1nPUojqY4+Llp2aq99LCo8vLnG8517T8ckoDZaxcHcY7DAgP5p6xdJ0+CzwnzGuVUHZDtJAHKQ0gkktpNxBgAc4mIuu+bYgqcHa0Y2qpPw0xu5rTC2nUyDHGOODSXAZsXYY5x2IhaqoPsMcD7zi68I2Nug50mGPhLlfLNZlx2Tpot/a3mmqX1CbzjN0NzDDDDrKnPD90B/F0z+0bSEOOF4E3uy4qVXJoa8OFmY84c41HTtJbUc9pzncMccDtGTuNp1GPoMbei6QWS1wa4NfLWjEGOuSFOWe9T2a/X3rTtX+JDqdc0eLpm64NL7xjEAzp1qBv+J7nGOIbzST7Zxjm6tq5h/AioSSaxJOMxn7kTeCDmTFQ84XMYwvQJzBW3NZwdJauGrrZTdTFMUwC29zpvZ4G8T2BZVHhpa2PDH1X8WHXSCI5kx7UatKWQ+Db6D7xqh4kEtLMDE5yHbV0lDjpfee0guvN5pBaOj7RBHYFJMr3TLLHWoq5NqX6fMlrSIlrmgzdxLecDn0xvWlRqO6TtWLiFLSDjq3KYwM8dS7Y9ONxlK0Wi8fYMZs+JjTgVUfQa7OHdkqd9rjMAoja3HSptVVuRqN69c52sgSorRwfs7jLmNcZBxiJAiYzTGlDb8qsplt9/tTABvZsZOpYlpy3ZqxDRVIusqOwcWc6G3Tea6Dpw68E1Nr8badHJNmoA1T+zuvcS6/Awe67IzHDQsq3ZesrapqMa+rU6V4huqYOGbUFxoyjVcIc9zwbwhxLheDdAMwRIxziVGwOLb10gaZwAOGEnrG9WcfZzyt+Hd2fhHZ3vDnh7CJu86IB1zzSe1aDadE85nGvAN8N5gF7ZDJzYZ/FeePstQODYkmIjEY6JGGldrwQpObRuuaWm8cCNeP1Vy4pjcvliZTZaKlV9Q0agvOLs2bUMOxU3Uaw/c1fkcfAL0JrQXBoPOOYSJPVjitBuRa3QI64HiVZ6uTN/Hxt28vrZJtFWm241zXh7xjeYZhhBEjUKi9FojmgGcwB7ABo6kFqs7g5swLriTp91wjAxp7kmOxMwdWJWPe211xkxkkRvYONZgfYqHR0qXmla7Pfjn1WjGWtMNdPSGZ3ajqNF4HEEAgY6CRP8o3J72opC7YtoyWw+9U3+QSWzeKSu2dVEKTxmEdQH0U3FuGZpPYpuM9YJ+NKxI6K4qO/L1+7qEnR1qhlNr6lPigylziIL2kyQcBiYziMFscZhEeM70IfrnZM4YzgqjjLBwctIvNBY6TOAcYkkkQOtUqtpqWaoad5t9pgkMaHiYMS4FwOI0r0N1oN0NEgzN4e0dhMZlCKTJvXG3jnMCduMLnnhbOrp29LPHDLdm3n7XVLY40m8VeIkFzKbYu4jENnSdOkq0ODdrptMVWnDBjbuJjMC6A0T1ruabGDM0DqAH0Ul5qYY2TvtPVzxzy3jNOKoZLyjgKbmy0zhcDgMznS93NwxgRm1ldJkSzGnT/a1C6o5195MYuMCMNgAWiXNVR18kSKZAIOZ04GRjOddHJK2OMfqDWTgc8v+yis9qvOji3tGPOcLrcO9EynznOwAIaNMy0ux/iG5TXdqkUNoqUmQXvY2TAvOiTsnOoRaKJe0X2z7uJEuzwJzmJwR1rG18XrroMiQDB0ETmUbrEy8HXReGY6ROeMcE3Rd4tusb0xYw5yM4PrBRBuw70R6irsS3B0k7bo0yoOwpi5Ni+21DUPqo312FVLya7s7lRMRT+LeoagZrclGzwTY6vBQY44M2MuJ4sknWXGM5gY4DE4DBTjIFjiOJZq9gGOqVofp8Ev0+CaFU5IoXQA26MIgXYjVGZAcjUCCDLpJJvXjJOfEnYNwV0H4UjOpBj/AOVbH+W3cfNaVjsNKk0NZDW6AAfNSSdSEu2eCdA3MZrB6wgNCnqbuCcP2eCV7Z4Kgg1owBgaohMQ3pdyEu2Jr2zwQFDdLu5IlvS7vuhnYU3GbPBEKo5p/eOHVh9UyRfs8EkZtZZyUR726VIywuHvu8fErTNM6h3+SVyPR8lzbUm2Z499/wAoj+dSNvDpdod91bZTGruKMt0wUlFW+de/BOKp194Vlzdk9aE09QWtoCXayml2vuRck2R66lIGRnPitCG8/W3t/ugNd+oFTvxQ8VOkodq77W4Z2bpPgEIyl8O8x9FYdSOvu+6gdZ3dLu+6HZfirdnzBOMqs9EeajNGprad6XEv1N7/ACQWRb2nQe5Py1u3cqxsTui3u+oQmyYYtHd9EO1vlrdZ3FELU3prPdZAPd3T9Co+IEwA6f1fVBrC0DphPx46Q3hZBsmmXD9Q+qE0fjdvag2xUGsdyV6dSwuLOip3NM7kQpO6X8H3QbkbE13Ye9YZY/X3EJ+cNI3kKDaPUd6Yu61kCq7WOwlI1nDSd5VTbVnae7yRT6hZHK3/ABadP3T8uf8AF3FTRtrSExd6j7rK5bU1O7R/1T8tqafAeSptpXkpGxZvL36gkMou1N3FE3Wnh6/shIGtZxykdQ7034kdTe9E3WgWjWnWb+I/CN6SJt0bv9qm5K6L10RrBB8Cs41yM5TOqEj2o2iPrK5OqyX7Aq1se7mxhzm6s14EiDrAKFpj3nHPnPkIQVXSWwDgb2zM4R14ha+Bav8AqE5qFBf2JGoNquw7n7e4phVQXp1od6uxJeB/umhMx3qEbSNXrcmwggqA6IB2qSRoATYbPXUs7A0w6OcWk6YH3T46AN6drB6KK5inIDjsSu7PDyUhaNiYAKbAFs6CmAG3tnzUxKC9jiO5NiN7J19hw71FxPXvVku2dya8nKiFtIakz7M3SFJfCB1QetKboj5OzQ0DsCZtjboEb48Uz6wmJIPj6hIAzF7GJzaNfckqGq2No29rlDyL1JVgzoJ8fBMx5Gc93qFVV+QmPI4+CA2M63Dd5Kxx7pwcI1EJGrjoJ+qbRVNAjSdwThpE+Q81Oa56uqUBr7PWdDSvUouJwLd3ko+TP0FveFcNcbU7avartNKoY7oNPy/VqYvOmluYzyVs1jqQm0JssUXP1M3sb/SkrJqbJ7E6ck4tJtASThPV6CONvgmSV02Iu0pbPWGCSSIYtTmmkkigdhoRUxKZJSId1NMAcMUklL7Ke5inu7UklA4J1ooOtOkoGLUkkkAkpg5JJQRPfGhDfg9qdJbxQ7h67EApghJJaVG9oGuMMJ1pm4CIza8dqdJSM0wM/wB1IQIzJJJSIqgjH1gkzNPrOkks33WCOpQhuM9ejYmSUUj2IS4jAH0E6SUSBA98aEkkEBr7Akkko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155575" y="6453336"/>
            <a:ext cx="30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9751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304</Words>
  <Application>Microsoft Office PowerPoint</Application>
  <PresentationFormat>On-screen Show (4:3)</PresentationFormat>
  <Paragraphs>90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Gibbran Montero</dc:creator>
  <cp:lastModifiedBy>%username%</cp:lastModifiedBy>
  <cp:revision>27</cp:revision>
  <dcterms:created xsi:type="dcterms:W3CDTF">2014-09-03T22:56:58Z</dcterms:created>
  <dcterms:modified xsi:type="dcterms:W3CDTF">2014-09-11T21:46:58Z</dcterms:modified>
</cp:coreProperties>
</file>