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ppt/theme/themeOverride1.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60" r:id="rId4"/>
    <p:sldId id="266" r:id="rId5"/>
    <p:sldId id="257" r:id="rId6"/>
    <p:sldId id="259" r:id="rId7"/>
    <p:sldId id="261" r:id="rId8"/>
    <p:sldId id="262" r:id="rId9"/>
    <p:sldId id="263" r:id="rId10"/>
    <p:sldId id="264" r:id="rId11"/>
    <p:sldId id="265" r:id="rId12"/>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107" d="100"/>
          <a:sy n="107" d="100"/>
        </p:scale>
        <p:origin x="-84" y="4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charts/_rels/chart1.xml.rels><?xml version="1.0" encoding="UTF-8" standalone="yes"?>
<Relationships xmlns="http://schemas.openxmlformats.org/package/2006/relationships"><Relationship Id="rId2" Type="http://schemas.openxmlformats.org/officeDocument/2006/relationships/package" Target="../embeddings/Microsoft_Excel_Worksheet1.xlsx"/><Relationship Id="rId1" Type="http://schemas.openxmlformats.org/officeDocument/2006/relationships/themeOverride" Target="../theme/themeOverride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bar"/>
        <c:grouping val="clustered"/>
        <c:varyColors val="0"/>
        <c:ser>
          <c:idx val="0"/>
          <c:order val="0"/>
          <c:tx>
            <c:strRef>
              <c:f>Sheet1!$B$1</c:f>
              <c:strCache>
                <c:ptCount val="1"/>
                <c:pt idx="0">
                  <c:v>Series 1</c:v>
                </c:pt>
              </c:strCache>
            </c:strRef>
          </c:tx>
          <c:invertIfNegative val="0"/>
          <c:cat>
            <c:strRef>
              <c:f>Sheet1!$A$2:$A$7</c:f>
              <c:strCache>
                <c:ptCount val="6"/>
                <c:pt idx="0">
                  <c:v>Vote in a Government elections</c:v>
                </c:pt>
                <c:pt idx="1">
                  <c:v>Be Able to drink Legally</c:v>
                </c:pt>
                <c:pt idx="2">
                  <c:v>The end of school formal</c:v>
                </c:pt>
                <c:pt idx="3">
                  <c:v>Get a driver's license</c:v>
                </c:pt>
                <c:pt idx="4">
                  <c:v>Graduate from school</c:v>
                </c:pt>
                <c:pt idx="5">
                  <c:v>Your 18th birthday</c:v>
                </c:pt>
              </c:strCache>
            </c:strRef>
          </c:cat>
          <c:val>
            <c:numRef>
              <c:f>Sheet1!$B$2:$B$7</c:f>
              <c:numCache>
                <c:formatCode>General</c:formatCode>
                <c:ptCount val="6"/>
                <c:pt idx="0">
                  <c:v>1.8</c:v>
                </c:pt>
                <c:pt idx="1">
                  <c:v>3.12</c:v>
                </c:pt>
                <c:pt idx="2">
                  <c:v>3.32</c:v>
                </c:pt>
                <c:pt idx="3">
                  <c:v>3.51</c:v>
                </c:pt>
                <c:pt idx="4">
                  <c:v>3.52</c:v>
                </c:pt>
                <c:pt idx="5">
                  <c:v>3.62</c:v>
                </c:pt>
              </c:numCache>
            </c:numRef>
          </c:val>
        </c:ser>
        <c:dLbls>
          <c:showLegendKey val="0"/>
          <c:showVal val="0"/>
          <c:showCatName val="0"/>
          <c:showSerName val="0"/>
          <c:showPercent val="0"/>
          <c:showBubbleSize val="0"/>
        </c:dLbls>
        <c:gapWidth val="150"/>
        <c:axId val="23436288"/>
        <c:axId val="24621824"/>
      </c:barChart>
      <c:catAx>
        <c:axId val="23436288"/>
        <c:scaling>
          <c:orientation val="minMax"/>
        </c:scaling>
        <c:delete val="0"/>
        <c:axPos val="l"/>
        <c:numFmt formatCode="General" sourceLinked="1"/>
        <c:majorTickMark val="out"/>
        <c:minorTickMark val="none"/>
        <c:tickLblPos val="nextTo"/>
        <c:crossAx val="24621824"/>
        <c:crossesAt val="0"/>
        <c:auto val="1"/>
        <c:lblAlgn val="ctr"/>
        <c:lblOffset val="100"/>
        <c:noMultiLvlLbl val="0"/>
      </c:catAx>
      <c:valAx>
        <c:axId val="24621824"/>
        <c:scaling>
          <c:orientation val="minMax"/>
        </c:scaling>
        <c:delete val="0"/>
        <c:axPos val="b"/>
        <c:majorGridlines/>
        <c:numFmt formatCode="General" sourceLinked="1"/>
        <c:majorTickMark val="out"/>
        <c:minorTickMark val="none"/>
        <c:tickLblPos val="nextTo"/>
        <c:crossAx val="23436288"/>
        <c:crosses val="autoZero"/>
        <c:crossBetween val="between"/>
      </c:valAx>
    </c:plotArea>
    <c:plotVisOnly val="1"/>
    <c:dispBlanksAs val="gap"/>
    <c:showDLblsOverMax val="0"/>
  </c:chart>
  <c:txPr>
    <a:bodyPr/>
    <a:lstStyle/>
    <a:p>
      <a:pPr>
        <a:defRPr sz="1800"/>
      </a:pPr>
      <a:endParaRPr lang="en-US"/>
    </a:p>
  </c:txPr>
  <c:externalData r:id="rId2">
    <c:autoUpdate val="0"/>
  </c:externalData>
</c:chartSpac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MX"/>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MX"/>
          </a:p>
        </p:txBody>
      </p:sp>
      <p:sp>
        <p:nvSpPr>
          <p:cNvPr id="4" name="3 Marcador de fecha"/>
          <p:cNvSpPr>
            <a:spLocks noGrp="1"/>
          </p:cNvSpPr>
          <p:nvPr>
            <p:ph type="dt" sz="half" idx="10"/>
          </p:nvPr>
        </p:nvSpPr>
        <p:spPr/>
        <p:txBody>
          <a:bodyPr/>
          <a:lstStyle/>
          <a:p>
            <a:fld id="{CAA3744B-D464-4FD7-94D9-61156A82C4A9}" type="datetimeFigureOut">
              <a:rPr lang="es-MX" smtClean="0"/>
              <a:t>17/09/2014</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C3D9CC5D-4C4D-49B0-A982-9CE6F719E1A4}" type="slidenum">
              <a:rPr lang="es-MX" smtClean="0"/>
              <a:t>‹#›</a:t>
            </a:fld>
            <a:endParaRPr lang="es-MX"/>
          </a:p>
        </p:txBody>
      </p:sp>
    </p:spTree>
    <p:extLst>
      <p:ext uri="{BB962C8B-B14F-4D97-AF65-F5344CB8AC3E}">
        <p14:creationId xmlns:p14="http://schemas.microsoft.com/office/powerpoint/2010/main" val="4848814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CAA3744B-D464-4FD7-94D9-61156A82C4A9}" type="datetimeFigureOut">
              <a:rPr lang="es-MX" smtClean="0"/>
              <a:t>17/09/2014</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C3D9CC5D-4C4D-49B0-A982-9CE6F719E1A4}" type="slidenum">
              <a:rPr lang="es-MX" smtClean="0"/>
              <a:t>‹#›</a:t>
            </a:fld>
            <a:endParaRPr lang="es-MX"/>
          </a:p>
        </p:txBody>
      </p:sp>
    </p:spTree>
    <p:extLst>
      <p:ext uri="{BB962C8B-B14F-4D97-AF65-F5344CB8AC3E}">
        <p14:creationId xmlns:p14="http://schemas.microsoft.com/office/powerpoint/2010/main" val="187666801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CAA3744B-D464-4FD7-94D9-61156A82C4A9}" type="datetimeFigureOut">
              <a:rPr lang="es-MX" smtClean="0"/>
              <a:t>17/09/2014</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C3D9CC5D-4C4D-49B0-A982-9CE6F719E1A4}" type="slidenum">
              <a:rPr lang="es-MX" smtClean="0"/>
              <a:t>‹#›</a:t>
            </a:fld>
            <a:endParaRPr lang="es-MX"/>
          </a:p>
        </p:txBody>
      </p:sp>
    </p:spTree>
    <p:extLst>
      <p:ext uri="{BB962C8B-B14F-4D97-AF65-F5344CB8AC3E}">
        <p14:creationId xmlns:p14="http://schemas.microsoft.com/office/powerpoint/2010/main" val="16035964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CAA3744B-D464-4FD7-94D9-61156A82C4A9}" type="datetimeFigureOut">
              <a:rPr lang="es-MX" smtClean="0"/>
              <a:t>17/09/2014</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C3D9CC5D-4C4D-49B0-A982-9CE6F719E1A4}" type="slidenum">
              <a:rPr lang="es-MX" smtClean="0"/>
              <a:t>‹#›</a:t>
            </a:fld>
            <a:endParaRPr lang="es-MX"/>
          </a:p>
        </p:txBody>
      </p:sp>
    </p:spTree>
    <p:extLst>
      <p:ext uri="{BB962C8B-B14F-4D97-AF65-F5344CB8AC3E}">
        <p14:creationId xmlns:p14="http://schemas.microsoft.com/office/powerpoint/2010/main" val="21350854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CAA3744B-D464-4FD7-94D9-61156A82C4A9}" type="datetimeFigureOut">
              <a:rPr lang="es-MX" smtClean="0"/>
              <a:t>17/09/2014</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C3D9CC5D-4C4D-49B0-A982-9CE6F719E1A4}" type="slidenum">
              <a:rPr lang="es-MX" smtClean="0"/>
              <a:t>‹#›</a:t>
            </a:fld>
            <a:endParaRPr lang="es-MX"/>
          </a:p>
        </p:txBody>
      </p:sp>
    </p:spTree>
    <p:extLst>
      <p:ext uri="{BB962C8B-B14F-4D97-AF65-F5344CB8AC3E}">
        <p14:creationId xmlns:p14="http://schemas.microsoft.com/office/powerpoint/2010/main" val="15702688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fecha"/>
          <p:cNvSpPr>
            <a:spLocks noGrp="1"/>
          </p:cNvSpPr>
          <p:nvPr>
            <p:ph type="dt" sz="half" idx="10"/>
          </p:nvPr>
        </p:nvSpPr>
        <p:spPr/>
        <p:txBody>
          <a:bodyPr/>
          <a:lstStyle/>
          <a:p>
            <a:fld id="{CAA3744B-D464-4FD7-94D9-61156A82C4A9}" type="datetimeFigureOut">
              <a:rPr lang="es-MX" smtClean="0"/>
              <a:t>17/09/2014</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C3D9CC5D-4C4D-49B0-A982-9CE6F719E1A4}" type="slidenum">
              <a:rPr lang="es-MX" smtClean="0"/>
              <a:t>‹#›</a:t>
            </a:fld>
            <a:endParaRPr lang="es-MX"/>
          </a:p>
        </p:txBody>
      </p:sp>
    </p:spTree>
    <p:extLst>
      <p:ext uri="{BB962C8B-B14F-4D97-AF65-F5344CB8AC3E}">
        <p14:creationId xmlns:p14="http://schemas.microsoft.com/office/powerpoint/2010/main" val="11140170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6 Marcador de fecha"/>
          <p:cNvSpPr>
            <a:spLocks noGrp="1"/>
          </p:cNvSpPr>
          <p:nvPr>
            <p:ph type="dt" sz="half" idx="10"/>
          </p:nvPr>
        </p:nvSpPr>
        <p:spPr/>
        <p:txBody>
          <a:bodyPr/>
          <a:lstStyle/>
          <a:p>
            <a:fld id="{CAA3744B-D464-4FD7-94D9-61156A82C4A9}" type="datetimeFigureOut">
              <a:rPr lang="es-MX" smtClean="0"/>
              <a:t>17/09/2014</a:t>
            </a:fld>
            <a:endParaRPr lang="es-MX"/>
          </a:p>
        </p:txBody>
      </p:sp>
      <p:sp>
        <p:nvSpPr>
          <p:cNvPr id="8" name="7 Marcador de pie de página"/>
          <p:cNvSpPr>
            <a:spLocks noGrp="1"/>
          </p:cNvSpPr>
          <p:nvPr>
            <p:ph type="ftr" sz="quarter" idx="11"/>
          </p:nvPr>
        </p:nvSpPr>
        <p:spPr/>
        <p:txBody>
          <a:bodyPr/>
          <a:lstStyle/>
          <a:p>
            <a:endParaRPr lang="es-MX"/>
          </a:p>
        </p:txBody>
      </p:sp>
      <p:sp>
        <p:nvSpPr>
          <p:cNvPr id="9" name="8 Marcador de número de diapositiva"/>
          <p:cNvSpPr>
            <a:spLocks noGrp="1"/>
          </p:cNvSpPr>
          <p:nvPr>
            <p:ph type="sldNum" sz="quarter" idx="12"/>
          </p:nvPr>
        </p:nvSpPr>
        <p:spPr/>
        <p:txBody>
          <a:bodyPr/>
          <a:lstStyle/>
          <a:p>
            <a:fld id="{C3D9CC5D-4C4D-49B0-A982-9CE6F719E1A4}" type="slidenum">
              <a:rPr lang="es-MX" smtClean="0"/>
              <a:t>‹#›</a:t>
            </a:fld>
            <a:endParaRPr lang="es-MX"/>
          </a:p>
        </p:txBody>
      </p:sp>
    </p:spTree>
    <p:extLst>
      <p:ext uri="{BB962C8B-B14F-4D97-AF65-F5344CB8AC3E}">
        <p14:creationId xmlns:p14="http://schemas.microsoft.com/office/powerpoint/2010/main" val="21921226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fecha"/>
          <p:cNvSpPr>
            <a:spLocks noGrp="1"/>
          </p:cNvSpPr>
          <p:nvPr>
            <p:ph type="dt" sz="half" idx="10"/>
          </p:nvPr>
        </p:nvSpPr>
        <p:spPr/>
        <p:txBody>
          <a:bodyPr/>
          <a:lstStyle/>
          <a:p>
            <a:fld id="{CAA3744B-D464-4FD7-94D9-61156A82C4A9}" type="datetimeFigureOut">
              <a:rPr lang="es-MX" smtClean="0"/>
              <a:t>17/09/2014</a:t>
            </a:fld>
            <a:endParaRPr lang="es-MX"/>
          </a:p>
        </p:txBody>
      </p:sp>
      <p:sp>
        <p:nvSpPr>
          <p:cNvPr id="4" name="3 Marcador de pie de página"/>
          <p:cNvSpPr>
            <a:spLocks noGrp="1"/>
          </p:cNvSpPr>
          <p:nvPr>
            <p:ph type="ftr" sz="quarter" idx="11"/>
          </p:nvPr>
        </p:nvSpPr>
        <p:spPr/>
        <p:txBody>
          <a:bodyPr/>
          <a:lstStyle/>
          <a:p>
            <a:endParaRPr lang="es-MX"/>
          </a:p>
        </p:txBody>
      </p:sp>
      <p:sp>
        <p:nvSpPr>
          <p:cNvPr id="5" name="4 Marcador de número de diapositiva"/>
          <p:cNvSpPr>
            <a:spLocks noGrp="1"/>
          </p:cNvSpPr>
          <p:nvPr>
            <p:ph type="sldNum" sz="quarter" idx="12"/>
          </p:nvPr>
        </p:nvSpPr>
        <p:spPr/>
        <p:txBody>
          <a:bodyPr/>
          <a:lstStyle/>
          <a:p>
            <a:fld id="{C3D9CC5D-4C4D-49B0-A982-9CE6F719E1A4}" type="slidenum">
              <a:rPr lang="es-MX" smtClean="0"/>
              <a:t>‹#›</a:t>
            </a:fld>
            <a:endParaRPr lang="es-MX"/>
          </a:p>
        </p:txBody>
      </p:sp>
    </p:spTree>
    <p:extLst>
      <p:ext uri="{BB962C8B-B14F-4D97-AF65-F5344CB8AC3E}">
        <p14:creationId xmlns:p14="http://schemas.microsoft.com/office/powerpoint/2010/main" val="415615828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CAA3744B-D464-4FD7-94D9-61156A82C4A9}" type="datetimeFigureOut">
              <a:rPr lang="es-MX" smtClean="0"/>
              <a:t>17/09/2014</a:t>
            </a:fld>
            <a:endParaRPr lang="es-MX"/>
          </a:p>
        </p:txBody>
      </p:sp>
      <p:sp>
        <p:nvSpPr>
          <p:cNvPr id="3" name="2 Marcador de pie de página"/>
          <p:cNvSpPr>
            <a:spLocks noGrp="1"/>
          </p:cNvSpPr>
          <p:nvPr>
            <p:ph type="ftr" sz="quarter" idx="11"/>
          </p:nvPr>
        </p:nvSpPr>
        <p:spPr/>
        <p:txBody>
          <a:bodyPr/>
          <a:lstStyle/>
          <a:p>
            <a:endParaRPr lang="es-MX"/>
          </a:p>
        </p:txBody>
      </p:sp>
      <p:sp>
        <p:nvSpPr>
          <p:cNvPr id="4" name="3 Marcador de número de diapositiva"/>
          <p:cNvSpPr>
            <a:spLocks noGrp="1"/>
          </p:cNvSpPr>
          <p:nvPr>
            <p:ph type="sldNum" sz="quarter" idx="12"/>
          </p:nvPr>
        </p:nvSpPr>
        <p:spPr/>
        <p:txBody>
          <a:bodyPr/>
          <a:lstStyle/>
          <a:p>
            <a:fld id="{C3D9CC5D-4C4D-49B0-A982-9CE6F719E1A4}" type="slidenum">
              <a:rPr lang="es-MX" smtClean="0"/>
              <a:t>‹#›</a:t>
            </a:fld>
            <a:endParaRPr lang="es-MX"/>
          </a:p>
        </p:txBody>
      </p:sp>
    </p:spTree>
    <p:extLst>
      <p:ext uri="{BB962C8B-B14F-4D97-AF65-F5344CB8AC3E}">
        <p14:creationId xmlns:p14="http://schemas.microsoft.com/office/powerpoint/2010/main" val="11441624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MX"/>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CAA3744B-D464-4FD7-94D9-61156A82C4A9}" type="datetimeFigureOut">
              <a:rPr lang="es-MX" smtClean="0"/>
              <a:t>17/09/2014</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C3D9CC5D-4C4D-49B0-A982-9CE6F719E1A4}" type="slidenum">
              <a:rPr lang="es-MX" smtClean="0"/>
              <a:t>‹#›</a:t>
            </a:fld>
            <a:endParaRPr lang="es-MX"/>
          </a:p>
        </p:txBody>
      </p:sp>
    </p:spTree>
    <p:extLst>
      <p:ext uri="{BB962C8B-B14F-4D97-AF65-F5344CB8AC3E}">
        <p14:creationId xmlns:p14="http://schemas.microsoft.com/office/powerpoint/2010/main" val="36644148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CAA3744B-D464-4FD7-94D9-61156A82C4A9}" type="datetimeFigureOut">
              <a:rPr lang="es-MX" smtClean="0"/>
              <a:t>17/09/2014</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C3D9CC5D-4C4D-49B0-A982-9CE6F719E1A4}" type="slidenum">
              <a:rPr lang="es-MX" smtClean="0"/>
              <a:t>‹#›</a:t>
            </a:fld>
            <a:endParaRPr lang="es-MX"/>
          </a:p>
        </p:txBody>
      </p:sp>
    </p:spTree>
    <p:extLst>
      <p:ext uri="{BB962C8B-B14F-4D97-AF65-F5344CB8AC3E}">
        <p14:creationId xmlns:p14="http://schemas.microsoft.com/office/powerpoint/2010/main" val="29719321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AA3744B-D464-4FD7-94D9-61156A82C4A9}" type="datetimeFigureOut">
              <a:rPr lang="es-MX" smtClean="0"/>
              <a:t>17/09/2014</a:t>
            </a:fld>
            <a:endParaRPr lang="es-MX"/>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3D9CC5D-4C4D-49B0-A982-9CE6F719E1A4}" type="slidenum">
              <a:rPr lang="es-MX" smtClean="0"/>
              <a:t>‹#›</a:t>
            </a:fld>
            <a:endParaRPr lang="es-MX"/>
          </a:p>
        </p:txBody>
      </p:sp>
    </p:spTree>
    <p:extLst>
      <p:ext uri="{BB962C8B-B14F-4D97-AF65-F5344CB8AC3E}">
        <p14:creationId xmlns:p14="http://schemas.microsoft.com/office/powerpoint/2010/main" val="299455226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479425" y="3733800"/>
            <a:ext cx="8207375" cy="1055688"/>
          </a:xfrm>
          <a:prstGeom prst="rect">
            <a:avLst/>
          </a:prstGeom>
          <a:noFill/>
        </p:spPr>
        <p:txBody>
          <a:bodyPr vert="horz" lIns="91440" tIns="45720" rIns="91440" bIns="45720" rtlCol="0" anchor="ctr">
            <a:normAutofit fontScale="92500" lnSpcReduction="1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2400" smtClean="0"/>
              <a:t>Dr</a:t>
            </a:r>
            <a:r>
              <a:rPr lang="en-US" sz="2400" dirty="0" smtClean="0"/>
              <a:t>. Robert </a:t>
            </a:r>
            <a:r>
              <a:rPr lang="en-US" sz="2400" dirty="0" err="1" smtClean="0"/>
              <a:t>Surujbally</a:t>
            </a:r>
            <a:endParaRPr lang="en-US" sz="2400" dirty="0" smtClean="0"/>
          </a:p>
          <a:p>
            <a:r>
              <a:rPr lang="en-US" sz="2400" dirty="0" smtClean="0"/>
              <a:t> Chairman</a:t>
            </a:r>
          </a:p>
          <a:p>
            <a:r>
              <a:rPr lang="en-US" sz="2400" dirty="0" smtClean="0"/>
              <a:t> </a:t>
            </a:r>
            <a:r>
              <a:rPr lang="en-US" sz="2400" dirty="0"/>
              <a:t>Guyana Elections </a:t>
            </a:r>
            <a:r>
              <a:rPr lang="en-US" sz="2400" dirty="0" err="1" smtClean="0"/>
              <a:t>Comission</a:t>
            </a:r>
            <a:endParaRPr lang="en-US" sz="2400" dirty="0" smtClean="0"/>
          </a:p>
        </p:txBody>
      </p:sp>
      <p:sp>
        <p:nvSpPr>
          <p:cNvPr id="5" name="Rectangle 4"/>
          <p:cNvSpPr txBox="1">
            <a:spLocks/>
          </p:cNvSpPr>
          <p:nvPr/>
        </p:nvSpPr>
        <p:spPr>
          <a:xfrm>
            <a:off x="76200" y="1098550"/>
            <a:ext cx="8991600" cy="202565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ctr">
              <a:spcBef>
                <a:spcPct val="0"/>
              </a:spcBef>
              <a:buFont typeface="Arial" panose="020B0604020202020204" pitchFamily="34" charset="0"/>
              <a:buNone/>
            </a:pPr>
            <a:endParaRPr lang="en-US" sz="4400" b="1" dirty="0">
              <a:sym typeface="Times New Roman Bold" pitchFamily="-84" charset="0"/>
            </a:endParaRPr>
          </a:p>
        </p:txBody>
      </p:sp>
      <p:sp>
        <p:nvSpPr>
          <p:cNvPr id="6" name="5 Rectángulo"/>
          <p:cNvSpPr/>
          <p:nvPr/>
        </p:nvSpPr>
        <p:spPr>
          <a:xfrm>
            <a:off x="0" y="5373216"/>
            <a:ext cx="9144000" cy="1484784"/>
          </a:xfrm>
          <a:prstGeom prst="rect">
            <a:avLst/>
          </a:prstGeom>
          <a:solidFill>
            <a:schemeClr val="accent6">
              <a:lumMod val="40000"/>
              <a:lumOff val="60000"/>
            </a:schemeClr>
          </a:solid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1026" name="Picture 2" descr="C:\Users\IFE\Documents\VII Jornada 2014\JORNADAS-7.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812360" y="5445224"/>
            <a:ext cx="1152128" cy="1329309"/>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p:cNvSpPr/>
          <p:nvPr/>
        </p:nvSpPr>
        <p:spPr>
          <a:xfrm>
            <a:off x="1259632" y="1412776"/>
            <a:ext cx="6120680" cy="1323439"/>
          </a:xfrm>
          <a:prstGeom prst="rect">
            <a:avLst/>
          </a:prstGeom>
        </p:spPr>
        <p:txBody>
          <a:bodyPr wrap="square">
            <a:spAutoFit/>
          </a:bodyPr>
          <a:lstStyle/>
          <a:p>
            <a:pPr algn="ctr"/>
            <a:r>
              <a:rPr lang="en-US" sz="4000" b="1" dirty="0" smtClean="0"/>
              <a:t>Youth Participation in </a:t>
            </a:r>
            <a:r>
              <a:rPr lang="en-US" sz="4000" b="1" smtClean="0"/>
              <a:t>Electoral </a:t>
            </a:r>
            <a:r>
              <a:rPr lang="en-US" sz="4000" b="1" dirty="0"/>
              <a:t>P</a:t>
            </a:r>
            <a:r>
              <a:rPr lang="en-US" sz="4000" b="1" smtClean="0"/>
              <a:t>rocesses</a:t>
            </a:r>
            <a:endParaRPr lang="en-US" sz="4000" b="1" dirty="0"/>
          </a:p>
        </p:txBody>
      </p:sp>
    </p:spTree>
    <p:extLst>
      <p:ext uri="{BB962C8B-B14F-4D97-AF65-F5344CB8AC3E}">
        <p14:creationId xmlns:p14="http://schemas.microsoft.com/office/powerpoint/2010/main" val="182856832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Rectángulo"/>
          <p:cNvSpPr/>
          <p:nvPr/>
        </p:nvSpPr>
        <p:spPr>
          <a:xfrm rot="5400000">
            <a:off x="5413782" y="3118655"/>
            <a:ext cx="6858000" cy="620689"/>
          </a:xfrm>
          <a:prstGeom prst="rect">
            <a:avLst/>
          </a:prstGeom>
          <a:solidFill>
            <a:schemeClr val="accent6">
              <a:lumMod val="40000"/>
              <a:lumOff val="60000"/>
            </a:schemeClr>
          </a:solid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6" name="Picture 2" descr="C:\Users\IFE\Documents\VII Jornada 2014\JORNADAS-7.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812360" y="5445224"/>
            <a:ext cx="1152128" cy="1329309"/>
          </a:xfrm>
          <a:prstGeom prst="rect">
            <a:avLst/>
          </a:prstGeom>
          <a:noFill/>
          <a:extLst>
            <a:ext uri="{909E8E84-426E-40DD-AFC4-6F175D3DCCD1}">
              <a14:hiddenFill xmlns:a14="http://schemas.microsoft.com/office/drawing/2010/main">
                <a:solidFill>
                  <a:srgbClr val="FFFFFF"/>
                </a:solidFill>
              </a14:hiddenFill>
            </a:ext>
          </a:extLst>
        </p:spPr>
      </p:pic>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5150" y="620688"/>
            <a:ext cx="8089900" cy="8588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Content Placeholder 2"/>
          <p:cNvSpPr>
            <a:spLocks noGrp="1"/>
          </p:cNvSpPr>
          <p:nvPr>
            <p:ph idx="1"/>
          </p:nvPr>
        </p:nvSpPr>
        <p:spPr>
          <a:xfrm>
            <a:off x="395536" y="1900141"/>
            <a:ext cx="7520940" cy="3579849"/>
          </a:xfrm>
        </p:spPr>
        <p:txBody>
          <a:bodyPr>
            <a:noAutofit/>
          </a:bodyPr>
          <a:lstStyle/>
          <a:p>
            <a:pPr marL="0" indent="0" algn="ctr">
              <a:buNone/>
            </a:pPr>
            <a:r>
              <a:rPr lang="en-US" sz="6600" dirty="0" smtClean="0">
                <a:solidFill>
                  <a:srgbClr val="FF0000"/>
                </a:solidFill>
                <a:latin typeface="Bodoni MT Black" pitchFamily="18" charset="0"/>
              </a:rPr>
              <a:t>MOST INMATES 18-25 YEARS OLD</a:t>
            </a:r>
            <a:endParaRPr lang="en-US" sz="6600" dirty="0">
              <a:solidFill>
                <a:srgbClr val="FF0000"/>
              </a:solidFill>
              <a:latin typeface="Bodoni MT Black" pitchFamily="18" charset="0"/>
            </a:endParaRPr>
          </a:p>
        </p:txBody>
      </p:sp>
    </p:spTree>
    <p:extLst>
      <p:ext uri="{BB962C8B-B14F-4D97-AF65-F5344CB8AC3E}">
        <p14:creationId xmlns:p14="http://schemas.microsoft.com/office/powerpoint/2010/main" val="182996816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txBox="1">
            <a:spLocks/>
          </p:cNvSpPr>
          <p:nvPr/>
        </p:nvSpPr>
        <p:spPr>
          <a:xfrm>
            <a:off x="457200" y="381000"/>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en-US" dirty="0"/>
          </a:p>
        </p:txBody>
      </p:sp>
      <p:sp>
        <p:nvSpPr>
          <p:cNvPr id="5" name="Rectangle 3"/>
          <p:cNvSpPr txBox="1">
            <a:spLocks/>
          </p:cNvSpPr>
          <p:nvPr/>
        </p:nvSpPr>
        <p:spPr>
          <a:xfrm>
            <a:off x="457200" y="952500"/>
            <a:ext cx="8305800" cy="5212804"/>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endParaRPr lang="en-US" dirty="0"/>
          </a:p>
        </p:txBody>
      </p:sp>
      <p:sp>
        <p:nvSpPr>
          <p:cNvPr id="7" name="6 Rectángulo"/>
          <p:cNvSpPr/>
          <p:nvPr/>
        </p:nvSpPr>
        <p:spPr>
          <a:xfrm rot="5400000">
            <a:off x="5413782" y="3118655"/>
            <a:ext cx="6858000" cy="620689"/>
          </a:xfrm>
          <a:prstGeom prst="rect">
            <a:avLst/>
          </a:prstGeom>
          <a:solidFill>
            <a:schemeClr val="accent6">
              <a:lumMod val="40000"/>
              <a:lumOff val="60000"/>
            </a:schemeClr>
          </a:solid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6" name="Picture 2" descr="C:\Users\IFE\Documents\VII Jornada 2014\JORNADAS-7.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812360" y="5445224"/>
            <a:ext cx="1152128" cy="1329309"/>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8"/>
          <p:cNvSpPr/>
          <p:nvPr/>
        </p:nvSpPr>
        <p:spPr>
          <a:xfrm>
            <a:off x="609600" y="228600"/>
            <a:ext cx="8001000" cy="6555641"/>
          </a:xfrm>
          <a:prstGeom prst="rect">
            <a:avLst/>
          </a:prstGeom>
        </p:spPr>
        <p:txBody>
          <a:bodyPr wrap="square">
            <a:spAutoFit/>
          </a:bodyPr>
          <a:lstStyle/>
          <a:p>
            <a:pPr algn="ctr"/>
            <a:r>
              <a:rPr lang="en-US" sz="2000" b="1" dirty="0" smtClean="0">
                <a:latin typeface="Bodoni MT Black" pitchFamily="18" charset="0"/>
              </a:rPr>
              <a:t>POSSIBLE </a:t>
            </a:r>
            <a:r>
              <a:rPr lang="en-US" sz="2000" b="1" dirty="0">
                <a:latin typeface="Bodoni MT Black" pitchFamily="18" charset="0"/>
              </a:rPr>
              <a:t>SOLUTIONS</a:t>
            </a:r>
          </a:p>
          <a:p>
            <a:pPr marL="285750" lvl="0" indent="-285750">
              <a:buFont typeface="Arial" pitchFamily="34" charset="0"/>
              <a:buChar char="•"/>
            </a:pPr>
            <a:r>
              <a:rPr lang="en-US" sz="2000" b="1" dirty="0"/>
              <a:t>Education! Education! Education!</a:t>
            </a:r>
          </a:p>
          <a:p>
            <a:pPr marL="285750" lvl="0" indent="-285750">
              <a:buFont typeface="Arial" pitchFamily="34" charset="0"/>
              <a:buChar char="•"/>
            </a:pPr>
            <a:r>
              <a:rPr lang="en-US" sz="2000" b="1" dirty="0"/>
              <a:t>EMBs involvement with schools even prior to eligible age for voting</a:t>
            </a:r>
          </a:p>
          <a:p>
            <a:pPr marL="285750" lvl="0" indent="-285750">
              <a:buFont typeface="Arial" pitchFamily="34" charset="0"/>
              <a:buChar char="•"/>
            </a:pPr>
            <a:r>
              <a:rPr lang="en-US" sz="2000" b="1" dirty="0"/>
              <a:t>Pre-Registration Exercises; registration right up to close of Poll</a:t>
            </a:r>
          </a:p>
          <a:p>
            <a:pPr marL="285750" lvl="0" indent="-285750">
              <a:buFont typeface="Arial" pitchFamily="34" charset="0"/>
              <a:buChar char="•"/>
            </a:pPr>
            <a:r>
              <a:rPr lang="en-US" sz="2000" b="1" dirty="0"/>
              <a:t>Introducing “Civics” into the School Curriculum</a:t>
            </a:r>
          </a:p>
          <a:p>
            <a:pPr marL="285750" lvl="0" indent="-285750">
              <a:buFont typeface="Arial" pitchFamily="34" charset="0"/>
              <a:buChar char="•"/>
            </a:pPr>
            <a:r>
              <a:rPr lang="en-US" sz="2000" b="1" dirty="0"/>
              <a:t>Advertising – using all available space (e.g. busses, prominent places, “hang-out” spots</a:t>
            </a:r>
            <a:r>
              <a:rPr lang="en-US" sz="2000" b="1" dirty="0" smtClean="0"/>
              <a:t>, </a:t>
            </a:r>
            <a:r>
              <a:rPr lang="en-US" sz="2000" b="1" dirty="0" err="1" smtClean="0"/>
              <a:t>etc</a:t>
            </a:r>
            <a:endParaRPr lang="en-US" sz="2000" b="1" dirty="0"/>
          </a:p>
          <a:p>
            <a:pPr marL="285750" lvl="0" indent="-285750">
              <a:buFont typeface="Arial" pitchFamily="34" charset="0"/>
              <a:buChar char="•"/>
            </a:pPr>
            <a:r>
              <a:rPr lang="en-US" sz="2000" b="1" dirty="0"/>
              <a:t>Use of popular entertainers/concerts to spread the message</a:t>
            </a:r>
          </a:p>
          <a:p>
            <a:pPr marL="285750" lvl="0" indent="-285750">
              <a:buFont typeface="Arial" pitchFamily="34" charset="0"/>
              <a:buChar char="•"/>
            </a:pPr>
            <a:r>
              <a:rPr lang="en-US" sz="2000" b="1" dirty="0"/>
              <a:t>Incentives to registration/Voting</a:t>
            </a:r>
          </a:p>
          <a:p>
            <a:pPr marL="285750" lvl="0" indent="-285750">
              <a:buFont typeface="Arial" pitchFamily="34" charset="0"/>
              <a:buChar char="•"/>
            </a:pPr>
            <a:r>
              <a:rPr lang="en-US" sz="2000" b="1" dirty="0"/>
              <a:t>Commemorative Certificates for first time voters</a:t>
            </a:r>
          </a:p>
          <a:p>
            <a:pPr marL="285750" lvl="0" indent="-285750">
              <a:buFont typeface="Arial" pitchFamily="34" charset="0"/>
              <a:buChar char="•"/>
            </a:pPr>
            <a:r>
              <a:rPr lang="en-US" sz="2000" b="1" dirty="0"/>
              <a:t>Recruiting/Hiring young people as clerks during the pre-, </a:t>
            </a:r>
            <a:r>
              <a:rPr lang="en-US" sz="2000" b="1" dirty="0" err="1"/>
              <a:t>peri</a:t>
            </a:r>
            <a:r>
              <a:rPr lang="en-US" sz="2000" b="1" dirty="0"/>
              <a:t>- and post-Election </a:t>
            </a:r>
            <a:r>
              <a:rPr lang="en-US" sz="2000" b="1" dirty="0" smtClean="0"/>
              <a:t>Day period</a:t>
            </a:r>
            <a:endParaRPr lang="en-US" sz="2000" b="1" dirty="0"/>
          </a:p>
          <a:p>
            <a:pPr marL="285750" lvl="0" indent="-285750">
              <a:buFont typeface="Arial" pitchFamily="34" charset="0"/>
              <a:buChar char="•"/>
            </a:pPr>
            <a:r>
              <a:rPr lang="en-US" sz="2000" b="1" dirty="0"/>
              <a:t>Establish special Voter Registration Projects</a:t>
            </a:r>
          </a:p>
          <a:p>
            <a:pPr marL="285750" lvl="0" indent="-285750">
              <a:buFont typeface="Arial" pitchFamily="34" charset="0"/>
              <a:buChar char="•"/>
            </a:pPr>
            <a:r>
              <a:rPr lang="en-US" sz="2000" b="1" dirty="0"/>
              <a:t>Engaging “Social Media”</a:t>
            </a:r>
          </a:p>
          <a:p>
            <a:pPr marL="285750" lvl="0" indent="-285750">
              <a:buFont typeface="Arial" pitchFamily="34" charset="0"/>
              <a:buChar char="•"/>
            </a:pPr>
            <a:r>
              <a:rPr lang="en-US" sz="2000" b="1" dirty="0"/>
              <a:t>Partnering with the creative industries like ................., music, theatre,</a:t>
            </a:r>
          </a:p>
          <a:p>
            <a:pPr marL="285750" lvl="0" indent="-285750">
              <a:buFont typeface="Arial" pitchFamily="34" charset="0"/>
              <a:buChar char="•"/>
            </a:pPr>
            <a:r>
              <a:rPr lang="en-US" sz="2000" b="1" dirty="0"/>
              <a:t>Using mobile caravans, with actors carrying the message</a:t>
            </a:r>
          </a:p>
          <a:p>
            <a:pPr marL="285750" lvl="0" indent="-285750">
              <a:buFont typeface="Arial" pitchFamily="34" charset="0"/>
              <a:buChar char="•"/>
            </a:pPr>
            <a:r>
              <a:rPr lang="en-US" sz="2000" b="1" dirty="0"/>
              <a:t>TV Skits and Radio </a:t>
            </a:r>
            <a:r>
              <a:rPr lang="en-US" sz="2000" b="1" dirty="0" err="1"/>
              <a:t>Programmes</a:t>
            </a:r>
            <a:endParaRPr lang="en-US" sz="2000" b="1" dirty="0"/>
          </a:p>
          <a:p>
            <a:pPr marL="285750" lvl="0" indent="-285750">
              <a:buFont typeface="Arial" pitchFamily="34" charset="0"/>
              <a:buChar char="•"/>
            </a:pPr>
            <a:r>
              <a:rPr lang="en-US" sz="2000" b="1" dirty="0"/>
              <a:t>Easily accessible Registration Offices and Polling Stations</a:t>
            </a:r>
          </a:p>
          <a:p>
            <a:pPr marL="285750" lvl="0" indent="-285750">
              <a:buFont typeface="Arial" pitchFamily="34" charset="0"/>
              <a:buChar char="•"/>
            </a:pPr>
            <a:r>
              <a:rPr lang="en-US" sz="2000" b="1" dirty="0"/>
              <a:t>Mobile Registration  </a:t>
            </a:r>
            <a:r>
              <a:rPr lang="en-US" sz="2000" b="1" dirty="0" err="1"/>
              <a:t>Centres</a:t>
            </a:r>
            <a:endParaRPr lang="en-US" sz="2000" b="1" dirty="0"/>
          </a:p>
          <a:p>
            <a:pPr marL="285750" lvl="0" indent="-285750">
              <a:buFont typeface="Arial" pitchFamily="34" charset="0"/>
              <a:buChar char="•"/>
            </a:pPr>
            <a:r>
              <a:rPr lang="en-US" sz="2000" b="1" dirty="0"/>
              <a:t>Use of tents in far-flung areas</a:t>
            </a:r>
          </a:p>
          <a:p>
            <a:pPr marL="285750" indent="-285750">
              <a:buFont typeface="Arial" pitchFamily="34" charset="0"/>
              <a:buChar char="•"/>
            </a:pPr>
            <a:r>
              <a:rPr lang="en-US" sz="2000" b="1" dirty="0"/>
              <a:t>TV debates and Panel Discussions</a:t>
            </a:r>
          </a:p>
        </p:txBody>
      </p:sp>
    </p:spTree>
    <p:extLst>
      <p:ext uri="{BB962C8B-B14F-4D97-AF65-F5344CB8AC3E}">
        <p14:creationId xmlns:p14="http://schemas.microsoft.com/office/powerpoint/2010/main" val="335033437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txBox="1">
            <a:spLocks/>
          </p:cNvSpPr>
          <p:nvPr/>
        </p:nvSpPr>
        <p:spPr>
          <a:xfrm>
            <a:off x="457200" y="381000"/>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CO" dirty="0" smtClean="0"/>
              <a:t> </a:t>
            </a:r>
            <a:endParaRPr lang="en-US" dirty="0"/>
          </a:p>
        </p:txBody>
      </p:sp>
      <p:sp>
        <p:nvSpPr>
          <p:cNvPr id="5" name="Rectangle 3"/>
          <p:cNvSpPr txBox="1">
            <a:spLocks/>
          </p:cNvSpPr>
          <p:nvPr/>
        </p:nvSpPr>
        <p:spPr>
          <a:xfrm>
            <a:off x="457200" y="620688"/>
            <a:ext cx="8305800" cy="5616624"/>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endParaRPr lang="en-US" dirty="0"/>
          </a:p>
        </p:txBody>
      </p:sp>
      <p:sp>
        <p:nvSpPr>
          <p:cNvPr id="7" name="6 Rectángulo"/>
          <p:cNvSpPr/>
          <p:nvPr/>
        </p:nvSpPr>
        <p:spPr>
          <a:xfrm rot="5400000">
            <a:off x="5413782" y="3118655"/>
            <a:ext cx="6858000" cy="620689"/>
          </a:xfrm>
          <a:prstGeom prst="rect">
            <a:avLst/>
          </a:prstGeom>
          <a:solidFill>
            <a:schemeClr val="accent6">
              <a:lumMod val="40000"/>
              <a:lumOff val="60000"/>
            </a:schemeClr>
          </a:solid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6" name="Picture 2" descr="C:\Users\IFE\Documents\VII Jornada 2014\JORNADAS-7.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812360" y="5445224"/>
            <a:ext cx="1152128" cy="1329309"/>
          </a:xfrm>
          <a:prstGeom prst="rect">
            <a:avLst/>
          </a:prstGeom>
          <a:noFill/>
          <a:extLst>
            <a:ext uri="{909E8E84-426E-40DD-AFC4-6F175D3DCCD1}">
              <a14:hiddenFill xmlns:a14="http://schemas.microsoft.com/office/drawing/2010/main">
                <a:solidFill>
                  <a:srgbClr val="FFFFFF"/>
                </a:solidFill>
              </a14:hiddenFill>
            </a:ext>
          </a:extLst>
        </p:spPr>
      </p:pic>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 y="764705"/>
            <a:ext cx="7859216" cy="47867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2795255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txBox="1">
            <a:spLocks/>
          </p:cNvSpPr>
          <p:nvPr/>
        </p:nvSpPr>
        <p:spPr>
          <a:xfrm>
            <a:off x="457200" y="381000"/>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2500" cap="all" dirty="0">
                <a:solidFill>
                  <a:srgbClr val="000000"/>
                </a:solidFill>
                <a:latin typeface="Bodoni MT Black" pitchFamily="18" charset="0"/>
              </a:rPr>
              <a:t>TYPICAL ANSWERS (1</a:t>
            </a:r>
            <a:r>
              <a:rPr lang="en-US" sz="2500" cap="all" dirty="0">
                <a:solidFill>
                  <a:srgbClr val="000000"/>
                </a:solidFill>
                <a:latin typeface="Franklin Gothic Medium"/>
              </a:rPr>
              <a:t>)</a:t>
            </a:r>
            <a:endParaRPr lang="en-US" dirty="0"/>
          </a:p>
        </p:txBody>
      </p:sp>
      <p:sp>
        <p:nvSpPr>
          <p:cNvPr id="5" name="Rectangle 3"/>
          <p:cNvSpPr txBox="1">
            <a:spLocks/>
          </p:cNvSpPr>
          <p:nvPr/>
        </p:nvSpPr>
        <p:spPr>
          <a:xfrm>
            <a:off x="457200" y="1268760"/>
            <a:ext cx="8305800" cy="4841118"/>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endParaRPr lang="en-US" dirty="0"/>
          </a:p>
        </p:txBody>
      </p:sp>
      <p:sp>
        <p:nvSpPr>
          <p:cNvPr id="7" name="6 Rectángulo"/>
          <p:cNvSpPr/>
          <p:nvPr/>
        </p:nvSpPr>
        <p:spPr>
          <a:xfrm rot="5400000">
            <a:off x="5413782" y="3118655"/>
            <a:ext cx="6858000" cy="620689"/>
          </a:xfrm>
          <a:prstGeom prst="rect">
            <a:avLst/>
          </a:prstGeom>
          <a:solidFill>
            <a:schemeClr val="accent6">
              <a:lumMod val="40000"/>
              <a:lumOff val="60000"/>
            </a:schemeClr>
          </a:solid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6" name="Picture 2" descr="C:\Users\IFE\Documents\VII Jornada 2014\JORNADAS-7.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812360" y="5445224"/>
            <a:ext cx="1152128" cy="1329309"/>
          </a:xfrm>
          <a:prstGeom prst="rect">
            <a:avLst/>
          </a:prstGeom>
          <a:noFill/>
          <a:extLst>
            <a:ext uri="{909E8E84-426E-40DD-AFC4-6F175D3DCCD1}">
              <a14:hiddenFill xmlns:a14="http://schemas.microsoft.com/office/drawing/2010/main">
                <a:solidFill>
                  <a:srgbClr val="FFFFFF"/>
                </a:solidFill>
              </a14:hiddenFill>
            </a:ext>
          </a:extLst>
        </p:spPr>
      </p:pic>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9443" y="1340768"/>
            <a:ext cx="7668941" cy="43164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0760768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txBox="1">
            <a:spLocks/>
          </p:cNvSpPr>
          <p:nvPr/>
        </p:nvSpPr>
        <p:spPr>
          <a:xfrm>
            <a:off x="457200" y="381000"/>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2500" cap="all" dirty="0">
                <a:solidFill>
                  <a:srgbClr val="000000"/>
                </a:solidFill>
                <a:latin typeface="Bodoni MT Black" pitchFamily="18" charset="0"/>
              </a:rPr>
              <a:t>TYPICAL ANSWERS </a:t>
            </a:r>
            <a:r>
              <a:rPr lang="en-US" sz="2500" cap="all" dirty="0" smtClean="0">
                <a:solidFill>
                  <a:srgbClr val="000000"/>
                </a:solidFill>
                <a:latin typeface="Bodoni MT Black" pitchFamily="18" charset="0"/>
              </a:rPr>
              <a:t>(2</a:t>
            </a:r>
            <a:r>
              <a:rPr lang="en-US" sz="2500" cap="all" dirty="0" smtClean="0">
                <a:solidFill>
                  <a:srgbClr val="000000"/>
                </a:solidFill>
                <a:latin typeface="Franklin Gothic Medium"/>
              </a:rPr>
              <a:t>)</a:t>
            </a:r>
            <a:endParaRPr lang="en-US" dirty="0"/>
          </a:p>
        </p:txBody>
      </p:sp>
      <p:sp>
        <p:nvSpPr>
          <p:cNvPr id="5" name="Rectangle 3"/>
          <p:cNvSpPr txBox="1">
            <a:spLocks/>
          </p:cNvSpPr>
          <p:nvPr/>
        </p:nvSpPr>
        <p:spPr>
          <a:xfrm>
            <a:off x="457200" y="1268760"/>
            <a:ext cx="8305800" cy="4841118"/>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endParaRPr lang="en-US" dirty="0"/>
          </a:p>
        </p:txBody>
      </p:sp>
      <p:sp>
        <p:nvSpPr>
          <p:cNvPr id="7" name="6 Rectángulo"/>
          <p:cNvSpPr/>
          <p:nvPr/>
        </p:nvSpPr>
        <p:spPr>
          <a:xfrm rot="5400000">
            <a:off x="5413782" y="3118655"/>
            <a:ext cx="6858000" cy="620689"/>
          </a:xfrm>
          <a:prstGeom prst="rect">
            <a:avLst/>
          </a:prstGeom>
          <a:solidFill>
            <a:schemeClr val="accent6">
              <a:lumMod val="40000"/>
              <a:lumOff val="60000"/>
            </a:schemeClr>
          </a:solid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6" name="Picture 2" descr="C:\Users\IFE\Documents\VII Jornada 2014\JORNADAS-7.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812360" y="5445224"/>
            <a:ext cx="1152128" cy="1329309"/>
          </a:xfrm>
          <a:prstGeom prst="rect">
            <a:avLst/>
          </a:prstGeom>
          <a:noFill/>
          <a:extLst>
            <a:ext uri="{909E8E84-426E-40DD-AFC4-6F175D3DCCD1}">
              <a14:hiddenFill xmlns:a14="http://schemas.microsoft.com/office/drawing/2010/main">
                <a:solidFill>
                  <a:srgbClr val="FFFFFF"/>
                </a:solidFill>
              </a14:hiddenFill>
            </a:ext>
          </a:extLst>
        </p:spPr>
      </p:pic>
      <p:sp>
        <p:nvSpPr>
          <p:cNvPr id="8" name="Content Placeholder 2"/>
          <p:cNvSpPr>
            <a:spLocks noGrp="1"/>
          </p:cNvSpPr>
          <p:nvPr>
            <p:ph idx="1"/>
          </p:nvPr>
        </p:nvSpPr>
        <p:spPr>
          <a:xfrm>
            <a:off x="453253" y="1238420"/>
            <a:ext cx="8153400" cy="5071572"/>
          </a:xfrm>
        </p:spPr>
        <p:txBody>
          <a:bodyPr>
            <a:normAutofit fontScale="92500" lnSpcReduction="20000"/>
          </a:bodyPr>
          <a:lstStyle/>
          <a:p>
            <a:pPr>
              <a:buFont typeface="Arial" pitchFamily="34" charset="0"/>
              <a:buChar char="•"/>
            </a:pPr>
            <a:r>
              <a:rPr lang="en-US" sz="2000" dirty="0" smtClean="0"/>
              <a:t>“</a:t>
            </a:r>
            <a:r>
              <a:rPr lang="en-US" sz="2600" dirty="0" smtClean="0"/>
              <a:t>Because the government doesn’t affect my day to day life.  Therefor I don’t care who gets elected.”</a:t>
            </a:r>
          </a:p>
          <a:p>
            <a:pPr marL="457200" indent="-457200">
              <a:buFont typeface="Arial" pitchFamily="34" charset="0"/>
              <a:buChar char="•"/>
            </a:pPr>
            <a:r>
              <a:rPr lang="en-US" sz="2600" dirty="0" smtClean="0"/>
              <a:t>“Because if it isn’t required by me, then I wouldn’t bother finding out about it.  I would leave it to those who know and are passionate about it.”</a:t>
            </a:r>
          </a:p>
          <a:p>
            <a:pPr marL="457200" indent="-457200">
              <a:buFont typeface="Arial" pitchFamily="34" charset="0"/>
              <a:buChar char="•"/>
            </a:pPr>
            <a:r>
              <a:rPr lang="en-US" sz="2600" dirty="0" smtClean="0"/>
              <a:t>“Why would you do anything you don’t like if you didn’t have to?”</a:t>
            </a:r>
          </a:p>
          <a:p>
            <a:pPr marL="457200" indent="-457200">
              <a:buFont typeface="Arial" pitchFamily="34" charset="0"/>
              <a:buChar char="•"/>
            </a:pPr>
            <a:r>
              <a:rPr lang="en-US" sz="2600" dirty="0" smtClean="0"/>
              <a:t>“I don’t really care about politics, and am very disillusioned by the government.”</a:t>
            </a:r>
          </a:p>
          <a:p>
            <a:pPr marL="457200" indent="-457200">
              <a:buFont typeface="Arial" pitchFamily="34" charset="0"/>
              <a:buChar char="•"/>
            </a:pPr>
            <a:r>
              <a:rPr lang="en-US" sz="2600" dirty="0" smtClean="0"/>
              <a:t>“Because either way they don’t care about the youth or young people, which is me and many other important issues.  They will do what they want.  Their promises mean nothing. So what’s the point?”</a:t>
            </a:r>
          </a:p>
          <a:p>
            <a:pPr marL="457200" indent="-457200">
              <a:buFont typeface="Arial" pitchFamily="34" charset="0"/>
              <a:buChar char="•"/>
            </a:pPr>
            <a:r>
              <a:rPr lang="en-US" sz="2600" dirty="0" smtClean="0"/>
              <a:t>“I don’t think any of the parties have society’s thoughts at heart.......”</a:t>
            </a:r>
            <a:endParaRPr lang="en-US" sz="2600" dirty="0"/>
          </a:p>
        </p:txBody>
      </p:sp>
    </p:spTree>
    <p:extLst>
      <p:ext uri="{BB962C8B-B14F-4D97-AF65-F5344CB8AC3E}">
        <p14:creationId xmlns:p14="http://schemas.microsoft.com/office/powerpoint/2010/main" val="223258890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txBox="1">
            <a:spLocks/>
          </p:cNvSpPr>
          <p:nvPr/>
        </p:nvSpPr>
        <p:spPr>
          <a:xfrm>
            <a:off x="457200" y="908720"/>
            <a:ext cx="8305800" cy="468052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endParaRPr lang="en-US" dirty="0"/>
          </a:p>
        </p:txBody>
      </p:sp>
      <p:sp>
        <p:nvSpPr>
          <p:cNvPr id="7" name="6 Rectángulo"/>
          <p:cNvSpPr/>
          <p:nvPr/>
        </p:nvSpPr>
        <p:spPr>
          <a:xfrm rot="5400000">
            <a:off x="5413782" y="3118655"/>
            <a:ext cx="6858000" cy="620689"/>
          </a:xfrm>
          <a:prstGeom prst="rect">
            <a:avLst/>
          </a:prstGeom>
          <a:solidFill>
            <a:schemeClr val="accent6">
              <a:lumMod val="40000"/>
              <a:lumOff val="60000"/>
            </a:schemeClr>
          </a:solid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6" name="Picture 2" descr="C:\Users\IFE\Documents\VII Jornada 2014\JORNADAS-7.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812360" y="5445224"/>
            <a:ext cx="1152128" cy="1329309"/>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p:cNvSpPr/>
          <p:nvPr/>
        </p:nvSpPr>
        <p:spPr>
          <a:xfrm>
            <a:off x="855203" y="1012056"/>
            <a:ext cx="7056784" cy="5221942"/>
          </a:xfrm>
          <a:prstGeom prst="rect">
            <a:avLst/>
          </a:prstGeom>
        </p:spPr>
        <p:txBody>
          <a:bodyPr wrap="square">
            <a:spAutoFit/>
          </a:bodyPr>
          <a:lstStyle/>
          <a:p>
            <a:pPr marL="342900" lvl="0" indent="-342900">
              <a:spcBef>
                <a:spcPts val="800"/>
              </a:spcBef>
              <a:buFont typeface="Arial" pitchFamily="34" charset="0"/>
              <a:buChar char="•"/>
            </a:pPr>
            <a:r>
              <a:rPr lang="en-US" sz="3200" b="1" dirty="0">
                <a:solidFill>
                  <a:srgbClr val="000000"/>
                </a:solidFill>
                <a:latin typeface="Franklin Gothic Book"/>
              </a:rPr>
              <a:t>About one-in-two students feel they lack the knowledge to understand the issues, the political parties, to make a decision about voting, and in general to vote.</a:t>
            </a:r>
          </a:p>
          <a:p>
            <a:pPr marL="342900" lvl="0" indent="-342900">
              <a:spcBef>
                <a:spcPts val="800"/>
              </a:spcBef>
              <a:buFont typeface="Arial" pitchFamily="34" charset="0"/>
              <a:buChar char="•"/>
            </a:pPr>
            <a:r>
              <a:rPr lang="en-US" sz="3200" b="1" dirty="0">
                <a:solidFill>
                  <a:srgbClr val="000000"/>
                </a:solidFill>
                <a:latin typeface="Franklin Gothic Book"/>
              </a:rPr>
              <a:t>Young people do not perceive themselves generally as well prepared to participate in voting</a:t>
            </a:r>
          </a:p>
          <a:p>
            <a:pPr marL="342900" lvl="0" indent="-342900">
              <a:spcBef>
                <a:spcPts val="800"/>
              </a:spcBef>
              <a:buFont typeface="Arial" pitchFamily="34" charset="0"/>
              <a:buChar char="•"/>
            </a:pPr>
            <a:r>
              <a:rPr lang="en-US" sz="3200" b="1" dirty="0">
                <a:solidFill>
                  <a:srgbClr val="000000"/>
                </a:solidFill>
                <a:latin typeface="Franklin Gothic Book"/>
              </a:rPr>
              <a:t>Generally, young people don’t understand the voting system. </a:t>
            </a:r>
          </a:p>
        </p:txBody>
      </p:sp>
    </p:spTree>
    <p:extLst>
      <p:ext uri="{BB962C8B-B14F-4D97-AF65-F5344CB8AC3E}">
        <p14:creationId xmlns:p14="http://schemas.microsoft.com/office/powerpoint/2010/main" val="58817749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txBox="1">
            <a:spLocks/>
          </p:cNvSpPr>
          <p:nvPr/>
        </p:nvSpPr>
        <p:spPr>
          <a:xfrm>
            <a:off x="457200" y="381000"/>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2500" cap="all" dirty="0">
                <a:solidFill>
                  <a:srgbClr val="000000"/>
                </a:solidFill>
                <a:latin typeface="Bodoni MT Black" pitchFamily="18" charset="0"/>
              </a:rPr>
              <a:t>Source of Information about Voting in Elections</a:t>
            </a:r>
            <a:r>
              <a:rPr lang="es-CO" dirty="0" smtClean="0"/>
              <a:t> </a:t>
            </a:r>
            <a:endParaRPr lang="en-US" dirty="0"/>
          </a:p>
        </p:txBody>
      </p:sp>
      <p:sp>
        <p:nvSpPr>
          <p:cNvPr id="5" name="Rectangle 3"/>
          <p:cNvSpPr txBox="1">
            <a:spLocks/>
          </p:cNvSpPr>
          <p:nvPr/>
        </p:nvSpPr>
        <p:spPr>
          <a:xfrm>
            <a:off x="457200" y="1752600"/>
            <a:ext cx="8305800" cy="342900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endParaRPr lang="en-US" dirty="0"/>
          </a:p>
        </p:txBody>
      </p:sp>
      <p:sp>
        <p:nvSpPr>
          <p:cNvPr id="7" name="6 Rectángulo"/>
          <p:cNvSpPr/>
          <p:nvPr/>
        </p:nvSpPr>
        <p:spPr>
          <a:xfrm rot="5400000">
            <a:off x="5413782" y="3118655"/>
            <a:ext cx="6858000" cy="620689"/>
          </a:xfrm>
          <a:prstGeom prst="rect">
            <a:avLst/>
          </a:prstGeom>
          <a:solidFill>
            <a:schemeClr val="accent6">
              <a:lumMod val="40000"/>
              <a:lumOff val="60000"/>
            </a:schemeClr>
          </a:solid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6" name="Picture 2" descr="C:\Users\IFE\Documents\VII Jornada 2014\JORNADAS-7.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812360" y="5445224"/>
            <a:ext cx="1152128" cy="1329309"/>
          </a:xfrm>
          <a:prstGeom prst="rect">
            <a:avLst/>
          </a:prstGeom>
          <a:noFill/>
          <a:extLst>
            <a:ext uri="{909E8E84-426E-40DD-AFC4-6F175D3DCCD1}">
              <a14:hiddenFill xmlns:a14="http://schemas.microsoft.com/office/drawing/2010/main">
                <a:solidFill>
                  <a:srgbClr val="FFFFFF"/>
                </a:solidFill>
              </a14:hiddenFill>
            </a:ext>
          </a:extLst>
        </p:spPr>
      </p:pic>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1520" y="1524000"/>
            <a:ext cx="7416824" cy="4949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8073764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txBox="1">
            <a:spLocks/>
          </p:cNvSpPr>
          <p:nvPr/>
        </p:nvSpPr>
        <p:spPr>
          <a:xfrm>
            <a:off x="457200" y="381000"/>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2200" cap="all" dirty="0">
                <a:solidFill>
                  <a:srgbClr val="000000"/>
                </a:solidFill>
                <a:latin typeface="Bodoni MT Black" pitchFamily="18" charset="0"/>
              </a:rPr>
              <a:t>How Exciting Are the Following Events</a:t>
            </a:r>
            <a:r>
              <a:rPr lang="en-US" sz="2800" cap="all" dirty="0">
                <a:solidFill>
                  <a:srgbClr val="000000"/>
                </a:solidFill>
                <a:latin typeface="Franklin Gothic Medium"/>
              </a:rPr>
              <a:t>?</a:t>
            </a:r>
            <a:endParaRPr lang="en-US" dirty="0"/>
          </a:p>
        </p:txBody>
      </p:sp>
      <p:sp>
        <p:nvSpPr>
          <p:cNvPr id="5" name="Rectangle 3"/>
          <p:cNvSpPr txBox="1">
            <a:spLocks/>
          </p:cNvSpPr>
          <p:nvPr/>
        </p:nvSpPr>
        <p:spPr>
          <a:xfrm>
            <a:off x="457200" y="1752600"/>
            <a:ext cx="8305800" cy="342900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endParaRPr lang="en-US" dirty="0"/>
          </a:p>
        </p:txBody>
      </p:sp>
      <p:sp>
        <p:nvSpPr>
          <p:cNvPr id="7" name="6 Rectángulo"/>
          <p:cNvSpPr/>
          <p:nvPr/>
        </p:nvSpPr>
        <p:spPr>
          <a:xfrm rot="5400000">
            <a:off x="5413782" y="3118655"/>
            <a:ext cx="6858000" cy="620689"/>
          </a:xfrm>
          <a:prstGeom prst="rect">
            <a:avLst/>
          </a:prstGeom>
          <a:solidFill>
            <a:schemeClr val="accent6">
              <a:lumMod val="40000"/>
              <a:lumOff val="60000"/>
            </a:schemeClr>
          </a:solid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6" name="Picture 2" descr="C:\Users\IFE\Documents\VII Jornada 2014\JORNADAS-7.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812360" y="5445224"/>
            <a:ext cx="1152128" cy="1329309"/>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8" name="Content Placeholder 3"/>
          <p:cNvGraphicFramePr>
            <a:graphicFrameLocks/>
          </p:cNvGraphicFramePr>
          <p:nvPr>
            <p:extLst>
              <p:ext uri="{D42A27DB-BD31-4B8C-83A1-F6EECF244321}">
                <p14:modId xmlns:p14="http://schemas.microsoft.com/office/powerpoint/2010/main" val="2772976696"/>
              </p:ext>
            </p:extLst>
          </p:nvPr>
        </p:nvGraphicFramePr>
        <p:xfrm>
          <a:off x="457200" y="1268760"/>
          <a:ext cx="7571185" cy="4705126"/>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01130859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txBox="1">
            <a:spLocks/>
          </p:cNvSpPr>
          <p:nvPr/>
        </p:nvSpPr>
        <p:spPr>
          <a:xfrm>
            <a:off x="457200" y="548680"/>
            <a:ext cx="8305800" cy="576064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endParaRPr lang="en-US" dirty="0"/>
          </a:p>
        </p:txBody>
      </p:sp>
      <p:sp>
        <p:nvSpPr>
          <p:cNvPr id="7" name="6 Rectángulo"/>
          <p:cNvSpPr/>
          <p:nvPr/>
        </p:nvSpPr>
        <p:spPr>
          <a:xfrm rot="5400000">
            <a:off x="5413782" y="3118655"/>
            <a:ext cx="6858000" cy="620689"/>
          </a:xfrm>
          <a:prstGeom prst="rect">
            <a:avLst/>
          </a:prstGeom>
          <a:solidFill>
            <a:schemeClr val="accent6">
              <a:lumMod val="40000"/>
              <a:lumOff val="60000"/>
            </a:schemeClr>
          </a:solid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6" name="Picture 2" descr="C:\Users\IFE\Documents\VII Jornada 2014\JORNADAS-7.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812360" y="5445224"/>
            <a:ext cx="1152128" cy="1329309"/>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8" name="Table 7"/>
          <p:cNvGraphicFramePr>
            <a:graphicFrameLocks noGrp="1"/>
          </p:cNvGraphicFramePr>
          <p:nvPr>
            <p:extLst>
              <p:ext uri="{D42A27DB-BD31-4B8C-83A1-F6EECF244321}">
                <p14:modId xmlns:p14="http://schemas.microsoft.com/office/powerpoint/2010/main" val="3077954770"/>
              </p:ext>
            </p:extLst>
          </p:nvPr>
        </p:nvGraphicFramePr>
        <p:xfrm>
          <a:off x="1259632" y="44624"/>
          <a:ext cx="6324600" cy="6528816"/>
        </p:xfrm>
        <a:graphic>
          <a:graphicData uri="http://schemas.openxmlformats.org/drawingml/2006/table">
            <a:tbl>
              <a:tblPr/>
              <a:tblGrid>
                <a:gridCol w="3213180"/>
                <a:gridCol w="392173"/>
                <a:gridCol w="494336"/>
                <a:gridCol w="494336"/>
                <a:gridCol w="494336"/>
                <a:gridCol w="494336"/>
                <a:gridCol w="741903"/>
              </a:tblGrid>
              <a:tr h="645074">
                <a:tc gridSpan="7">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Rounded MT Bold" pitchFamily="34" charset="0"/>
                        </a:rPr>
                        <a:t>Slide  # 7</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Rounded MT Bold" pitchFamily="34" charset="0"/>
                        </a:rPr>
                        <a:t>Main Reasons for Not Voting in 2000</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Rounded MT Bold" pitchFamily="34" charset="0"/>
                        </a:rPr>
                        <a:t>(open-ended; multiple responses; % of respondents)</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a:noFill/>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20675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9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a:noFill/>
                    </a:lnR>
                    <a:lnT>
                      <a:noFill/>
                    </a:lnT>
                    <a:lnB>
                      <a:noFill/>
                    </a:lnB>
                    <a:lnTlToBr>
                      <a:noFill/>
                    </a:lnTlToBr>
                    <a:lnBlToTr>
                      <a:noFill/>
                    </a:lnBlToTr>
                    <a:noFill/>
                  </a:tcPr>
                </a:tc>
                <a:tc gridSpan="6">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900" b="1" i="0" u="none" strike="noStrike" cap="none" normalizeH="0" baseline="0" smtClean="0">
                          <a:ln>
                            <a:noFill/>
                          </a:ln>
                          <a:solidFill>
                            <a:schemeClr val="tx1"/>
                          </a:solidFill>
                          <a:effectLst/>
                          <a:latin typeface="Arial" charset="0"/>
                        </a:rPr>
                        <a:t>Age in 2000</a:t>
                      </a:r>
                    </a:p>
                  </a:txBody>
                  <a:tcPr horzOverflow="overflow">
                    <a:lnL>
                      <a:noFill/>
                    </a:lnL>
                    <a:lnR w="28575" cap="flat" cmpd="sng" algn="ctr">
                      <a:solidFill>
                        <a:schemeClr val="tx1"/>
                      </a:solidFill>
                      <a:prstDash val="solid"/>
                      <a:round/>
                      <a:headEnd type="none" w="med" len="med"/>
                      <a:tailEnd type="none" w="med" len="med"/>
                    </a:lnR>
                    <a:lnT>
                      <a:noFill/>
                    </a:lnT>
                    <a:lnB>
                      <a:noFill/>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20675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9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a:noFill/>
                    </a:lnR>
                    <a:ln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900" b="1" i="0" u="none" strike="noStrike" cap="none" normalizeH="0" baseline="0" smtClean="0">
                          <a:ln>
                            <a:noFill/>
                          </a:ln>
                          <a:solidFill>
                            <a:schemeClr val="tx1"/>
                          </a:solidFill>
                          <a:effectLst/>
                          <a:latin typeface="Arial" charset="0"/>
                        </a:rPr>
                        <a:t>55+</a:t>
                      </a:r>
                    </a:p>
                  </a:txBody>
                  <a:tcPr horzOverflow="overflow">
                    <a:lnL>
                      <a:noFill/>
                    </a:lnL>
                    <a:lnR>
                      <a:noFill/>
                    </a:lnR>
                    <a:ln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900" b="1" i="0" u="none" strike="noStrike" cap="none" normalizeH="0" baseline="0" smtClean="0">
                          <a:ln>
                            <a:noFill/>
                          </a:ln>
                          <a:solidFill>
                            <a:schemeClr val="tx1"/>
                          </a:solidFill>
                          <a:effectLst/>
                          <a:latin typeface="Arial" charset="0"/>
                        </a:rPr>
                        <a:t>45-54</a:t>
                      </a:r>
                    </a:p>
                  </a:txBody>
                  <a:tcPr horzOverflow="overflow">
                    <a:lnL>
                      <a:noFill/>
                    </a:lnL>
                    <a:lnR>
                      <a:noFill/>
                    </a:lnR>
                    <a:ln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900" b="1" i="0" u="none" strike="noStrike" cap="none" normalizeH="0" baseline="0" smtClean="0">
                          <a:ln>
                            <a:noFill/>
                          </a:ln>
                          <a:solidFill>
                            <a:schemeClr val="tx1"/>
                          </a:solidFill>
                          <a:effectLst/>
                          <a:latin typeface="Arial" charset="0"/>
                        </a:rPr>
                        <a:t>35-44</a:t>
                      </a:r>
                    </a:p>
                  </a:txBody>
                  <a:tcPr horzOverflow="overflow">
                    <a:lnL>
                      <a:noFill/>
                    </a:lnL>
                    <a:lnR>
                      <a:noFill/>
                    </a:lnR>
                    <a:ln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900" b="1" i="0" u="none" strike="noStrike" cap="none" normalizeH="0" baseline="0" smtClean="0">
                          <a:ln>
                            <a:noFill/>
                          </a:ln>
                          <a:solidFill>
                            <a:schemeClr val="tx1"/>
                          </a:solidFill>
                          <a:effectLst/>
                          <a:latin typeface="Arial" charset="0"/>
                        </a:rPr>
                        <a:t>25-34</a:t>
                      </a:r>
                    </a:p>
                  </a:txBody>
                  <a:tcPr horzOverflow="overflow">
                    <a:lnL>
                      <a:noFill/>
                    </a:lnL>
                    <a:lnR>
                      <a:noFill/>
                    </a:lnR>
                    <a:ln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900" b="1" i="0" u="none" strike="noStrike" cap="none" normalizeH="0" baseline="0" smtClean="0">
                          <a:ln>
                            <a:noFill/>
                          </a:ln>
                          <a:solidFill>
                            <a:schemeClr val="tx1"/>
                          </a:solidFill>
                          <a:effectLst/>
                          <a:latin typeface="Arial" charset="0"/>
                        </a:rPr>
                        <a:t>18-24</a:t>
                      </a:r>
                    </a:p>
                  </a:txBody>
                  <a:tcPr horzOverflow="overflow">
                    <a:lnL>
                      <a:noFill/>
                    </a:lnL>
                    <a:lnR>
                      <a:noFill/>
                    </a:lnR>
                    <a:ln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900" b="1" i="0" u="none" strike="noStrike" cap="none" normalizeH="0" baseline="0" smtClean="0">
                          <a:ln>
                            <a:noFill/>
                          </a:ln>
                          <a:solidFill>
                            <a:schemeClr val="tx1"/>
                          </a:solidFill>
                          <a:effectLst/>
                          <a:latin typeface="Arial" charset="0"/>
                        </a:rPr>
                        <a:t>Total</a:t>
                      </a:r>
                    </a:p>
                  </a:txBody>
                  <a:tcPr horzOverflow="overflow">
                    <a:lnL>
                      <a:noFill/>
                    </a:lnL>
                    <a:lnR w="28575"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lnTlToBr>
                      <a:noFill/>
                    </a:lnTlToBr>
                    <a:lnBlToTr>
                      <a:noFill/>
                    </a:lnBlToTr>
                    <a:noFill/>
                  </a:tcPr>
                </a:tc>
              </a:tr>
              <a:tr h="20675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900" b="1" i="0" u="none" strike="noStrike" cap="none" normalizeH="0" baseline="0" smtClean="0">
                          <a:ln>
                            <a:noFill/>
                          </a:ln>
                          <a:solidFill>
                            <a:schemeClr val="tx1"/>
                          </a:solidFill>
                          <a:effectLst/>
                          <a:latin typeface="Arial" charset="0"/>
                        </a:rPr>
                        <a:t>Lack of interest</a:t>
                      </a:r>
                    </a:p>
                  </a:txBody>
                  <a:tcPr horzOverflow="overflow">
                    <a:lnL w="28575"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900" b="1" i="0" u="none" strike="noStrike" cap="none" normalizeH="0" baseline="0" smtClean="0">
                          <a:ln>
                            <a:noFill/>
                          </a:ln>
                          <a:solidFill>
                            <a:schemeClr val="tx1"/>
                          </a:solidFill>
                          <a:effectLst/>
                          <a:latin typeface="Arial" charset="0"/>
                        </a:rPr>
                        <a:t>32</a:t>
                      </a:r>
                    </a:p>
                  </a:txBody>
                  <a:tcPr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900" b="1" i="0" u="none" strike="noStrike" cap="none" normalizeH="0" baseline="0" smtClean="0">
                          <a:ln>
                            <a:noFill/>
                          </a:ln>
                          <a:solidFill>
                            <a:schemeClr val="tx1"/>
                          </a:solidFill>
                          <a:effectLst/>
                          <a:latin typeface="Arial" charset="0"/>
                        </a:rPr>
                        <a:t>30</a:t>
                      </a:r>
                    </a:p>
                  </a:txBody>
                  <a:tcPr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900" b="1" i="0" u="none" strike="noStrike" cap="none" normalizeH="0" baseline="0" smtClean="0">
                          <a:ln>
                            <a:noFill/>
                          </a:ln>
                          <a:solidFill>
                            <a:schemeClr val="tx1"/>
                          </a:solidFill>
                          <a:effectLst/>
                          <a:latin typeface="Arial" charset="0"/>
                        </a:rPr>
                        <a:t>34</a:t>
                      </a:r>
                    </a:p>
                  </a:txBody>
                  <a:tcPr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900" b="1" i="0" u="none" strike="noStrike" cap="none" normalizeH="0" baseline="0" smtClean="0">
                          <a:ln>
                            <a:noFill/>
                          </a:ln>
                          <a:solidFill>
                            <a:schemeClr val="tx1"/>
                          </a:solidFill>
                          <a:effectLst/>
                          <a:latin typeface="Arial" charset="0"/>
                        </a:rPr>
                        <a:t>41</a:t>
                      </a:r>
                    </a:p>
                  </a:txBody>
                  <a:tcPr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900" b="1" i="0" u="none" strike="noStrike" cap="none" normalizeH="0" baseline="0" smtClean="0">
                          <a:ln>
                            <a:noFill/>
                          </a:ln>
                          <a:solidFill>
                            <a:schemeClr val="tx1"/>
                          </a:solidFill>
                          <a:effectLst/>
                          <a:latin typeface="Arial" charset="0"/>
                        </a:rPr>
                        <a:t>39</a:t>
                      </a:r>
                    </a:p>
                  </a:txBody>
                  <a:tcPr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900" b="1" i="0" u="none" strike="noStrike" cap="none" normalizeH="0" baseline="0" smtClean="0">
                          <a:ln>
                            <a:noFill/>
                          </a:ln>
                          <a:solidFill>
                            <a:schemeClr val="tx1"/>
                          </a:solidFill>
                          <a:effectLst/>
                          <a:latin typeface="Arial" charset="0"/>
                        </a:rPr>
                        <a:t>37</a:t>
                      </a:r>
                    </a:p>
                  </a:txBody>
                  <a:tcPr horzOverflow="overflow">
                    <a:lnL>
                      <a:noFill/>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0675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rPr>
                        <a:t>   Not interested: didn’t care; apathy</a:t>
                      </a:r>
                    </a:p>
                  </a:txBody>
                  <a:tcPr horzOverflow="overflow">
                    <a:lnL w="28575"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rPr>
                        <a:t>23</a:t>
                      </a:r>
                    </a:p>
                  </a:txBody>
                  <a:tcPr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rPr>
                        <a:t>18</a:t>
                      </a:r>
                    </a:p>
                  </a:txBody>
                  <a:tcPr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rPr>
                        <a:t>20</a:t>
                      </a:r>
                    </a:p>
                  </a:txBody>
                  <a:tcPr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rPr>
                        <a:t>27</a:t>
                      </a:r>
                    </a:p>
                  </a:txBody>
                  <a:tcPr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rPr>
                        <a:t>28</a:t>
                      </a:r>
                    </a:p>
                  </a:txBody>
                  <a:tcPr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rPr>
                        <a:t>25</a:t>
                      </a:r>
                    </a:p>
                  </a:txBody>
                  <a:tcPr horzOverflow="overflow">
                    <a:lnL>
                      <a:noFill/>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5561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rPr>
                        <a:t>   Vote meaningless: won’t count; election forgone</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rPr>
                        <a:t>    conclusion</a:t>
                      </a:r>
                    </a:p>
                  </a:txBody>
                  <a:tcPr horzOverflow="overflow">
                    <a:lnL w="28575"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900" b="0" i="0" u="none" strike="noStrike" cap="none" normalizeH="0" baseline="0" dirty="0" smtClean="0">
                          <a:ln>
                            <a:noFill/>
                          </a:ln>
                          <a:solidFill>
                            <a:schemeClr val="tx1"/>
                          </a:solidFill>
                          <a:effectLst/>
                          <a:latin typeface="Arial" charset="0"/>
                        </a:rPr>
                        <a:t>8</a:t>
                      </a:r>
                    </a:p>
                  </a:txBody>
                  <a:tcPr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rPr>
                        <a:t>10</a:t>
                      </a:r>
                    </a:p>
                  </a:txBody>
                  <a:tcPr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rPr>
                        <a:t>10</a:t>
                      </a:r>
                    </a:p>
                  </a:txBody>
                  <a:tcPr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rPr>
                        <a:t>11</a:t>
                      </a:r>
                    </a:p>
                  </a:txBody>
                  <a:tcPr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rPr>
                        <a:t>7</a:t>
                      </a:r>
                    </a:p>
                  </a:txBody>
                  <a:tcPr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rPr>
                        <a:t>9</a:t>
                      </a:r>
                    </a:p>
                  </a:txBody>
                  <a:tcPr horzOverflow="overflow">
                    <a:lnL>
                      <a:noFill/>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0675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900" b="0" i="0" u="none" strike="noStrike" cap="none" normalizeH="0" baseline="0" dirty="0" smtClean="0">
                          <a:ln>
                            <a:noFill/>
                          </a:ln>
                          <a:solidFill>
                            <a:schemeClr val="tx1"/>
                          </a:solidFill>
                          <a:effectLst/>
                          <a:latin typeface="Arial" charset="0"/>
                        </a:rPr>
                        <a:t>   Forgot: unaware</a:t>
                      </a:r>
                    </a:p>
                  </a:txBody>
                  <a:tcPr horzOverflow="overflow">
                    <a:lnL w="28575"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rPr>
                        <a:t>2</a:t>
                      </a:r>
                    </a:p>
                  </a:txBody>
                  <a:tcPr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900" b="0" i="0" u="none" strike="noStrike" cap="none" normalizeH="0" baseline="0" dirty="0" smtClean="0">
                          <a:ln>
                            <a:noFill/>
                          </a:ln>
                          <a:solidFill>
                            <a:schemeClr val="tx1"/>
                          </a:solidFill>
                          <a:effectLst/>
                          <a:latin typeface="Arial" charset="0"/>
                        </a:rPr>
                        <a:t>0</a:t>
                      </a:r>
                    </a:p>
                  </a:txBody>
                  <a:tcPr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rPr>
                        <a:t>1</a:t>
                      </a:r>
                    </a:p>
                  </a:txBody>
                  <a:tcPr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rPr>
                        <a:t>2</a:t>
                      </a:r>
                    </a:p>
                  </a:txBody>
                  <a:tcPr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rPr>
                        <a:t>4</a:t>
                      </a:r>
                    </a:p>
                  </a:txBody>
                  <a:tcPr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rPr>
                        <a:t>2</a:t>
                      </a:r>
                    </a:p>
                  </a:txBody>
                  <a:tcPr horzOverflow="overflow">
                    <a:lnL>
                      <a:noFill/>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0675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rPr>
                        <a:t>   Too complicated; confusing</a:t>
                      </a:r>
                    </a:p>
                  </a:txBody>
                  <a:tcPr horzOverflow="overflow">
                    <a:lnL w="28575"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rPr>
                        <a:t>0</a:t>
                      </a:r>
                    </a:p>
                  </a:txBody>
                  <a:tcPr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rPr>
                        <a:t>2</a:t>
                      </a:r>
                    </a:p>
                  </a:txBody>
                  <a:tcPr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rPr>
                        <a:t>3</a:t>
                      </a:r>
                    </a:p>
                  </a:txBody>
                  <a:tcPr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rPr>
                        <a:t>1</a:t>
                      </a:r>
                    </a:p>
                  </a:txBody>
                  <a:tcPr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rPr>
                        <a:t>0</a:t>
                      </a:r>
                    </a:p>
                  </a:txBody>
                  <a:tcPr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rPr>
                        <a:t>1</a:t>
                      </a:r>
                    </a:p>
                  </a:txBody>
                  <a:tcPr horzOverflow="overflow">
                    <a:lnL>
                      <a:noFill/>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0675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900" b="1" i="0" u="none" strike="noStrike" cap="none" normalizeH="0" baseline="0" smtClean="0">
                          <a:ln>
                            <a:noFill/>
                          </a:ln>
                          <a:solidFill>
                            <a:schemeClr val="tx1"/>
                          </a:solidFill>
                          <a:effectLst/>
                          <a:latin typeface="Arial" charset="0"/>
                        </a:rPr>
                        <a:t>Negativity</a:t>
                      </a:r>
                    </a:p>
                  </a:txBody>
                  <a:tcPr horzOverflow="overflow">
                    <a:lnL w="28575"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900" b="1" i="0" u="none" strike="noStrike" cap="none" normalizeH="0" baseline="0" smtClean="0">
                          <a:ln>
                            <a:noFill/>
                          </a:ln>
                          <a:solidFill>
                            <a:schemeClr val="tx1"/>
                          </a:solidFill>
                          <a:effectLst/>
                          <a:latin typeface="Arial" charset="0"/>
                        </a:rPr>
                        <a:t>30</a:t>
                      </a:r>
                    </a:p>
                  </a:txBody>
                  <a:tcPr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900" b="1" i="0" u="none" strike="noStrike" cap="none" normalizeH="0" baseline="0" smtClean="0">
                          <a:ln>
                            <a:noFill/>
                          </a:ln>
                          <a:solidFill>
                            <a:schemeClr val="tx1"/>
                          </a:solidFill>
                          <a:effectLst/>
                          <a:latin typeface="Arial" charset="0"/>
                        </a:rPr>
                        <a:t>50</a:t>
                      </a:r>
                    </a:p>
                  </a:txBody>
                  <a:tcPr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900" b="1" i="0" u="none" strike="noStrike" cap="none" normalizeH="0" baseline="0" smtClean="0">
                          <a:ln>
                            <a:noFill/>
                          </a:ln>
                          <a:solidFill>
                            <a:schemeClr val="tx1"/>
                          </a:solidFill>
                          <a:effectLst/>
                          <a:latin typeface="Arial" charset="0"/>
                        </a:rPr>
                        <a:t>46</a:t>
                      </a:r>
                    </a:p>
                  </a:txBody>
                  <a:tcPr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900" b="1" i="0" u="none" strike="noStrike" cap="none" normalizeH="0" baseline="0" smtClean="0">
                          <a:ln>
                            <a:noFill/>
                          </a:ln>
                          <a:solidFill>
                            <a:schemeClr val="tx1"/>
                          </a:solidFill>
                          <a:effectLst/>
                          <a:latin typeface="Arial" charset="0"/>
                        </a:rPr>
                        <a:t>32</a:t>
                      </a:r>
                    </a:p>
                  </a:txBody>
                  <a:tcPr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900" b="1" i="0" u="none" strike="noStrike" cap="none" normalizeH="0" baseline="0" smtClean="0">
                          <a:ln>
                            <a:noFill/>
                          </a:ln>
                          <a:solidFill>
                            <a:schemeClr val="tx1"/>
                          </a:solidFill>
                          <a:effectLst/>
                          <a:latin typeface="Arial" charset="0"/>
                        </a:rPr>
                        <a:t>27</a:t>
                      </a:r>
                    </a:p>
                  </a:txBody>
                  <a:tcPr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900" b="1" i="0" u="none" strike="noStrike" cap="none" normalizeH="0" baseline="0" smtClean="0">
                          <a:ln>
                            <a:noFill/>
                          </a:ln>
                          <a:solidFill>
                            <a:schemeClr val="tx1"/>
                          </a:solidFill>
                          <a:effectLst/>
                          <a:latin typeface="Arial" charset="0"/>
                        </a:rPr>
                        <a:t>34</a:t>
                      </a:r>
                    </a:p>
                  </a:txBody>
                  <a:tcPr horzOverflow="overflow">
                    <a:lnL>
                      <a:noFill/>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0675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rPr>
                        <a:t>   No appealing candidates/parties issues</a:t>
                      </a:r>
                    </a:p>
                  </a:txBody>
                  <a:tcPr horzOverflow="overflow">
                    <a:lnL w="28575"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rPr>
                        <a:t>12</a:t>
                      </a:r>
                    </a:p>
                  </a:txBody>
                  <a:tcPr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rPr>
                        <a:t>23</a:t>
                      </a:r>
                    </a:p>
                  </a:txBody>
                  <a:tcPr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rPr>
                        <a:t>21</a:t>
                      </a:r>
                    </a:p>
                  </a:txBody>
                  <a:tcPr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rPr>
                        <a:t>14</a:t>
                      </a:r>
                    </a:p>
                  </a:txBody>
                  <a:tcPr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rPr>
                        <a:t>14</a:t>
                      </a:r>
                    </a:p>
                  </a:txBody>
                  <a:tcPr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rPr>
                        <a:t>16</a:t>
                      </a:r>
                    </a:p>
                  </a:txBody>
                  <a:tcPr horzOverflow="overflow">
                    <a:lnL>
                      <a:noFill/>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0675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rPr>
                        <a:t>   Lack of faith/confidence in candidates/parties/leaders</a:t>
                      </a:r>
                    </a:p>
                  </a:txBody>
                  <a:tcPr horzOverflow="overflow">
                    <a:lnL w="28575"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rPr>
                        <a:t>15</a:t>
                      </a:r>
                    </a:p>
                  </a:txBody>
                  <a:tcPr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900" b="0" i="0" u="none" strike="noStrike" cap="none" normalizeH="0" baseline="0" dirty="0" smtClean="0">
                          <a:ln>
                            <a:noFill/>
                          </a:ln>
                          <a:solidFill>
                            <a:schemeClr val="tx1"/>
                          </a:solidFill>
                          <a:effectLst/>
                          <a:latin typeface="Arial" charset="0"/>
                        </a:rPr>
                        <a:t>21</a:t>
                      </a:r>
                    </a:p>
                  </a:txBody>
                  <a:tcPr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rPr>
                        <a:t>17</a:t>
                      </a:r>
                    </a:p>
                  </a:txBody>
                  <a:tcPr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rPr>
                        <a:t>14</a:t>
                      </a:r>
                    </a:p>
                  </a:txBody>
                  <a:tcPr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rPr>
                        <a:t>6</a:t>
                      </a:r>
                    </a:p>
                  </a:txBody>
                  <a:tcPr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rPr>
                        <a:t>13</a:t>
                      </a:r>
                    </a:p>
                  </a:txBody>
                  <a:tcPr horzOverflow="overflow">
                    <a:lnL>
                      <a:noFill/>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0675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rPr>
                        <a:t>   Lack of information about candidates/parties/issues</a:t>
                      </a:r>
                    </a:p>
                  </a:txBody>
                  <a:tcPr horzOverflow="overflow">
                    <a:lnL w="28575"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rPr>
                        <a:t>1</a:t>
                      </a:r>
                    </a:p>
                  </a:txBody>
                  <a:tcPr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rPr>
                        <a:t>3</a:t>
                      </a:r>
                    </a:p>
                  </a:txBody>
                  <a:tcPr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rPr>
                        <a:t>5</a:t>
                      </a:r>
                    </a:p>
                  </a:txBody>
                  <a:tcPr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rPr>
                        <a:t>3</a:t>
                      </a:r>
                    </a:p>
                  </a:txBody>
                  <a:tcPr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rPr>
                        <a:t>6</a:t>
                      </a:r>
                    </a:p>
                  </a:txBody>
                  <a:tcPr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900" b="0" i="0" u="none" strike="noStrike" cap="none" normalizeH="0" baseline="0" dirty="0" smtClean="0">
                          <a:ln>
                            <a:noFill/>
                          </a:ln>
                          <a:solidFill>
                            <a:schemeClr val="tx1"/>
                          </a:solidFill>
                          <a:effectLst/>
                          <a:latin typeface="Arial" charset="0"/>
                        </a:rPr>
                        <a:t>4</a:t>
                      </a:r>
                    </a:p>
                  </a:txBody>
                  <a:tcPr horzOverflow="overflow">
                    <a:lnL>
                      <a:noFill/>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0675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900" b="0" i="0" u="none" strike="noStrike" cap="none" normalizeH="0" baseline="0" dirty="0" smtClean="0">
                          <a:ln>
                            <a:noFill/>
                          </a:ln>
                          <a:solidFill>
                            <a:schemeClr val="tx1"/>
                          </a:solidFill>
                          <a:effectLst/>
                          <a:latin typeface="Arial" charset="0"/>
                        </a:rPr>
                        <a:t>   Regional discontent</a:t>
                      </a:r>
                    </a:p>
                  </a:txBody>
                  <a:tcPr horzOverflow="overflow">
                    <a:lnL w="28575"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rPr>
                        <a:t>2</a:t>
                      </a:r>
                    </a:p>
                  </a:txBody>
                  <a:tcPr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rPr>
                        <a:t>3</a:t>
                      </a:r>
                    </a:p>
                  </a:txBody>
                  <a:tcPr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rPr>
                        <a:t>3</a:t>
                      </a:r>
                    </a:p>
                  </a:txBody>
                  <a:tcPr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rPr>
                        <a:t>1</a:t>
                      </a:r>
                    </a:p>
                  </a:txBody>
                  <a:tcPr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rPr>
                        <a:t>1</a:t>
                      </a:r>
                    </a:p>
                  </a:txBody>
                  <a:tcPr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rPr>
                        <a:t>1</a:t>
                      </a:r>
                    </a:p>
                  </a:txBody>
                  <a:tcPr horzOverflow="overflow">
                    <a:lnL>
                      <a:noFill/>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0675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900" b="1" i="0" u="none" strike="noStrike" cap="none" normalizeH="0" baseline="0" smtClean="0">
                          <a:ln>
                            <a:noFill/>
                          </a:ln>
                          <a:solidFill>
                            <a:schemeClr val="tx1"/>
                          </a:solidFill>
                          <a:effectLst/>
                          <a:latin typeface="Arial" charset="0"/>
                        </a:rPr>
                        <a:t>Personal/Administrative</a:t>
                      </a:r>
                    </a:p>
                  </a:txBody>
                  <a:tcPr horzOverflow="overflow">
                    <a:lnL w="28575"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900" b="1" i="0" u="none" strike="noStrike" cap="none" normalizeH="0" baseline="0" smtClean="0">
                          <a:ln>
                            <a:noFill/>
                          </a:ln>
                          <a:solidFill>
                            <a:schemeClr val="tx1"/>
                          </a:solidFill>
                          <a:effectLst/>
                          <a:latin typeface="Arial" charset="0"/>
                        </a:rPr>
                        <a:t>46</a:t>
                      </a:r>
                    </a:p>
                  </a:txBody>
                  <a:tcPr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900" b="1" i="0" u="none" strike="noStrike" cap="none" normalizeH="0" baseline="0" smtClean="0">
                          <a:ln>
                            <a:noFill/>
                          </a:ln>
                          <a:solidFill>
                            <a:schemeClr val="tx1"/>
                          </a:solidFill>
                          <a:effectLst/>
                          <a:latin typeface="Arial" charset="0"/>
                        </a:rPr>
                        <a:t>33</a:t>
                      </a:r>
                    </a:p>
                  </a:txBody>
                  <a:tcPr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900" b="1" i="0" u="none" strike="noStrike" cap="none" normalizeH="0" baseline="0" smtClean="0">
                          <a:ln>
                            <a:noFill/>
                          </a:ln>
                          <a:solidFill>
                            <a:schemeClr val="tx1"/>
                          </a:solidFill>
                          <a:effectLst/>
                          <a:latin typeface="Arial" charset="0"/>
                        </a:rPr>
                        <a:t>28</a:t>
                      </a:r>
                    </a:p>
                  </a:txBody>
                  <a:tcPr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900" b="1" i="0" u="none" strike="noStrike" cap="none" normalizeH="0" baseline="0" smtClean="0">
                          <a:ln>
                            <a:noFill/>
                          </a:ln>
                          <a:solidFill>
                            <a:schemeClr val="tx1"/>
                          </a:solidFill>
                          <a:effectLst/>
                          <a:latin typeface="Arial" charset="0"/>
                        </a:rPr>
                        <a:t>35</a:t>
                      </a:r>
                    </a:p>
                  </a:txBody>
                  <a:tcPr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900" b="1" i="0" u="none" strike="noStrike" cap="none" normalizeH="0" baseline="0" smtClean="0">
                          <a:ln>
                            <a:noFill/>
                          </a:ln>
                          <a:solidFill>
                            <a:schemeClr val="tx1"/>
                          </a:solidFill>
                          <a:effectLst/>
                          <a:latin typeface="Arial" charset="0"/>
                        </a:rPr>
                        <a:t>43</a:t>
                      </a:r>
                    </a:p>
                  </a:txBody>
                  <a:tcPr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900" b="1" i="0" u="none" strike="noStrike" cap="none" normalizeH="0" baseline="0" smtClean="0">
                          <a:ln>
                            <a:noFill/>
                          </a:ln>
                          <a:solidFill>
                            <a:schemeClr val="tx1"/>
                          </a:solidFill>
                          <a:effectLst/>
                          <a:latin typeface="Arial" charset="0"/>
                        </a:rPr>
                        <a:t>37</a:t>
                      </a:r>
                    </a:p>
                  </a:txBody>
                  <a:tcPr horzOverflow="overflow">
                    <a:lnL>
                      <a:noFill/>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0675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rPr>
                        <a:t>   Too busy with work/school/family</a:t>
                      </a:r>
                    </a:p>
                  </a:txBody>
                  <a:tcPr horzOverflow="overflow">
                    <a:lnL w="28575"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rPr>
                        <a:t>4</a:t>
                      </a:r>
                    </a:p>
                  </a:txBody>
                  <a:tcPr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rPr>
                        <a:t>3</a:t>
                      </a:r>
                    </a:p>
                  </a:txBody>
                  <a:tcPr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rPr>
                        <a:t>12</a:t>
                      </a:r>
                    </a:p>
                  </a:txBody>
                  <a:tcPr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rPr>
                        <a:t>14</a:t>
                      </a:r>
                    </a:p>
                  </a:txBody>
                  <a:tcPr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rPr>
                        <a:t>23</a:t>
                      </a:r>
                    </a:p>
                  </a:txBody>
                  <a:tcPr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rPr>
                        <a:t>14</a:t>
                      </a:r>
                    </a:p>
                  </a:txBody>
                  <a:tcPr horzOverflow="overflow">
                    <a:lnL>
                      <a:noFill/>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0675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900" b="0" i="0" u="none" strike="noStrike" cap="none" normalizeH="0" baseline="0" dirty="0" smtClean="0">
                          <a:ln>
                            <a:noFill/>
                          </a:ln>
                          <a:solidFill>
                            <a:schemeClr val="tx1"/>
                          </a:solidFill>
                          <a:effectLst/>
                          <a:latin typeface="Arial" charset="0"/>
                        </a:rPr>
                        <a:t>   Away from riding/province/country</a:t>
                      </a:r>
                    </a:p>
                  </a:txBody>
                  <a:tcPr horzOverflow="overflow">
                    <a:lnL w="28575"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rPr>
                        <a:t>22</a:t>
                      </a:r>
                    </a:p>
                  </a:txBody>
                  <a:tcPr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rPr>
                        <a:t>9</a:t>
                      </a:r>
                    </a:p>
                  </a:txBody>
                  <a:tcPr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rPr>
                        <a:t>8</a:t>
                      </a:r>
                    </a:p>
                  </a:txBody>
                  <a:tcPr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rPr>
                        <a:t>11</a:t>
                      </a:r>
                    </a:p>
                  </a:txBody>
                  <a:tcPr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rPr>
                        <a:t>8</a:t>
                      </a:r>
                    </a:p>
                  </a:txBody>
                  <a:tcPr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rPr>
                        <a:t>10</a:t>
                      </a:r>
                    </a:p>
                  </a:txBody>
                  <a:tcPr horzOverflow="overflow">
                    <a:lnL>
                      <a:noFill/>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0675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rPr>
                        <a:t>   Registration problems</a:t>
                      </a:r>
                    </a:p>
                  </a:txBody>
                  <a:tcPr horzOverflow="overflow">
                    <a:lnL w="28575"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rPr>
                        <a:t>3</a:t>
                      </a:r>
                    </a:p>
                  </a:txBody>
                  <a:tcPr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rPr>
                        <a:t>7</a:t>
                      </a:r>
                    </a:p>
                  </a:txBody>
                  <a:tcPr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rPr>
                        <a:t>3</a:t>
                      </a:r>
                    </a:p>
                  </a:txBody>
                  <a:tcPr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rPr>
                        <a:t>5</a:t>
                      </a:r>
                    </a:p>
                  </a:txBody>
                  <a:tcPr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rPr>
                        <a:t>7</a:t>
                      </a:r>
                    </a:p>
                  </a:txBody>
                  <a:tcPr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rPr>
                        <a:t>6</a:t>
                      </a:r>
                    </a:p>
                  </a:txBody>
                  <a:tcPr horzOverflow="overflow">
                    <a:lnL>
                      <a:noFill/>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0675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rPr>
                        <a:t>   Illness, health issues</a:t>
                      </a:r>
                    </a:p>
                  </a:txBody>
                  <a:tcPr horzOverflow="overflow">
                    <a:lnL w="28575"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rPr>
                        <a:t>12</a:t>
                      </a:r>
                    </a:p>
                  </a:txBody>
                  <a:tcPr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rPr>
                        <a:t>8</a:t>
                      </a:r>
                    </a:p>
                  </a:txBody>
                  <a:tcPr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900" b="0" i="0" u="none" strike="noStrike" cap="none" normalizeH="0" baseline="0" dirty="0" smtClean="0">
                          <a:ln>
                            <a:noFill/>
                          </a:ln>
                          <a:solidFill>
                            <a:schemeClr val="tx1"/>
                          </a:solidFill>
                          <a:effectLst/>
                          <a:latin typeface="Arial" charset="0"/>
                        </a:rPr>
                        <a:t>2</a:t>
                      </a:r>
                    </a:p>
                  </a:txBody>
                  <a:tcPr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rPr>
                        <a:t>2</a:t>
                      </a:r>
                    </a:p>
                  </a:txBody>
                  <a:tcPr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rPr>
                        <a:t>*</a:t>
                      </a:r>
                    </a:p>
                  </a:txBody>
                  <a:tcPr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rPr>
                        <a:t>3</a:t>
                      </a:r>
                    </a:p>
                  </a:txBody>
                  <a:tcPr horzOverflow="overflow">
                    <a:lnL>
                      <a:noFill/>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5561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rPr>
                        <a:t>    Didn’t know where or when; polling station </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rPr>
                        <a:t>    problems; transportation</a:t>
                      </a:r>
                    </a:p>
                  </a:txBody>
                  <a:tcPr horzOverflow="overflow">
                    <a:lnL w="28575"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rPr>
                        <a:t>5</a:t>
                      </a:r>
                    </a:p>
                  </a:txBody>
                  <a:tcPr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rPr>
                        <a:t>3</a:t>
                      </a:r>
                    </a:p>
                  </a:txBody>
                  <a:tcPr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rPr>
                        <a:t>3</a:t>
                      </a:r>
                    </a:p>
                  </a:txBody>
                  <a:tcPr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rPr>
                        <a:t>2</a:t>
                      </a:r>
                    </a:p>
                  </a:txBody>
                  <a:tcPr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rPr>
                        <a:t>4</a:t>
                      </a:r>
                    </a:p>
                  </a:txBody>
                  <a:tcPr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rPr>
                        <a:t>3</a:t>
                      </a:r>
                    </a:p>
                  </a:txBody>
                  <a:tcPr horzOverflow="overflow">
                    <a:lnL>
                      <a:noFill/>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0675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rPr>
                        <a:t>   Moving-related problems</a:t>
                      </a:r>
                    </a:p>
                  </a:txBody>
                  <a:tcPr horzOverflow="overflow">
                    <a:lnL w="28575"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rPr>
                        <a:t>0</a:t>
                      </a:r>
                    </a:p>
                  </a:txBody>
                  <a:tcPr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rPr>
                        <a:t>3</a:t>
                      </a:r>
                    </a:p>
                  </a:txBody>
                  <a:tcPr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rPr>
                        <a:t>1</a:t>
                      </a:r>
                    </a:p>
                  </a:txBody>
                  <a:tcPr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rPr>
                        <a:t>1</a:t>
                      </a:r>
                    </a:p>
                  </a:txBody>
                  <a:tcPr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rPr>
                        <a:t>1</a:t>
                      </a:r>
                    </a:p>
                  </a:txBody>
                  <a:tcPr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rPr>
                        <a:t>1</a:t>
                      </a:r>
                    </a:p>
                  </a:txBody>
                  <a:tcPr horzOverflow="overflow">
                    <a:lnL>
                      <a:noFill/>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0675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900" b="1" i="0" u="none" strike="noStrike" cap="none" normalizeH="0" baseline="0" smtClean="0">
                          <a:ln>
                            <a:noFill/>
                          </a:ln>
                          <a:solidFill>
                            <a:schemeClr val="tx1"/>
                          </a:solidFill>
                          <a:effectLst/>
                          <a:latin typeface="Arial" charset="0"/>
                        </a:rPr>
                        <a:t>Other</a:t>
                      </a:r>
                    </a:p>
                  </a:txBody>
                  <a:tcPr horzOverflow="overflow">
                    <a:lnL w="28575"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900" b="1" i="0" u="none" strike="noStrike" cap="none" normalizeH="0" baseline="0" smtClean="0">
                          <a:ln>
                            <a:noFill/>
                          </a:ln>
                          <a:solidFill>
                            <a:schemeClr val="tx1"/>
                          </a:solidFill>
                          <a:effectLst/>
                          <a:latin typeface="Arial" charset="0"/>
                        </a:rPr>
                        <a:t>5</a:t>
                      </a:r>
                    </a:p>
                  </a:txBody>
                  <a:tcPr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900" b="1" i="0" u="none" strike="noStrike" cap="none" normalizeH="0" baseline="0" smtClean="0">
                          <a:ln>
                            <a:noFill/>
                          </a:ln>
                          <a:solidFill>
                            <a:schemeClr val="tx1"/>
                          </a:solidFill>
                          <a:effectLst/>
                          <a:latin typeface="Arial" charset="0"/>
                        </a:rPr>
                        <a:t>3</a:t>
                      </a:r>
                    </a:p>
                  </a:txBody>
                  <a:tcPr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900" b="1" i="0" u="none" strike="noStrike" cap="none" normalizeH="0" baseline="0" smtClean="0">
                          <a:ln>
                            <a:noFill/>
                          </a:ln>
                          <a:solidFill>
                            <a:schemeClr val="tx1"/>
                          </a:solidFill>
                          <a:effectLst/>
                          <a:latin typeface="Arial" charset="0"/>
                        </a:rPr>
                        <a:t>5</a:t>
                      </a:r>
                    </a:p>
                  </a:txBody>
                  <a:tcPr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900" b="1" i="0" u="none" strike="noStrike" cap="none" normalizeH="0" baseline="0" smtClean="0">
                          <a:ln>
                            <a:noFill/>
                          </a:ln>
                          <a:solidFill>
                            <a:schemeClr val="tx1"/>
                          </a:solidFill>
                          <a:effectLst/>
                          <a:latin typeface="Arial" charset="0"/>
                        </a:rPr>
                        <a:t>3</a:t>
                      </a:r>
                    </a:p>
                  </a:txBody>
                  <a:tcPr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900" b="1" i="0" u="none" strike="noStrike" cap="none" normalizeH="0" baseline="0" smtClean="0">
                          <a:ln>
                            <a:noFill/>
                          </a:ln>
                          <a:solidFill>
                            <a:schemeClr val="tx1"/>
                          </a:solidFill>
                          <a:effectLst/>
                          <a:latin typeface="Arial" charset="0"/>
                        </a:rPr>
                        <a:t>5</a:t>
                      </a:r>
                    </a:p>
                  </a:txBody>
                  <a:tcPr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900" b="1" i="0" u="none" strike="noStrike" cap="none" normalizeH="0" baseline="0" smtClean="0">
                          <a:ln>
                            <a:noFill/>
                          </a:ln>
                          <a:solidFill>
                            <a:schemeClr val="tx1"/>
                          </a:solidFill>
                          <a:effectLst/>
                          <a:latin typeface="Arial" charset="0"/>
                        </a:rPr>
                        <a:t>4</a:t>
                      </a:r>
                    </a:p>
                  </a:txBody>
                  <a:tcPr horzOverflow="overflow">
                    <a:lnL>
                      <a:noFill/>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0675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rPr>
                        <a:t>   Religious reasons</a:t>
                      </a:r>
                    </a:p>
                  </a:txBody>
                  <a:tcPr horzOverflow="overflow">
                    <a:lnL w="28575"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rPr>
                        <a:t>4</a:t>
                      </a:r>
                    </a:p>
                  </a:txBody>
                  <a:tcPr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rPr>
                        <a:t>2</a:t>
                      </a:r>
                    </a:p>
                  </a:txBody>
                  <a:tcPr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rPr>
                        <a:t>2</a:t>
                      </a:r>
                    </a:p>
                  </a:txBody>
                  <a:tcPr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rPr>
                        <a:t>1</a:t>
                      </a:r>
                    </a:p>
                  </a:txBody>
                  <a:tcPr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rPr>
                        <a:t>1</a:t>
                      </a:r>
                    </a:p>
                  </a:txBody>
                  <a:tcPr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rPr>
                        <a:t>2</a:t>
                      </a:r>
                    </a:p>
                  </a:txBody>
                  <a:tcPr horzOverflow="overflow">
                    <a:lnL>
                      <a:noFill/>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0675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rPr>
                        <a:t>   Other; unclassifiable; unclear; none</a:t>
                      </a:r>
                    </a:p>
                  </a:txBody>
                  <a:tcPr horzOverflow="overflow">
                    <a:lnL w="28575"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rPr>
                        <a:t>1</a:t>
                      </a:r>
                    </a:p>
                  </a:txBody>
                  <a:tcPr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rPr>
                        <a:t>1</a:t>
                      </a:r>
                    </a:p>
                  </a:txBody>
                  <a:tcPr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rPr>
                        <a:t>3</a:t>
                      </a:r>
                    </a:p>
                  </a:txBody>
                  <a:tcPr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rPr>
                        <a:t>2</a:t>
                      </a:r>
                    </a:p>
                  </a:txBody>
                  <a:tcPr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rPr>
                        <a:t>4</a:t>
                      </a:r>
                    </a:p>
                  </a:txBody>
                  <a:tcPr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rPr>
                        <a:t>2</a:t>
                      </a:r>
                    </a:p>
                  </a:txBody>
                  <a:tcPr horzOverflow="overflow">
                    <a:lnL>
                      <a:noFill/>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06755">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900" b="0" i="0" u="none" strike="noStrike" cap="none" normalizeH="0" baseline="0" dirty="0" smtClean="0">
                          <a:ln>
                            <a:noFill/>
                          </a:ln>
                          <a:solidFill>
                            <a:schemeClr val="tx1"/>
                          </a:solidFill>
                          <a:effectLst/>
                          <a:latin typeface="Arial" charset="0"/>
                        </a:rPr>
                        <a:t>N=</a:t>
                      </a:r>
                    </a:p>
                  </a:txBody>
                  <a:tcPr horzOverflow="overflow">
                    <a:lnL w="28575"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rPr>
                        <a:t>101</a:t>
                      </a:r>
                    </a:p>
                  </a:txBody>
                  <a:tcPr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rPr>
                        <a:t>109</a:t>
                      </a:r>
                    </a:p>
                  </a:txBody>
                  <a:tcPr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rPr>
                        <a:t>171</a:t>
                      </a:r>
                    </a:p>
                  </a:txBody>
                  <a:tcPr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rPr>
                        <a:t>331</a:t>
                      </a:r>
                    </a:p>
                  </a:txBody>
                  <a:tcPr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rPr>
                        <a:t>347</a:t>
                      </a:r>
                    </a:p>
                  </a:txBody>
                  <a:tcPr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rPr>
                        <a:t>1.059</a:t>
                      </a:r>
                    </a:p>
                  </a:txBody>
                  <a:tcPr horzOverflow="overflow">
                    <a:lnL>
                      <a:noFill/>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06755">
                <a:tc gridSpan="7">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900" b="0" i="0" u="none" strike="noStrike" cap="none" normalizeH="0" baseline="0" dirty="0" smtClean="0">
                          <a:ln>
                            <a:noFill/>
                          </a:ln>
                          <a:solidFill>
                            <a:schemeClr val="tx1"/>
                          </a:solidFill>
                          <a:effectLst/>
                          <a:latin typeface="Arial" charset="0"/>
                        </a:rPr>
                        <a:t>* Less than 1 percent</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bl>
          </a:graphicData>
        </a:graphic>
      </p:graphicFrame>
    </p:spTree>
    <p:extLst>
      <p:ext uri="{BB962C8B-B14F-4D97-AF65-F5344CB8AC3E}">
        <p14:creationId xmlns:p14="http://schemas.microsoft.com/office/powerpoint/2010/main" val="352404857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txBox="1">
            <a:spLocks/>
          </p:cNvSpPr>
          <p:nvPr/>
        </p:nvSpPr>
        <p:spPr>
          <a:xfrm>
            <a:off x="457200" y="548680"/>
            <a:ext cx="8305800" cy="5561198"/>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endParaRPr lang="en-US" dirty="0"/>
          </a:p>
        </p:txBody>
      </p:sp>
      <p:sp>
        <p:nvSpPr>
          <p:cNvPr id="7" name="6 Rectángulo"/>
          <p:cNvSpPr/>
          <p:nvPr/>
        </p:nvSpPr>
        <p:spPr>
          <a:xfrm rot="5400000">
            <a:off x="5413782" y="3118655"/>
            <a:ext cx="6858000" cy="620689"/>
          </a:xfrm>
          <a:prstGeom prst="rect">
            <a:avLst/>
          </a:prstGeom>
          <a:solidFill>
            <a:schemeClr val="accent6">
              <a:lumMod val="40000"/>
              <a:lumOff val="60000"/>
            </a:schemeClr>
          </a:solid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6" name="Picture 2" descr="C:\Users\IFE\Documents\VII Jornada 2014\JORNADAS-7.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812360" y="5445224"/>
            <a:ext cx="1152128" cy="1329309"/>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8" name="Group 4"/>
          <p:cNvGraphicFramePr>
            <a:graphicFrameLocks noGrp="1"/>
          </p:cNvGraphicFramePr>
          <p:nvPr>
            <p:ph idx="1"/>
            <p:extLst>
              <p:ext uri="{D42A27DB-BD31-4B8C-83A1-F6EECF244321}">
                <p14:modId xmlns:p14="http://schemas.microsoft.com/office/powerpoint/2010/main" val="2694520627"/>
              </p:ext>
            </p:extLst>
          </p:nvPr>
        </p:nvGraphicFramePr>
        <p:xfrm>
          <a:off x="611560" y="376552"/>
          <a:ext cx="7521575" cy="6104894"/>
        </p:xfrm>
        <a:graphic>
          <a:graphicData uri="http://schemas.openxmlformats.org/drawingml/2006/table">
            <a:tbl>
              <a:tblPr/>
              <a:tblGrid>
                <a:gridCol w="3859450"/>
                <a:gridCol w="1781731"/>
                <a:gridCol w="1880394"/>
              </a:tblGrid>
              <a:tr h="631825">
                <a:tc gridSpan="3">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Slide # 8</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Perceived Reasons Why Young People Are Less Likely to Vote </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(open-ended; multiple responses; % of respondents)</a:t>
                      </a:r>
                    </a:p>
                  </a:txBody>
                  <a:tcPr marL="83573" marR="83573"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a:noFill/>
                    </a:lnB>
                    <a:lnTlToBr>
                      <a:noFill/>
                    </a:lnTlToBr>
                    <a:lnBlToTr>
                      <a:noFill/>
                    </a:lnBlToTr>
                    <a:noFill/>
                  </a:tcPr>
                </a:tc>
                <a:tc hMerge="1">
                  <a:txBody>
                    <a:bodyPr/>
                    <a:lstStyle/>
                    <a:p>
                      <a:endParaRPr lang="en-US"/>
                    </a:p>
                  </a:txBody>
                  <a:tcPr/>
                </a:tc>
                <a:tc hMerge="1">
                  <a:txBody>
                    <a:bodyPr/>
                    <a:lstStyle/>
                    <a:p>
                      <a:endParaRPr lang="en-US"/>
                    </a:p>
                  </a:txBody>
                  <a:tcPr/>
                </a:tc>
              </a:tr>
              <a:tr h="44132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000" b="0" i="0" u="none" strike="noStrike" cap="none" normalizeH="0" baseline="0" smtClean="0">
                        <a:ln>
                          <a:noFill/>
                        </a:ln>
                        <a:solidFill>
                          <a:schemeClr val="tx1"/>
                        </a:solidFill>
                        <a:effectLst/>
                        <a:latin typeface="Arial" charset="0"/>
                      </a:endParaRPr>
                    </a:p>
                  </a:txBody>
                  <a:tcPr marL="83573" marR="83573" horzOverflow="overflow">
                    <a:lnL w="28575" cap="flat" cmpd="sng" algn="ctr">
                      <a:solidFill>
                        <a:schemeClr val="tx1"/>
                      </a:solidFill>
                      <a:prstDash val="solid"/>
                      <a:round/>
                      <a:headEnd type="none" w="med" len="med"/>
                      <a:tailEnd type="none" w="med" len="med"/>
                    </a:lnL>
                    <a:lnR>
                      <a:noFill/>
                    </a:lnR>
                    <a:ln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dirty="0" smtClean="0">
                          <a:ln>
                            <a:noFill/>
                          </a:ln>
                          <a:solidFill>
                            <a:schemeClr val="tx1"/>
                          </a:solidFill>
                          <a:effectLst/>
                          <a:latin typeface="Arial" charset="0"/>
                        </a:rPr>
                        <a:t>Under 25</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dirty="0" smtClean="0">
                          <a:ln>
                            <a:noFill/>
                          </a:ln>
                          <a:solidFill>
                            <a:schemeClr val="tx1"/>
                          </a:solidFill>
                          <a:effectLst/>
                          <a:latin typeface="Arial" charset="0"/>
                        </a:rPr>
                        <a:t>Years old</a:t>
                      </a:r>
                    </a:p>
                  </a:txBody>
                  <a:tcPr marL="83573" marR="83573" horzOverflow="overflow">
                    <a:lnL>
                      <a:noFill/>
                    </a:lnL>
                    <a:lnR>
                      <a:noFill/>
                    </a:lnR>
                    <a:ln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smtClean="0">
                          <a:ln>
                            <a:noFill/>
                          </a:ln>
                          <a:solidFill>
                            <a:schemeClr val="tx1"/>
                          </a:solidFill>
                          <a:effectLst/>
                          <a:latin typeface="Arial" charset="0"/>
                        </a:rPr>
                        <a:t>25 and </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smtClean="0">
                          <a:ln>
                            <a:noFill/>
                          </a:ln>
                          <a:solidFill>
                            <a:schemeClr val="tx1"/>
                          </a:solidFill>
                          <a:effectLst/>
                          <a:latin typeface="Arial" charset="0"/>
                        </a:rPr>
                        <a:t>older</a:t>
                      </a:r>
                    </a:p>
                  </a:txBody>
                  <a:tcPr marL="83573" marR="83573" horzOverflow="overflow">
                    <a:lnL>
                      <a:noFill/>
                    </a:lnL>
                    <a:lnR w="28575"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lnTlToBr>
                      <a:noFill/>
                    </a:lnTlToBr>
                    <a:lnBlToTr>
                      <a:noFill/>
                    </a:lnBlToTr>
                    <a:noFill/>
                  </a:tcPr>
                </a:tc>
              </a:tr>
              <a:tr h="31432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Not integrated</a:t>
                      </a:r>
                    </a:p>
                  </a:txBody>
                  <a:tcPr marL="83573" marR="83573" horzOverflow="overflow">
                    <a:lnL w="28575"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dirty="0" smtClean="0">
                          <a:ln>
                            <a:noFill/>
                          </a:ln>
                          <a:solidFill>
                            <a:schemeClr val="tx1"/>
                          </a:solidFill>
                          <a:effectLst/>
                          <a:latin typeface="Arial" charset="0"/>
                        </a:rPr>
                        <a:t>79</a:t>
                      </a:r>
                    </a:p>
                  </a:txBody>
                  <a:tcPr marL="83573" marR="83573"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dirty="0" smtClean="0">
                          <a:ln>
                            <a:noFill/>
                          </a:ln>
                          <a:solidFill>
                            <a:schemeClr val="tx1"/>
                          </a:solidFill>
                          <a:effectLst/>
                          <a:latin typeface="Arial" charset="0"/>
                        </a:rPr>
                        <a:t>71</a:t>
                      </a:r>
                    </a:p>
                  </a:txBody>
                  <a:tcPr marL="83573" marR="83573" horzOverflow="overflow">
                    <a:lnL>
                      <a:noFill/>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4132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dirty="0" smtClean="0">
                          <a:ln>
                            <a:noFill/>
                          </a:ln>
                          <a:solidFill>
                            <a:schemeClr val="tx1"/>
                          </a:solidFill>
                          <a:effectLst/>
                          <a:latin typeface="Arial" charset="0"/>
                        </a:rPr>
                        <a:t>   Distanced from politics by age;</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dirty="0" smtClean="0">
                          <a:ln>
                            <a:noFill/>
                          </a:ln>
                          <a:solidFill>
                            <a:schemeClr val="tx1"/>
                          </a:solidFill>
                          <a:effectLst/>
                          <a:latin typeface="Arial" charset="0"/>
                        </a:rPr>
                        <a:t>   not feeling represented, connected</a:t>
                      </a:r>
                    </a:p>
                  </a:txBody>
                  <a:tcPr marL="83573" marR="83573" horzOverflow="overflow">
                    <a:lnL w="28575"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smtClean="0">
                          <a:ln>
                            <a:noFill/>
                          </a:ln>
                          <a:solidFill>
                            <a:schemeClr val="tx1"/>
                          </a:solidFill>
                          <a:effectLst/>
                          <a:latin typeface="Arial" charset="0"/>
                        </a:rPr>
                        <a:t>40</a:t>
                      </a:r>
                    </a:p>
                  </a:txBody>
                  <a:tcPr marL="83573" marR="83573"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dirty="0" smtClean="0">
                          <a:ln>
                            <a:noFill/>
                          </a:ln>
                          <a:solidFill>
                            <a:schemeClr val="tx1"/>
                          </a:solidFill>
                          <a:effectLst/>
                          <a:latin typeface="Arial" charset="0"/>
                        </a:rPr>
                        <a:t>37</a:t>
                      </a:r>
                    </a:p>
                  </a:txBody>
                  <a:tcPr marL="83573" marR="83573" horzOverflow="overflow">
                    <a:lnL>
                      <a:noFill/>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1432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dirty="0" smtClean="0">
                          <a:ln>
                            <a:noFill/>
                          </a:ln>
                          <a:solidFill>
                            <a:schemeClr val="tx1"/>
                          </a:solidFill>
                          <a:effectLst/>
                          <a:latin typeface="Arial" charset="0"/>
                        </a:rPr>
                        <a:t>   Lack of information, understanding, knowledge</a:t>
                      </a:r>
                    </a:p>
                  </a:txBody>
                  <a:tcPr marL="83573" marR="83573" horzOverflow="overflow">
                    <a:lnL w="28575"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smtClean="0">
                          <a:ln>
                            <a:noFill/>
                          </a:ln>
                          <a:solidFill>
                            <a:schemeClr val="tx1"/>
                          </a:solidFill>
                          <a:effectLst/>
                          <a:latin typeface="Arial" charset="0"/>
                        </a:rPr>
                        <a:t>34</a:t>
                      </a:r>
                    </a:p>
                  </a:txBody>
                  <a:tcPr marL="83573" marR="83573"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dirty="0" smtClean="0">
                          <a:ln>
                            <a:noFill/>
                          </a:ln>
                          <a:solidFill>
                            <a:schemeClr val="tx1"/>
                          </a:solidFill>
                          <a:effectLst/>
                          <a:latin typeface="Arial" charset="0"/>
                        </a:rPr>
                        <a:t>27</a:t>
                      </a:r>
                    </a:p>
                  </a:txBody>
                  <a:tcPr marL="83573" marR="83573" horzOverflow="overflow">
                    <a:lnL>
                      <a:noFill/>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1273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dirty="0" smtClean="0">
                          <a:ln>
                            <a:noFill/>
                          </a:ln>
                          <a:solidFill>
                            <a:schemeClr val="tx1"/>
                          </a:solidFill>
                          <a:effectLst/>
                          <a:latin typeface="Arial" charset="0"/>
                        </a:rPr>
                        <a:t>   Lack of encouragement</a:t>
                      </a:r>
                    </a:p>
                  </a:txBody>
                  <a:tcPr marL="83573" marR="83573" horzOverflow="overflow">
                    <a:lnL w="28575"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smtClean="0">
                          <a:ln>
                            <a:noFill/>
                          </a:ln>
                          <a:solidFill>
                            <a:schemeClr val="tx1"/>
                          </a:solidFill>
                          <a:effectLst/>
                          <a:latin typeface="Arial" charset="0"/>
                        </a:rPr>
                        <a:t>2</a:t>
                      </a:r>
                    </a:p>
                  </a:txBody>
                  <a:tcPr marL="83573" marR="83573"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dirty="0" smtClean="0">
                          <a:ln>
                            <a:noFill/>
                          </a:ln>
                          <a:solidFill>
                            <a:schemeClr val="tx1"/>
                          </a:solidFill>
                          <a:effectLst/>
                          <a:latin typeface="Arial" charset="0"/>
                        </a:rPr>
                        <a:t>4</a:t>
                      </a:r>
                    </a:p>
                  </a:txBody>
                  <a:tcPr marL="83573" marR="83573" horzOverflow="overflow">
                    <a:lnL>
                      <a:noFill/>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7308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dirty="0" smtClean="0">
                          <a:ln>
                            <a:noFill/>
                          </a:ln>
                          <a:solidFill>
                            <a:schemeClr val="tx1"/>
                          </a:solidFill>
                          <a:effectLst/>
                          <a:latin typeface="Arial" charset="0"/>
                        </a:rPr>
                        <a:t>   Too busy, too mobile</a:t>
                      </a:r>
                    </a:p>
                  </a:txBody>
                  <a:tcPr marL="83573" marR="83573" horzOverflow="overflow">
                    <a:lnL w="28575"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smtClean="0">
                          <a:ln>
                            <a:noFill/>
                          </a:ln>
                          <a:solidFill>
                            <a:schemeClr val="tx1"/>
                          </a:solidFill>
                          <a:effectLst/>
                          <a:latin typeface="Arial" charset="0"/>
                        </a:rPr>
                        <a:t>3</a:t>
                      </a:r>
                    </a:p>
                  </a:txBody>
                  <a:tcPr marL="83573" marR="83573"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dirty="0" smtClean="0">
                          <a:ln>
                            <a:noFill/>
                          </a:ln>
                          <a:solidFill>
                            <a:schemeClr val="tx1"/>
                          </a:solidFill>
                          <a:effectLst/>
                          <a:latin typeface="Arial" charset="0"/>
                        </a:rPr>
                        <a:t>3</a:t>
                      </a:r>
                    </a:p>
                  </a:txBody>
                  <a:tcPr marL="83573" marR="83573" horzOverflow="overflow">
                    <a:lnL>
                      <a:noFill/>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1591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Disengagement </a:t>
                      </a:r>
                    </a:p>
                  </a:txBody>
                  <a:tcPr marL="83573" marR="83573" horzOverflow="overflow">
                    <a:lnL w="28575"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smtClean="0">
                          <a:ln>
                            <a:noFill/>
                          </a:ln>
                          <a:solidFill>
                            <a:schemeClr val="tx1"/>
                          </a:solidFill>
                          <a:effectLst/>
                          <a:latin typeface="Arial" charset="0"/>
                        </a:rPr>
                        <a:t>51</a:t>
                      </a:r>
                    </a:p>
                  </a:txBody>
                  <a:tcPr marL="83573" marR="83573"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dirty="0" smtClean="0">
                          <a:ln>
                            <a:noFill/>
                          </a:ln>
                          <a:solidFill>
                            <a:schemeClr val="tx1"/>
                          </a:solidFill>
                          <a:effectLst/>
                          <a:latin typeface="Arial" charset="0"/>
                        </a:rPr>
                        <a:t>59</a:t>
                      </a:r>
                    </a:p>
                  </a:txBody>
                  <a:tcPr marL="83573" marR="83573" horzOverflow="overflow">
                    <a:lnL>
                      <a:noFill/>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1273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dirty="0" smtClean="0">
                          <a:ln>
                            <a:noFill/>
                          </a:ln>
                          <a:solidFill>
                            <a:schemeClr val="tx1"/>
                          </a:solidFill>
                          <a:effectLst/>
                          <a:latin typeface="Arial" charset="0"/>
                        </a:rPr>
                        <a:t>   Uninterested, apathetic </a:t>
                      </a:r>
                    </a:p>
                  </a:txBody>
                  <a:tcPr marL="83573" marR="83573" horzOverflow="overflow">
                    <a:lnL w="28575"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smtClean="0">
                          <a:ln>
                            <a:noFill/>
                          </a:ln>
                          <a:solidFill>
                            <a:schemeClr val="tx1"/>
                          </a:solidFill>
                          <a:effectLst/>
                          <a:latin typeface="Arial" charset="0"/>
                        </a:rPr>
                        <a:t>31</a:t>
                      </a:r>
                    </a:p>
                  </a:txBody>
                  <a:tcPr marL="83573" marR="83573"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dirty="0" smtClean="0">
                          <a:ln>
                            <a:noFill/>
                          </a:ln>
                          <a:solidFill>
                            <a:schemeClr val="tx1"/>
                          </a:solidFill>
                          <a:effectLst/>
                          <a:latin typeface="Arial" charset="0"/>
                        </a:rPr>
                        <a:t>30</a:t>
                      </a:r>
                    </a:p>
                  </a:txBody>
                  <a:tcPr marL="83573" marR="83573" horzOverflow="overflow">
                    <a:lnL>
                      <a:noFill/>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1432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dirty="0" smtClean="0">
                          <a:ln>
                            <a:noFill/>
                          </a:ln>
                          <a:solidFill>
                            <a:schemeClr val="tx1"/>
                          </a:solidFill>
                          <a:effectLst/>
                          <a:latin typeface="Arial" charset="0"/>
                        </a:rPr>
                        <a:t>   Negativism, cynicism, disillusionment </a:t>
                      </a:r>
                    </a:p>
                  </a:txBody>
                  <a:tcPr marL="83573" marR="83573" horzOverflow="overflow">
                    <a:lnL w="28575"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smtClean="0">
                          <a:ln>
                            <a:noFill/>
                          </a:ln>
                          <a:solidFill>
                            <a:schemeClr val="tx1"/>
                          </a:solidFill>
                          <a:effectLst/>
                          <a:latin typeface="Arial" charset="0"/>
                        </a:rPr>
                        <a:t>9</a:t>
                      </a:r>
                    </a:p>
                  </a:txBody>
                  <a:tcPr marL="83573" marR="83573"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dirty="0" smtClean="0">
                          <a:ln>
                            <a:noFill/>
                          </a:ln>
                          <a:solidFill>
                            <a:schemeClr val="tx1"/>
                          </a:solidFill>
                          <a:effectLst/>
                          <a:latin typeface="Arial" charset="0"/>
                        </a:rPr>
                        <a:t>14</a:t>
                      </a:r>
                    </a:p>
                  </a:txBody>
                  <a:tcPr marL="83573" marR="83573" horzOverflow="overflow">
                    <a:lnL>
                      <a:noFill/>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1273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dirty="0" smtClean="0">
                          <a:ln>
                            <a:noFill/>
                          </a:ln>
                          <a:solidFill>
                            <a:schemeClr val="tx1"/>
                          </a:solidFill>
                          <a:effectLst/>
                          <a:latin typeface="Arial" charset="0"/>
                        </a:rPr>
                        <a:t>   Distrustful of system, politicians </a:t>
                      </a:r>
                    </a:p>
                  </a:txBody>
                  <a:tcPr marL="83573" marR="83573" horzOverflow="overflow">
                    <a:lnL w="28575"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smtClean="0">
                          <a:ln>
                            <a:noFill/>
                          </a:ln>
                          <a:solidFill>
                            <a:schemeClr val="tx1"/>
                          </a:solidFill>
                          <a:effectLst/>
                          <a:latin typeface="Arial" charset="0"/>
                        </a:rPr>
                        <a:t>7</a:t>
                      </a:r>
                    </a:p>
                  </a:txBody>
                  <a:tcPr marL="83573" marR="83573"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dirty="0" smtClean="0">
                          <a:ln>
                            <a:noFill/>
                          </a:ln>
                          <a:solidFill>
                            <a:schemeClr val="tx1"/>
                          </a:solidFill>
                          <a:effectLst/>
                          <a:latin typeface="Arial" charset="0"/>
                        </a:rPr>
                        <a:t>9</a:t>
                      </a:r>
                    </a:p>
                  </a:txBody>
                  <a:tcPr marL="83573" marR="83573" horzOverflow="overflow">
                    <a:lnL>
                      <a:noFill/>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1273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dirty="0" smtClean="0">
                          <a:ln>
                            <a:noFill/>
                          </a:ln>
                          <a:solidFill>
                            <a:schemeClr val="tx1"/>
                          </a:solidFill>
                          <a:effectLst/>
                          <a:latin typeface="Arial" charset="0"/>
                        </a:rPr>
                        <a:t>   Irresponsibility, rebelliousness, laziness</a:t>
                      </a:r>
                    </a:p>
                  </a:txBody>
                  <a:tcPr marL="83573" marR="83573" horzOverflow="overflow">
                    <a:lnL w="28575"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smtClean="0">
                          <a:ln>
                            <a:noFill/>
                          </a:ln>
                          <a:solidFill>
                            <a:schemeClr val="tx1"/>
                          </a:solidFill>
                          <a:effectLst/>
                          <a:latin typeface="Arial" charset="0"/>
                        </a:rPr>
                        <a:t>4</a:t>
                      </a:r>
                    </a:p>
                  </a:txBody>
                  <a:tcPr marL="83573" marR="83573"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dirty="0" smtClean="0">
                          <a:ln>
                            <a:noFill/>
                          </a:ln>
                          <a:solidFill>
                            <a:schemeClr val="tx1"/>
                          </a:solidFill>
                          <a:effectLst/>
                          <a:latin typeface="Arial" charset="0"/>
                        </a:rPr>
                        <a:t>6</a:t>
                      </a:r>
                    </a:p>
                  </a:txBody>
                  <a:tcPr marL="83573" marR="83573" horzOverflow="overflow">
                    <a:lnL>
                      <a:noFill/>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1432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dirty="0" smtClean="0">
                          <a:ln>
                            <a:noFill/>
                          </a:ln>
                          <a:solidFill>
                            <a:schemeClr val="tx1"/>
                          </a:solidFill>
                          <a:effectLst/>
                          <a:latin typeface="Arial" charset="0"/>
                        </a:rPr>
                        <a:t>Other </a:t>
                      </a:r>
                    </a:p>
                  </a:txBody>
                  <a:tcPr marL="83573" marR="83573" horzOverflow="overflow">
                    <a:lnL w="28575"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smtClean="0">
                          <a:ln>
                            <a:noFill/>
                          </a:ln>
                          <a:solidFill>
                            <a:schemeClr val="tx1"/>
                          </a:solidFill>
                          <a:effectLst/>
                          <a:latin typeface="Arial" charset="0"/>
                        </a:rPr>
                        <a:t>2</a:t>
                      </a:r>
                    </a:p>
                  </a:txBody>
                  <a:tcPr marL="83573" marR="83573"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dirty="0" smtClean="0">
                          <a:ln>
                            <a:noFill/>
                          </a:ln>
                          <a:solidFill>
                            <a:schemeClr val="tx1"/>
                          </a:solidFill>
                          <a:effectLst/>
                          <a:latin typeface="Arial" charset="0"/>
                        </a:rPr>
                        <a:t>4</a:t>
                      </a:r>
                    </a:p>
                  </a:txBody>
                  <a:tcPr marL="83573" marR="83573" horzOverflow="overflow">
                    <a:lnL>
                      <a:noFill/>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1273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dirty="0" smtClean="0">
                          <a:ln>
                            <a:noFill/>
                          </a:ln>
                          <a:solidFill>
                            <a:schemeClr val="tx1"/>
                          </a:solidFill>
                          <a:effectLst/>
                          <a:latin typeface="Arial" charset="0"/>
                        </a:rPr>
                        <a:t>Do not know</a:t>
                      </a:r>
                    </a:p>
                  </a:txBody>
                  <a:tcPr marL="83573" marR="83573" horzOverflow="overflow">
                    <a:lnL w="28575"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smtClean="0">
                          <a:ln>
                            <a:noFill/>
                          </a:ln>
                          <a:solidFill>
                            <a:schemeClr val="tx1"/>
                          </a:solidFill>
                          <a:effectLst/>
                          <a:latin typeface="Arial" charset="0"/>
                        </a:rPr>
                        <a:t>0</a:t>
                      </a:r>
                    </a:p>
                  </a:txBody>
                  <a:tcPr marL="83573" marR="83573"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dirty="0" smtClean="0">
                          <a:ln>
                            <a:noFill/>
                          </a:ln>
                          <a:solidFill>
                            <a:schemeClr val="tx1"/>
                          </a:solidFill>
                          <a:effectLst/>
                          <a:latin typeface="Arial" charset="0"/>
                        </a:rPr>
                        <a:t>*</a:t>
                      </a:r>
                    </a:p>
                  </a:txBody>
                  <a:tcPr marL="83573" marR="83573" horzOverflow="overflow">
                    <a:lnL>
                      <a:noFill/>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14325">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dirty="0" smtClean="0">
                          <a:ln>
                            <a:noFill/>
                          </a:ln>
                          <a:solidFill>
                            <a:schemeClr val="tx1"/>
                          </a:solidFill>
                          <a:effectLst/>
                          <a:latin typeface="Arial" charset="0"/>
                        </a:rPr>
                        <a:t>N= </a:t>
                      </a:r>
                    </a:p>
                  </a:txBody>
                  <a:tcPr marL="83573" marR="83573" horzOverflow="overflow">
                    <a:lnL w="28575"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smtClean="0">
                          <a:ln>
                            <a:noFill/>
                          </a:ln>
                          <a:solidFill>
                            <a:schemeClr val="tx1"/>
                          </a:solidFill>
                          <a:effectLst/>
                          <a:latin typeface="Arial" charset="0"/>
                        </a:rPr>
                        <a:t>386</a:t>
                      </a:r>
                    </a:p>
                  </a:txBody>
                  <a:tcPr marL="83573" marR="83573"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dirty="0" smtClean="0">
                          <a:ln>
                            <a:noFill/>
                          </a:ln>
                          <a:solidFill>
                            <a:schemeClr val="tx1"/>
                          </a:solidFill>
                          <a:effectLst/>
                          <a:latin typeface="Arial" charset="0"/>
                        </a:rPr>
                        <a:t>1420</a:t>
                      </a:r>
                    </a:p>
                  </a:txBody>
                  <a:tcPr marL="83573" marR="83573" horzOverflow="overflow">
                    <a:lnL>
                      <a:noFill/>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1273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dirty="0" smtClean="0">
                          <a:ln>
                            <a:noFill/>
                          </a:ln>
                          <a:solidFill>
                            <a:schemeClr val="tx1"/>
                          </a:solidFill>
                          <a:effectLst/>
                          <a:latin typeface="Arial" charset="0"/>
                        </a:rPr>
                        <a:t>* Less than 1 percent</a:t>
                      </a:r>
                    </a:p>
                  </a:txBody>
                  <a:tcPr marL="83573" marR="83573" horzOverflow="overflow">
                    <a:lnL w="28575"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000" b="0" i="0" u="none" strike="noStrike" cap="none" normalizeH="0" baseline="0" smtClean="0">
                        <a:ln>
                          <a:noFill/>
                        </a:ln>
                        <a:solidFill>
                          <a:schemeClr val="tx1"/>
                        </a:solidFill>
                        <a:effectLst/>
                        <a:latin typeface="Arial" charset="0"/>
                      </a:endParaRPr>
                    </a:p>
                  </a:txBody>
                  <a:tcPr marL="83573" marR="83573" horzOverflow="overflow">
                    <a:lnL>
                      <a:noFill/>
                    </a:lnL>
                    <a:lnR>
                      <a:noFill/>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000" b="0" i="0" u="none" strike="noStrike" cap="none" normalizeH="0" baseline="0" dirty="0" smtClean="0">
                        <a:ln>
                          <a:noFill/>
                        </a:ln>
                        <a:solidFill>
                          <a:schemeClr val="tx1"/>
                        </a:solidFill>
                        <a:effectLst/>
                        <a:latin typeface="Arial" charset="0"/>
                      </a:endParaRPr>
                    </a:p>
                  </a:txBody>
                  <a:tcPr marL="83573" marR="83573" horzOverflow="overflow">
                    <a:lnL>
                      <a:noFill/>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extLst>
      <p:ext uri="{BB962C8B-B14F-4D97-AF65-F5344CB8AC3E}">
        <p14:creationId xmlns:p14="http://schemas.microsoft.com/office/powerpoint/2010/main" val="1679518500"/>
      </p:ext>
    </p:extLst>
  </p:cSld>
  <p:clrMapOvr>
    <a:masterClrMapping/>
  </p:clrMapOvr>
  <p:timing>
    <p:tnLst>
      <p:par>
        <p:cTn id="1" dur="indefinite" restart="never" nodeType="tmRoot"/>
      </p:par>
    </p:tnLst>
  </p:timing>
</p:sld>
</file>

<file path=ppt/theme/_rels/themeOverride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image" Target="../media/image5.jpeg"/></Relationships>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Angles">
    <a:dk1>
      <a:srgbClr val="000000"/>
    </a:dk1>
    <a:lt1>
      <a:srgbClr val="FFFFFF"/>
    </a:lt1>
    <a:dk2>
      <a:srgbClr val="434342"/>
    </a:dk2>
    <a:lt2>
      <a:srgbClr val="CDD7D9"/>
    </a:lt2>
    <a:accent1>
      <a:srgbClr val="797B7E"/>
    </a:accent1>
    <a:accent2>
      <a:srgbClr val="F96A1B"/>
    </a:accent2>
    <a:accent3>
      <a:srgbClr val="08A1D9"/>
    </a:accent3>
    <a:accent4>
      <a:srgbClr val="7C984A"/>
    </a:accent4>
    <a:accent5>
      <a:srgbClr val="C2AD8D"/>
    </a:accent5>
    <a:accent6>
      <a:srgbClr val="506E94"/>
    </a:accent6>
    <a:hlink>
      <a:srgbClr val="5F5F5F"/>
    </a:hlink>
    <a:folHlink>
      <a:srgbClr val="969696"/>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blipFill rotWithShape="1">
        <a:blip xmlns:r="http://schemas.openxmlformats.org/officeDocument/2006/relationships" r:embed="rId1">
          <a:duotone>
            <a:schemeClr val="phClr">
              <a:tint val="90000"/>
              <a:shade val="85000"/>
            </a:schemeClr>
            <a:schemeClr val="phClr">
              <a:tint val="95000"/>
              <a:shade val="99000"/>
            </a:schemeClr>
          </a:duotone>
        </a:blip>
        <a:tile tx="0" ty="0" sx="100000" sy="100000" flip="none" algn="tl"/>
      </a:blipFill>
      <a:blipFill rotWithShape="1">
        <a:blip xmlns:r="http://schemas.openxmlformats.org/officeDocument/2006/relationships" r:embed="rId2">
          <a:duotone>
            <a:schemeClr val="phClr">
              <a:tint val="93000"/>
              <a:shade val="85000"/>
            </a:schemeClr>
            <a:schemeClr val="phClr">
              <a:tint val="96000"/>
              <a:shade val="99000"/>
            </a:schemeClr>
          </a:duotone>
        </a:blip>
        <a:tile tx="0" ty="0" sx="90000" sy="90000" flip="none" algn="tl"/>
      </a:blipFill>
    </a:bgFillStyleLst>
  </a:fmtScheme>
</a:themeOverride>
</file>

<file path=docProps/app.xml><?xml version="1.0" encoding="utf-8"?>
<Properties xmlns="http://schemas.openxmlformats.org/officeDocument/2006/extended-properties" xmlns:vt="http://schemas.openxmlformats.org/officeDocument/2006/docPropsVTypes">
  <TotalTime>35</TotalTime>
  <Words>764</Words>
  <Application>Microsoft Office PowerPoint</Application>
  <PresentationFormat>On-screen Show (4:3)</PresentationFormat>
  <Paragraphs>246</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Tema de Office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IFE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Gibbran Montero</dc:creator>
  <cp:lastModifiedBy>%username%</cp:lastModifiedBy>
  <cp:revision>16</cp:revision>
  <dcterms:created xsi:type="dcterms:W3CDTF">2014-09-03T22:56:58Z</dcterms:created>
  <dcterms:modified xsi:type="dcterms:W3CDTF">2014-09-17T18:32:04Z</dcterms:modified>
</cp:coreProperties>
</file>