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309" r:id="rId2"/>
    <p:sldId id="326" r:id="rId3"/>
    <p:sldId id="310" r:id="rId4"/>
    <p:sldId id="311" r:id="rId5"/>
    <p:sldId id="328" r:id="rId6"/>
    <p:sldId id="318" r:id="rId7"/>
    <p:sldId id="306" r:id="rId8"/>
    <p:sldId id="329" r:id="rId9"/>
    <p:sldId id="330" r:id="rId10"/>
    <p:sldId id="334" r:id="rId11"/>
    <p:sldId id="331" r:id="rId12"/>
    <p:sldId id="332" r:id="rId13"/>
    <p:sldId id="333" r:id="rId14"/>
    <p:sldId id="302" r:id="rId1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66"/>
    <a:srgbClr val="FF9933"/>
    <a:srgbClr val="3333FF"/>
    <a:srgbClr val="3366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75" d="100"/>
          <a:sy n="75" d="100"/>
        </p:scale>
        <p:origin x="-1014" y="-81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s-ES" altLang="es-MX"/>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0AD6F06-B098-4560-8A33-DAB2608F5DD5}" type="datetimeFigureOut">
              <a:rPr lang="en-US" altLang="es-MX"/>
              <a:pPr/>
              <a:t>5/10/2016</a:t>
            </a:fld>
            <a:endParaRPr lang="en-US" alt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s-ES" alt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48ED060-B66E-4840-8EFF-10E73A4874C9}" type="slidenum">
              <a:rPr lang="en-US" altLang="es-MX"/>
              <a:pPr/>
              <a:t>‹#›</a:t>
            </a:fld>
            <a:endParaRPr lang="en-US" altLang="es-MX"/>
          </a:p>
        </p:txBody>
      </p:sp>
    </p:spTree>
    <p:extLst>
      <p:ext uri="{BB962C8B-B14F-4D97-AF65-F5344CB8AC3E}">
        <p14:creationId xmlns:p14="http://schemas.microsoft.com/office/powerpoint/2010/main" val="13383695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1200">
                <a:solidFill>
                  <a:schemeClr val="tx1"/>
                </a:solidFill>
                <a:latin typeface="Calibri" pitchFamily="34" charset="0"/>
                <a:ea typeface="ＭＳ Ｐゴシック" pitchFamily="34" charset="-128"/>
              </a:defRPr>
            </a:lvl1pPr>
            <a:lvl2pPr marL="742950" indent="-285750" defTabSz="457200">
              <a:defRPr sz="1200">
                <a:solidFill>
                  <a:schemeClr val="tx1"/>
                </a:solidFill>
                <a:latin typeface="Calibri" pitchFamily="34" charset="0"/>
                <a:ea typeface="ＭＳ Ｐゴシック" pitchFamily="34" charset="-128"/>
              </a:defRPr>
            </a:lvl2pPr>
            <a:lvl3pPr marL="1143000" indent="-228600" defTabSz="457200">
              <a:defRPr sz="1200">
                <a:solidFill>
                  <a:schemeClr val="tx1"/>
                </a:solidFill>
                <a:latin typeface="Calibri" pitchFamily="34" charset="0"/>
                <a:ea typeface="ＭＳ Ｐゴシック" pitchFamily="34" charset="-128"/>
              </a:defRPr>
            </a:lvl3pPr>
            <a:lvl4pPr marL="1600200" indent="-228600" defTabSz="457200">
              <a:defRPr sz="1200">
                <a:solidFill>
                  <a:schemeClr val="tx1"/>
                </a:solidFill>
                <a:latin typeface="Calibri" pitchFamily="34" charset="0"/>
                <a:ea typeface="ＭＳ Ｐゴシック" pitchFamily="34" charset="-128"/>
              </a:defRPr>
            </a:lvl4pPr>
            <a:lvl5pPr marL="2057400" indent="-228600" defTabSz="457200">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B937FA68-71E5-451B-B5FF-208F80D96491}" type="slidenum">
              <a:rPr lang="nb-NO" altLang="en-US">
                <a:latin typeface="Arial" charset="0"/>
              </a:rPr>
              <a:pPr/>
              <a:t>1</a:t>
            </a:fld>
            <a:endParaRPr lang="nb-NO" altLang="en-US">
              <a:latin typeface="Arial"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nb-NO" alt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6BD9B4D-915A-4DF6-869B-B504D9D3E2D0}" type="datetime1">
              <a:rPr lang="en-US" altLang="es-MX"/>
              <a:pPr/>
              <a:t>5/10/2016</a:t>
            </a:fld>
            <a:endParaRPr lang="en-US" altLang="es-MX"/>
          </a:p>
        </p:txBody>
      </p:sp>
      <p:sp>
        <p:nvSpPr>
          <p:cNvPr id="5" name="Footer Placeholder 4"/>
          <p:cNvSpPr>
            <a:spLocks noGrp="1"/>
          </p:cNvSpPr>
          <p:nvPr>
            <p:ph type="ftr" sz="quarter" idx="11"/>
          </p:nvPr>
        </p:nvSpPr>
        <p:spPr/>
        <p:txBody>
          <a:bodyPr/>
          <a:lstStyle>
            <a:lvl1pPr>
              <a:defRPr/>
            </a:lvl1pPr>
          </a:lstStyle>
          <a:p>
            <a:endParaRPr lang="es-ES" altLang="es-MX"/>
          </a:p>
        </p:txBody>
      </p:sp>
      <p:sp>
        <p:nvSpPr>
          <p:cNvPr id="6" name="Slide Number Placeholder 5"/>
          <p:cNvSpPr>
            <a:spLocks noGrp="1"/>
          </p:cNvSpPr>
          <p:nvPr>
            <p:ph type="sldNum" sz="quarter" idx="12"/>
          </p:nvPr>
        </p:nvSpPr>
        <p:spPr/>
        <p:txBody>
          <a:bodyPr/>
          <a:lstStyle>
            <a:lvl1pPr>
              <a:defRPr/>
            </a:lvl1pPr>
          </a:lstStyle>
          <a:p>
            <a:fld id="{18F08DDA-0C9C-478C-80AC-7D165E79FAA4}" type="slidenum">
              <a:rPr lang="en-US" altLang="es-MX"/>
              <a:pPr/>
              <a:t>‹#›</a:t>
            </a:fld>
            <a:endParaRPr lang="en-US" altLang="es-MX"/>
          </a:p>
        </p:txBody>
      </p:sp>
    </p:spTree>
    <p:extLst>
      <p:ext uri="{BB962C8B-B14F-4D97-AF65-F5344CB8AC3E}">
        <p14:creationId xmlns:p14="http://schemas.microsoft.com/office/powerpoint/2010/main" val="125768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2CF726-2B03-48D4-9822-AF9DCBBDF653}" type="datetime1">
              <a:rPr lang="en-US" altLang="es-MX"/>
              <a:pPr/>
              <a:t>5/10/2016</a:t>
            </a:fld>
            <a:endParaRPr lang="en-US" altLang="es-MX"/>
          </a:p>
        </p:txBody>
      </p:sp>
      <p:sp>
        <p:nvSpPr>
          <p:cNvPr id="5" name="Footer Placeholder 4"/>
          <p:cNvSpPr>
            <a:spLocks noGrp="1"/>
          </p:cNvSpPr>
          <p:nvPr>
            <p:ph type="ftr" sz="quarter" idx="11"/>
          </p:nvPr>
        </p:nvSpPr>
        <p:spPr/>
        <p:txBody>
          <a:bodyPr/>
          <a:lstStyle>
            <a:lvl1pPr>
              <a:defRPr/>
            </a:lvl1pPr>
          </a:lstStyle>
          <a:p>
            <a:endParaRPr lang="es-ES" altLang="es-MX"/>
          </a:p>
        </p:txBody>
      </p:sp>
      <p:sp>
        <p:nvSpPr>
          <p:cNvPr id="6" name="Slide Number Placeholder 5"/>
          <p:cNvSpPr>
            <a:spLocks noGrp="1"/>
          </p:cNvSpPr>
          <p:nvPr>
            <p:ph type="sldNum" sz="quarter" idx="12"/>
          </p:nvPr>
        </p:nvSpPr>
        <p:spPr/>
        <p:txBody>
          <a:bodyPr/>
          <a:lstStyle>
            <a:lvl1pPr>
              <a:defRPr/>
            </a:lvl1pPr>
          </a:lstStyle>
          <a:p>
            <a:fld id="{1CB21657-7701-48E9-8E66-E20420B71436}" type="slidenum">
              <a:rPr lang="en-US" altLang="es-MX"/>
              <a:pPr/>
              <a:t>‹#›</a:t>
            </a:fld>
            <a:endParaRPr lang="en-US" altLang="es-MX"/>
          </a:p>
        </p:txBody>
      </p:sp>
    </p:spTree>
    <p:extLst>
      <p:ext uri="{BB962C8B-B14F-4D97-AF65-F5344CB8AC3E}">
        <p14:creationId xmlns:p14="http://schemas.microsoft.com/office/powerpoint/2010/main" val="5715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145CD1-E092-43CA-B348-D46CA86C12F2}" type="datetime1">
              <a:rPr lang="en-US" altLang="es-MX"/>
              <a:pPr/>
              <a:t>5/10/2016</a:t>
            </a:fld>
            <a:endParaRPr lang="en-US" altLang="es-MX"/>
          </a:p>
        </p:txBody>
      </p:sp>
      <p:sp>
        <p:nvSpPr>
          <p:cNvPr id="5" name="Footer Placeholder 4"/>
          <p:cNvSpPr>
            <a:spLocks noGrp="1"/>
          </p:cNvSpPr>
          <p:nvPr>
            <p:ph type="ftr" sz="quarter" idx="11"/>
          </p:nvPr>
        </p:nvSpPr>
        <p:spPr/>
        <p:txBody>
          <a:bodyPr/>
          <a:lstStyle>
            <a:lvl1pPr>
              <a:defRPr/>
            </a:lvl1pPr>
          </a:lstStyle>
          <a:p>
            <a:endParaRPr lang="es-ES" altLang="es-MX"/>
          </a:p>
        </p:txBody>
      </p:sp>
      <p:sp>
        <p:nvSpPr>
          <p:cNvPr id="6" name="Slide Number Placeholder 5"/>
          <p:cNvSpPr>
            <a:spLocks noGrp="1"/>
          </p:cNvSpPr>
          <p:nvPr>
            <p:ph type="sldNum" sz="quarter" idx="12"/>
          </p:nvPr>
        </p:nvSpPr>
        <p:spPr/>
        <p:txBody>
          <a:bodyPr/>
          <a:lstStyle>
            <a:lvl1pPr>
              <a:defRPr/>
            </a:lvl1pPr>
          </a:lstStyle>
          <a:p>
            <a:fld id="{212C7610-1754-49C1-8924-70E16E7B48BB}" type="slidenum">
              <a:rPr lang="en-US" altLang="es-MX"/>
              <a:pPr/>
              <a:t>‹#›</a:t>
            </a:fld>
            <a:endParaRPr lang="en-US" altLang="es-MX"/>
          </a:p>
        </p:txBody>
      </p:sp>
    </p:spTree>
    <p:extLst>
      <p:ext uri="{BB962C8B-B14F-4D97-AF65-F5344CB8AC3E}">
        <p14:creationId xmlns:p14="http://schemas.microsoft.com/office/powerpoint/2010/main" val="2154217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 y="838200"/>
            <a:ext cx="861060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Box 3"/>
          <p:cNvSpPr txBox="1">
            <a:spLocks noGrp="1" noChangeArrowheads="1"/>
          </p:cNvSpPr>
          <p:nvPr>
            <p:ph type="sldNum" sz="quarter" idx="10"/>
          </p:nvPr>
        </p:nvSpPr>
        <p:spPr/>
        <p:txBody>
          <a:bodyPr/>
          <a:lstStyle>
            <a:lvl1pPr eaLnBrk="1" hangingPunct="1">
              <a:defRPr sz="1200">
                <a:solidFill>
                  <a:srgbClr val="898989"/>
                </a:solidFill>
                <a:latin typeface="Calibri" pitchFamily="34"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9pPr>
          </a:lstStyle>
          <a:p>
            <a:fld id="{BF4FDA29-5F84-4C25-9E06-B4AF839F521E}" type="slidenum">
              <a:rPr lang="en-US" altLang="en-US"/>
              <a:pPr/>
              <a:t>‹#›</a:t>
            </a:fld>
            <a:endParaRPr lang="en-US" altLang="en-US"/>
          </a:p>
        </p:txBody>
      </p:sp>
    </p:spTree>
    <p:extLst>
      <p:ext uri="{BB962C8B-B14F-4D97-AF65-F5344CB8AC3E}">
        <p14:creationId xmlns:p14="http://schemas.microsoft.com/office/powerpoint/2010/main" val="8438718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D461E5A-799D-41B5-B2B1-73D77C372537}" type="datetime1">
              <a:rPr lang="en-US" altLang="es-MX"/>
              <a:pPr/>
              <a:t>5/10/2016</a:t>
            </a:fld>
            <a:endParaRPr lang="en-US" altLang="es-MX"/>
          </a:p>
        </p:txBody>
      </p:sp>
      <p:sp>
        <p:nvSpPr>
          <p:cNvPr id="5" name="Footer Placeholder 4"/>
          <p:cNvSpPr>
            <a:spLocks noGrp="1"/>
          </p:cNvSpPr>
          <p:nvPr>
            <p:ph type="ftr" sz="quarter" idx="11"/>
          </p:nvPr>
        </p:nvSpPr>
        <p:spPr/>
        <p:txBody>
          <a:bodyPr/>
          <a:lstStyle>
            <a:lvl1pPr>
              <a:defRPr/>
            </a:lvl1pPr>
          </a:lstStyle>
          <a:p>
            <a:endParaRPr lang="es-ES" altLang="es-MX"/>
          </a:p>
        </p:txBody>
      </p:sp>
      <p:sp>
        <p:nvSpPr>
          <p:cNvPr id="6" name="Slide Number Placeholder 5"/>
          <p:cNvSpPr>
            <a:spLocks noGrp="1"/>
          </p:cNvSpPr>
          <p:nvPr>
            <p:ph type="sldNum" sz="quarter" idx="12"/>
          </p:nvPr>
        </p:nvSpPr>
        <p:spPr/>
        <p:txBody>
          <a:bodyPr/>
          <a:lstStyle>
            <a:lvl1pPr>
              <a:defRPr/>
            </a:lvl1pPr>
          </a:lstStyle>
          <a:p>
            <a:fld id="{E57685CB-CDDA-471B-8C66-46EE27B2EC4E}" type="slidenum">
              <a:rPr lang="en-US" altLang="es-MX"/>
              <a:pPr/>
              <a:t>‹#›</a:t>
            </a:fld>
            <a:endParaRPr lang="en-US" altLang="es-MX"/>
          </a:p>
        </p:txBody>
      </p:sp>
    </p:spTree>
    <p:extLst>
      <p:ext uri="{BB962C8B-B14F-4D97-AF65-F5344CB8AC3E}">
        <p14:creationId xmlns:p14="http://schemas.microsoft.com/office/powerpoint/2010/main" val="393895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2A474A4-FE2F-4604-A92D-0CFBBBF93D2A}" type="datetime1">
              <a:rPr lang="en-US" altLang="es-MX"/>
              <a:pPr/>
              <a:t>5/10/2016</a:t>
            </a:fld>
            <a:endParaRPr lang="en-US" altLang="es-MX"/>
          </a:p>
        </p:txBody>
      </p:sp>
      <p:sp>
        <p:nvSpPr>
          <p:cNvPr id="5" name="Footer Placeholder 4"/>
          <p:cNvSpPr>
            <a:spLocks noGrp="1"/>
          </p:cNvSpPr>
          <p:nvPr>
            <p:ph type="ftr" sz="quarter" idx="11"/>
          </p:nvPr>
        </p:nvSpPr>
        <p:spPr/>
        <p:txBody>
          <a:bodyPr/>
          <a:lstStyle>
            <a:lvl1pPr>
              <a:defRPr/>
            </a:lvl1pPr>
          </a:lstStyle>
          <a:p>
            <a:endParaRPr lang="es-ES" altLang="es-MX"/>
          </a:p>
        </p:txBody>
      </p:sp>
      <p:sp>
        <p:nvSpPr>
          <p:cNvPr id="6" name="Slide Number Placeholder 5"/>
          <p:cNvSpPr>
            <a:spLocks noGrp="1"/>
          </p:cNvSpPr>
          <p:nvPr>
            <p:ph type="sldNum" sz="quarter" idx="12"/>
          </p:nvPr>
        </p:nvSpPr>
        <p:spPr/>
        <p:txBody>
          <a:bodyPr/>
          <a:lstStyle>
            <a:lvl1pPr>
              <a:defRPr/>
            </a:lvl1pPr>
          </a:lstStyle>
          <a:p>
            <a:fld id="{35BB9E01-79B2-42D4-819F-8CBDE58D0D83}" type="slidenum">
              <a:rPr lang="en-US" altLang="es-MX"/>
              <a:pPr/>
              <a:t>‹#›</a:t>
            </a:fld>
            <a:endParaRPr lang="en-US" altLang="es-MX"/>
          </a:p>
        </p:txBody>
      </p:sp>
    </p:spTree>
    <p:extLst>
      <p:ext uri="{BB962C8B-B14F-4D97-AF65-F5344CB8AC3E}">
        <p14:creationId xmlns:p14="http://schemas.microsoft.com/office/powerpoint/2010/main" val="362718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2FDF2AC-F96A-4D2B-BF92-5BEE52B839EA}" type="datetime1">
              <a:rPr lang="en-US" altLang="es-MX"/>
              <a:pPr/>
              <a:t>5/10/2016</a:t>
            </a:fld>
            <a:endParaRPr lang="en-US" altLang="es-MX"/>
          </a:p>
        </p:txBody>
      </p:sp>
      <p:sp>
        <p:nvSpPr>
          <p:cNvPr id="6" name="Footer Placeholder 4"/>
          <p:cNvSpPr>
            <a:spLocks noGrp="1"/>
          </p:cNvSpPr>
          <p:nvPr>
            <p:ph type="ftr" sz="quarter" idx="11"/>
          </p:nvPr>
        </p:nvSpPr>
        <p:spPr/>
        <p:txBody>
          <a:bodyPr/>
          <a:lstStyle>
            <a:lvl1pPr>
              <a:defRPr/>
            </a:lvl1pPr>
          </a:lstStyle>
          <a:p>
            <a:endParaRPr lang="es-ES" altLang="es-MX"/>
          </a:p>
        </p:txBody>
      </p:sp>
      <p:sp>
        <p:nvSpPr>
          <p:cNvPr id="7" name="Slide Number Placeholder 5"/>
          <p:cNvSpPr>
            <a:spLocks noGrp="1"/>
          </p:cNvSpPr>
          <p:nvPr>
            <p:ph type="sldNum" sz="quarter" idx="12"/>
          </p:nvPr>
        </p:nvSpPr>
        <p:spPr/>
        <p:txBody>
          <a:bodyPr/>
          <a:lstStyle>
            <a:lvl1pPr>
              <a:defRPr/>
            </a:lvl1pPr>
          </a:lstStyle>
          <a:p>
            <a:fld id="{545F4DAB-9591-4096-ADE9-3E45EE93C0BA}" type="slidenum">
              <a:rPr lang="en-US" altLang="es-MX"/>
              <a:pPr/>
              <a:t>‹#›</a:t>
            </a:fld>
            <a:endParaRPr lang="en-US" altLang="es-MX"/>
          </a:p>
        </p:txBody>
      </p:sp>
    </p:spTree>
    <p:extLst>
      <p:ext uri="{BB962C8B-B14F-4D97-AF65-F5344CB8AC3E}">
        <p14:creationId xmlns:p14="http://schemas.microsoft.com/office/powerpoint/2010/main" val="343280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0B8A8D8-809C-4C39-8FC1-FA851577F26F}" type="datetime1">
              <a:rPr lang="en-US" altLang="es-MX"/>
              <a:pPr/>
              <a:t>5/10/2016</a:t>
            </a:fld>
            <a:endParaRPr lang="en-US" altLang="es-MX"/>
          </a:p>
        </p:txBody>
      </p:sp>
      <p:sp>
        <p:nvSpPr>
          <p:cNvPr id="8" name="Footer Placeholder 4"/>
          <p:cNvSpPr>
            <a:spLocks noGrp="1"/>
          </p:cNvSpPr>
          <p:nvPr>
            <p:ph type="ftr" sz="quarter" idx="11"/>
          </p:nvPr>
        </p:nvSpPr>
        <p:spPr/>
        <p:txBody>
          <a:bodyPr/>
          <a:lstStyle>
            <a:lvl1pPr>
              <a:defRPr/>
            </a:lvl1pPr>
          </a:lstStyle>
          <a:p>
            <a:endParaRPr lang="es-ES" altLang="es-MX"/>
          </a:p>
        </p:txBody>
      </p:sp>
      <p:sp>
        <p:nvSpPr>
          <p:cNvPr id="9" name="Slide Number Placeholder 5"/>
          <p:cNvSpPr>
            <a:spLocks noGrp="1"/>
          </p:cNvSpPr>
          <p:nvPr>
            <p:ph type="sldNum" sz="quarter" idx="12"/>
          </p:nvPr>
        </p:nvSpPr>
        <p:spPr/>
        <p:txBody>
          <a:bodyPr/>
          <a:lstStyle>
            <a:lvl1pPr>
              <a:defRPr/>
            </a:lvl1pPr>
          </a:lstStyle>
          <a:p>
            <a:fld id="{9AEE0A89-9AD8-4A80-B6C9-A572D084C463}" type="slidenum">
              <a:rPr lang="en-US" altLang="es-MX"/>
              <a:pPr/>
              <a:t>‹#›</a:t>
            </a:fld>
            <a:endParaRPr lang="en-US" altLang="es-MX"/>
          </a:p>
        </p:txBody>
      </p:sp>
    </p:spTree>
    <p:extLst>
      <p:ext uri="{BB962C8B-B14F-4D97-AF65-F5344CB8AC3E}">
        <p14:creationId xmlns:p14="http://schemas.microsoft.com/office/powerpoint/2010/main" val="66844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65B9B4A-5A67-4538-B264-E4E3D0FD9FD3}" type="datetime1">
              <a:rPr lang="en-US" altLang="es-MX"/>
              <a:pPr/>
              <a:t>5/10/2016</a:t>
            </a:fld>
            <a:endParaRPr lang="en-US" altLang="es-MX"/>
          </a:p>
        </p:txBody>
      </p:sp>
      <p:sp>
        <p:nvSpPr>
          <p:cNvPr id="4" name="Footer Placeholder 4"/>
          <p:cNvSpPr>
            <a:spLocks noGrp="1"/>
          </p:cNvSpPr>
          <p:nvPr>
            <p:ph type="ftr" sz="quarter" idx="11"/>
          </p:nvPr>
        </p:nvSpPr>
        <p:spPr/>
        <p:txBody>
          <a:bodyPr/>
          <a:lstStyle>
            <a:lvl1pPr>
              <a:defRPr/>
            </a:lvl1pPr>
          </a:lstStyle>
          <a:p>
            <a:endParaRPr lang="es-ES" altLang="es-MX"/>
          </a:p>
        </p:txBody>
      </p:sp>
      <p:sp>
        <p:nvSpPr>
          <p:cNvPr id="5" name="Slide Number Placeholder 5"/>
          <p:cNvSpPr>
            <a:spLocks noGrp="1"/>
          </p:cNvSpPr>
          <p:nvPr>
            <p:ph type="sldNum" sz="quarter" idx="12"/>
          </p:nvPr>
        </p:nvSpPr>
        <p:spPr/>
        <p:txBody>
          <a:bodyPr/>
          <a:lstStyle>
            <a:lvl1pPr>
              <a:defRPr/>
            </a:lvl1pPr>
          </a:lstStyle>
          <a:p>
            <a:fld id="{3BDA3ABF-6051-4B53-95C0-DC690BC1C85A}" type="slidenum">
              <a:rPr lang="en-US" altLang="es-MX"/>
              <a:pPr/>
              <a:t>‹#›</a:t>
            </a:fld>
            <a:endParaRPr lang="en-US" altLang="es-MX"/>
          </a:p>
        </p:txBody>
      </p:sp>
    </p:spTree>
    <p:extLst>
      <p:ext uri="{BB962C8B-B14F-4D97-AF65-F5344CB8AC3E}">
        <p14:creationId xmlns:p14="http://schemas.microsoft.com/office/powerpoint/2010/main" val="43886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6D9691F-8FA3-4919-A66E-1BF4E7D6D964}" type="datetime1">
              <a:rPr lang="en-US" altLang="es-MX"/>
              <a:pPr/>
              <a:t>5/10/2016</a:t>
            </a:fld>
            <a:endParaRPr lang="en-US" altLang="es-MX"/>
          </a:p>
        </p:txBody>
      </p:sp>
      <p:sp>
        <p:nvSpPr>
          <p:cNvPr id="3" name="Footer Placeholder 4"/>
          <p:cNvSpPr>
            <a:spLocks noGrp="1"/>
          </p:cNvSpPr>
          <p:nvPr>
            <p:ph type="ftr" sz="quarter" idx="11"/>
          </p:nvPr>
        </p:nvSpPr>
        <p:spPr/>
        <p:txBody>
          <a:bodyPr/>
          <a:lstStyle>
            <a:lvl1pPr>
              <a:defRPr/>
            </a:lvl1pPr>
          </a:lstStyle>
          <a:p>
            <a:endParaRPr lang="es-ES" altLang="es-MX"/>
          </a:p>
        </p:txBody>
      </p:sp>
      <p:sp>
        <p:nvSpPr>
          <p:cNvPr id="4" name="Slide Number Placeholder 5"/>
          <p:cNvSpPr>
            <a:spLocks noGrp="1"/>
          </p:cNvSpPr>
          <p:nvPr>
            <p:ph type="sldNum" sz="quarter" idx="12"/>
          </p:nvPr>
        </p:nvSpPr>
        <p:spPr/>
        <p:txBody>
          <a:bodyPr/>
          <a:lstStyle>
            <a:lvl1pPr>
              <a:defRPr/>
            </a:lvl1pPr>
          </a:lstStyle>
          <a:p>
            <a:fld id="{1EB40CB5-4661-4085-99A0-F809E2386F90}" type="slidenum">
              <a:rPr lang="en-US" altLang="es-MX"/>
              <a:pPr/>
              <a:t>‹#›</a:t>
            </a:fld>
            <a:endParaRPr lang="en-US" altLang="es-MX"/>
          </a:p>
        </p:txBody>
      </p:sp>
    </p:spTree>
    <p:extLst>
      <p:ext uri="{BB962C8B-B14F-4D97-AF65-F5344CB8AC3E}">
        <p14:creationId xmlns:p14="http://schemas.microsoft.com/office/powerpoint/2010/main" val="3644830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B606DDF-40D5-4F42-8A8D-019F74DFAD23}" type="datetime1">
              <a:rPr lang="en-US" altLang="es-MX"/>
              <a:pPr/>
              <a:t>5/10/2016</a:t>
            </a:fld>
            <a:endParaRPr lang="en-US" altLang="es-MX"/>
          </a:p>
        </p:txBody>
      </p:sp>
      <p:sp>
        <p:nvSpPr>
          <p:cNvPr id="6" name="Footer Placeholder 4"/>
          <p:cNvSpPr>
            <a:spLocks noGrp="1"/>
          </p:cNvSpPr>
          <p:nvPr>
            <p:ph type="ftr" sz="quarter" idx="11"/>
          </p:nvPr>
        </p:nvSpPr>
        <p:spPr/>
        <p:txBody>
          <a:bodyPr/>
          <a:lstStyle>
            <a:lvl1pPr>
              <a:defRPr/>
            </a:lvl1pPr>
          </a:lstStyle>
          <a:p>
            <a:endParaRPr lang="es-ES" altLang="es-MX"/>
          </a:p>
        </p:txBody>
      </p:sp>
      <p:sp>
        <p:nvSpPr>
          <p:cNvPr id="7" name="Slide Number Placeholder 5"/>
          <p:cNvSpPr>
            <a:spLocks noGrp="1"/>
          </p:cNvSpPr>
          <p:nvPr>
            <p:ph type="sldNum" sz="quarter" idx="12"/>
          </p:nvPr>
        </p:nvSpPr>
        <p:spPr/>
        <p:txBody>
          <a:bodyPr/>
          <a:lstStyle>
            <a:lvl1pPr>
              <a:defRPr/>
            </a:lvl1pPr>
          </a:lstStyle>
          <a:p>
            <a:fld id="{9FEEB12B-C458-4D9A-B38D-0A6855B0658B}" type="slidenum">
              <a:rPr lang="en-US" altLang="es-MX"/>
              <a:pPr/>
              <a:t>‹#›</a:t>
            </a:fld>
            <a:endParaRPr lang="en-US" altLang="es-MX"/>
          </a:p>
        </p:txBody>
      </p:sp>
    </p:spTree>
    <p:extLst>
      <p:ext uri="{BB962C8B-B14F-4D97-AF65-F5344CB8AC3E}">
        <p14:creationId xmlns:p14="http://schemas.microsoft.com/office/powerpoint/2010/main" val="202841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8295DD3-5E09-46E4-A3DC-3F4F645C2ABF}" type="datetime1">
              <a:rPr lang="en-US" altLang="es-MX"/>
              <a:pPr/>
              <a:t>5/10/2016</a:t>
            </a:fld>
            <a:endParaRPr lang="en-US" altLang="es-MX"/>
          </a:p>
        </p:txBody>
      </p:sp>
      <p:sp>
        <p:nvSpPr>
          <p:cNvPr id="6" name="Footer Placeholder 4"/>
          <p:cNvSpPr>
            <a:spLocks noGrp="1"/>
          </p:cNvSpPr>
          <p:nvPr>
            <p:ph type="ftr" sz="quarter" idx="11"/>
          </p:nvPr>
        </p:nvSpPr>
        <p:spPr/>
        <p:txBody>
          <a:bodyPr/>
          <a:lstStyle>
            <a:lvl1pPr>
              <a:defRPr/>
            </a:lvl1pPr>
          </a:lstStyle>
          <a:p>
            <a:endParaRPr lang="es-ES" altLang="es-MX"/>
          </a:p>
        </p:txBody>
      </p:sp>
      <p:sp>
        <p:nvSpPr>
          <p:cNvPr id="7" name="Slide Number Placeholder 5"/>
          <p:cNvSpPr>
            <a:spLocks noGrp="1"/>
          </p:cNvSpPr>
          <p:nvPr>
            <p:ph type="sldNum" sz="quarter" idx="12"/>
          </p:nvPr>
        </p:nvSpPr>
        <p:spPr/>
        <p:txBody>
          <a:bodyPr/>
          <a:lstStyle>
            <a:lvl1pPr>
              <a:defRPr/>
            </a:lvl1pPr>
          </a:lstStyle>
          <a:p>
            <a:fld id="{702A3A4C-1025-440E-9C48-13C3CDC2F6BE}" type="slidenum">
              <a:rPr lang="en-US" altLang="es-MX"/>
              <a:pPr/>
              <a:t>‹#›</a:t>
            </a:fld>
            <a:endParaRPr lang="en-US" altLang="es-MX"/>
          </a:p>
        </p:txBody>
      </p:sp>
    </p:spTree>
    <p:extLst>
      <p:ext uri="{BB962C8B-B14F-4D97-AF65-F5344CB8AC3E}">
        <p14:creationId xmlns:p14="http://schemas.microsoft.com/office/powerpoint/2010/main" val="3424745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83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MX" smtClean="0"/>
              <a:t>Click to edit Master title style</a:t>
            </a:r>
          </a:p>
        </p:txBody>
      </p:sp>
      <p:sp>
        <p:nvSpPr>
          <p:cNvPr id="1027" name="Text Placeholder 2"/>
          <p:cNvSpPr>
            <a:spLocks noGrp="1"/>
          </p:cNvSpPr>
          <p:nvPr>
            <p:ph type="body" idx="1"/>
          </p:nvPr>
        </p:nvSpPr>
        <p:spPr bwMode="auto">
          <a:xfrm>
            <a:off x="457200" y="1981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MX" smtClean="0"/>
              <a:t>Click to edit Master text styles</a:t>
            </a:r>
          </a:p>
          <a:p>
            <a:pPr lvl="1"/>
            <a:r>
              <a:rPr lang="en-US" altLang="es-MX" smtClean="0"/>
              <a:t>Second level</a:t>
            </a:r>
          </a:p>
          <a:p>
            <a:pPr lvl="2"/>
            <a:r>
              <a:rPr lang="en-US" altLang="es-MX" smtClean="0"/>
              <a:t>Third level</a:t>
            </a:r>
          </a:p>
          <a:p>
            <a:pPr lvl="3"/>
            <a:r>
              <a:rPr lang="en-US" altLang="es-MX" smtClean="0"/>
              <a:t>Fourth level</a:t>
            </a:r>
          </a:p>
          <a:p>
            <a:pPr lvl="4"/>
            <a:r>
              <a:rPr lang="en-US" altLang="es-MX"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FCF2FDA1-D591-4BBA-A611-3A35F1A29D99}" type="datetime1">
              <a:rPr lang="en-US" altLang="es-MX"/>
              <a:pPr/>
              <a:t>5/10/2016</a:t>
            </a:fld>
            <a:endParaRPr lang="en-US" alt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s-ES" alt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B6110576-7B60-432E-B5B4-920B5BE97585}" type="slidenum">
              <a:rPr lang="en-US" altLang="es-MX"/>
              <a:pPr/>
              <a:t>‹#›</a:t>
            </a:fld>
            <a:endParaRPr lang="en-US" altLang="es-MX"/>
          </a:p>
        </p:txBody>
      </p:sp>
      <p:pic>
        <p:nvPicPr>
          <p:cNvPr id="1031" name="Picture 15" descr="insidebar_eng_blu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457200" rtl="0" eaLnBrk="0" fontAlgn="base" hangingPunct="0">
        <a:spcBef>
          <a:spcPct val="0"/>
        </a:spcBef>
        <a:spcAft>
          <a:spcPct val="0"/>
        </a:spcAft>
        <a:defRPr sz="4400" b="1" kern="1200">
          <a:solidFill>
            <a:schemeClr val="tx1"/>
          </a:solidFill>
          <a:latin typeface="+mj-lt"/>
          <a:ea typeface="ＭＳ Ｐゴシック" pitchFamily="-112" charset="-128"/>
          <a:cs typeface="ＭＳ Ｐゴシック" pitchFamily="-112" charset="-128"/>
        </a:defRPr>
      </a:lvl1pPr>
      <a:lvl2pPr algn="l" defTabSz="457200" rtl="0" eaLnBrk="0" fontAlgn="base" hangingPunct="0">
        <a:spcBef>
          <a:spcPct val="0"/>
        </a:spcBef>
        <a:spcAft>
          <a:spcPct val="0"/>
        </a:spcAft>
        <a:defRPr sz="4400" b="1">
          <a:solidFill>
            <a:schemeClr val="tx1"/>
          </a:solidFill>
          <a:latin typeface="Calibri" pitchFamily="-112" charset="0"/>
          <a:ea typeface="ＭＳ Ｐゴシック" pitchFamily="-112" charset="-128"/>
          <a:cs typeface="ＭＳ Ｐゴシック" pitchFamily="-112" charset="-128"/>
        </a:defRPr>
      </a:lvl2pPr>
      <a:lvl3pPr algn="l" defTabSz="457200" rtl="0" eaLnBrk="0" fontAlgn="base" hangingPunct="0">
        <a:spcBef>
          <a:spcPct val="0"/>
        </a:spcBef>
        <a:spcAft>
          <a:spcPct val="0"/>
        </a:spcAft>
        <a:defRPr sz="4400" b="1">
          <a:solidFill>
            <a:schemeClr val="tx1"/>
          </a:solidFill>
          <a:latin typeface="Calibri" pitchFamily="-112" charset="0"/>
          <a:ea typeface="ＭＳ Ｐゴシック" pitchFamily="-112" charset="-128"/>
          <a:cs typeface="ＭＳ Ｐゴシック" pitchFamily="-112" charset="-128"/>
        </a:defRPr>
      </a:lvl3pPr>
      <a:lvl4pPr algn="l" defTabSz="457200" rtl="0" eaLnBrk="0" fontAlgn="base" hangingPunct="0">
        <a:spcBef>
          <a:spcPct val="0"/>
        </a:spcBef>
        <a:spcAft>
          <a:spcPct val="0"/>
        </a:spcAft>
        <a:defRPr sz="4400" b="1">
          <a:solidFill>
            <a:schemeClr val="tx1"/>
          </a:solidFill>
          <a:latin typeface="Calibri" pitchFamily="-112" charset="0"/>
          <a:ea typeface="ＭＳ Ｐゴシック" pitchFamily="-112" charset="-128"/>
          <a:cs typeface="ＭＳ Ｐゴシック" pitchFamily="-112" charset="-128"/>
        </a:defRPr>
      </a:lvl4pPr>
      <a:lvl5pPr algn="l" defTabSz="457200" rtl="0" eaLnBrk="0" fontAlgn="base" hangingPunct="0">
        <a:spcBef>
          <a:spcPct val="0"/>
        </a:spcBef>
        <a:spcAft>
          <a:spcPct val="0"/>
        </a:spcAft>
        <a:defRPr sz="4400" b="1">
          <a:solidFill>
            <a:schemeClr val="tx1"/>
          </a:solidFill>
          <a:latin typeface="Calibri" pitchFamily="-112" charset="0"/>
          <a:ea typeface="ＭＳ Ｐゴシック" pitchFamily="-112" charset="-128"/>
          <a:cs typeface="ＭＳ Ｐゴシック" pitchFamily="-112" charset="-128"/>
        </a:defRPr>
      </a:lvl5pPr>
      <a:lvl6pPr marL="4572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6pPr>
      <a:lvl7pPr marL="9144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7pPr>
      <a:lvl8pPr marL="13716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8pPr>
      <a:lvl9pPr marL="18288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2" charset="-128"/>
          <a:cs typeface="ＭＳ Ｐゴシック" pitchFamily="-112"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2"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mailto:abarrantes@oas.org" TargetMode="External"/><Relationship Id="rId7" Type="http://schemas.openxmlformats.org/officeDocument/2006/relationships/image" Target="../media/image4.png"/><Relationship Id="rId2" Type="http://schemas.openxmlformats.org/officeDocument/2006/relationships/hyperlink" Target="http://www.oas.org/en/sedi/pub/progress_indicators.pdf" TargetMode="Externa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www.oas.org/en/sedi/dsi/protocol-ssv/" TargetMode="External"/><Relationship Id="rId4" Type="http://schemas.openxmlformats.org/officeDocument/2006/relationships/hyperlink" Target="mailto:sroth@oas.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152400" y="-2079625"/>
            <a:ext cx="8793163" cy="861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altLang="es-MX" sz="3600"/>
              <a:t/>
            </a:r>
            <a:br>
              <a:rPr lang="es-ES" altLang="es-MX" sz="3600"/>
            </a:br>
            <a:r>
              <a:rPr lang="es-ES" altLang="es-MX" sz="3600"/>
              <a:t/>
            </a:r>
            <a:br>
              <a:rPr lang="es-ES" altLang="es-MX" sz="3600"/>
            </a:br>
            <a:r>
              <a:rPr lang="es-ES" altLang="es-MX" sz="3600"/>
              <a:t/>
            </a:r>
            <a:br>
              <a:rPr lang="es-ES" altLang="es-MX" sz="3600"/>
            </a:br>
            <a:r>
              <a:rPr lang="es-ES" altLang="es-MX" sz="3600"/>
              <a:t/>
            </a:r>
            <a:br>
              <a:rPr lang="es-ES" altLang="es-MX" sz="3600"/>
            </a:br>
            <a:r>
              <a:rPr lang="es-ES" altLang="es-MX" sz="3600">
                <a:latin typeface="Berlin Sans FB" pitchFamily="34" charset="0"/>
              </a:rPr>
              <a:t/>
            </a:r>
            <a:br>
              <a:rPr lang="es-ES" altLang="es-MX" sz="3600">
                <a:latin typeface="Berlin Sans FB" pitchFamily="34" charset="0"/>
              </a:rPr>
            </a:br>
            <a:r>
              <a:rPr lang="es-ES" altLang="es-MX" sz="3600">
                <a:solidFill>
                  <a:schemeClr val="bg1"/>
                </a:solidFill>
                <a:latin typeface="Berlin Sans FB" pitchFamily="34" charset="0"/>
              </a:rPr>
              <a:t>El progreso en los derechos</a:t>
            </a:r>
            <a:br>
              <a:rPr lang="es-ES" altLang="es-MX" sz="3600">
                <a:solidFill>
                  <a:schemeClr val="bg1"/>
                </a:solidFill>
                <a:latin typeface="Berlin Sans FB" pitchFamily="34" charset="0"/>
              </a:rPr>
            </a:br>
            <a:r>
              <a:rPr lang="es-ES" altLang="es-MX" sz="3600">
                <a:solidFill>
                  <a:schemeClr val="bg1"/>
                </a:solidFill>
                <a:latin typeface="Berlin Sans FB" pitchFamily="34" charset="0"/>
              </a:rPr>
              <a:t>Indicadores de medición del Protocolo de San Salvador</a:t>
            </a:r>
            <a:br>
              <a:rPr lang="es-ES" altLang="es-MX" sz="3600">
                <a:solidFill>
                  <a:schemeClr val="bg1"/>
                </a:solidFill>
                <a:latin typeface="Berlin Sans FB" pitchFamily="34" charset="0"/>
              </a:rPr>
            </a:br>
            <a:r>
              <a:rPr lang="es-ES" altLang="es-MX" sz="3600">
                <a:solidFill>
                  <a:schemeClr val="bg1"/>
                </a:solidFill>
                <a:latin typeface="Berlin Sans FB" pitchFamily="34" charset="0"/>
              </a:rPr>
              <a:t/>
            </a:r>
            <a:br>
              <a:rPr lang="es-ES" altLang="es-MX" sz="3600">
                <a:solidFill>
                  <a:schemeClr val="bg1"/>
                </a:solidFill>
                <a:latin typeface="Berlin Sans FB" pitchFamily="34" charset="0"/>
              </a:rPr>
            </a:br>
            <a:r>
              <a:rPr lang="es-ES" altLang="es-MX">
                <a:solidFill>
                  <a:schemeClr val="bg1"/>
                </a:solidFill>
                <a:latin typeface="Berlin Sans FB" pitchFamily="34" charset="0"/>
              </a:rPr>
              <a:t/>
            </a:r>
            <a:br>
              <a:rPr lang="es-ES" altLang="es-MX">
                <a:solidFill>
                  <a:schemeClr val="bg1"/>
                </a:solidFill>
                <a:latin typeface="Berlin Sans FB" pitchFamily="34" charset="0"/>
              </a:rPr>
            </a:br>
            <a:r>
              <a:rPr lang="es-ES" altLang="es-MX">
                <a:solidFill>
                  <a:schemeClr val="bg1"/>
                </a:solidFill>
                <a:latin typeface="Berlin Sans FB" pitchFamily="34" charset="0"/>
              </a:rPr>
              <a:t>LAURA PAUTASSI</a:t>
            </a:r>
            <a:br>
              <a:rPr lang="es-ES" altLang="es-MX">
                <a:solidFill>
                  <a:schemeClr val="bg1"/>
                </a:solidFill>
                <a:latin typeface="Berlin Sans FB" pitchFamily="34" charset="0"/>
              </a:rPr>
            </a:br>
            <a:r>
              <a:rPr lang="es-ES" altLang="es-MX">
                <a:solidFill>
                  <a:schemeClr val="bg1"/>
                </a:solidFill>
                <a:latin typeface="Berlin Sans FB" pitchFamily="34" charset="0"/>
              </a:rPr>
              <a:t>Experta Independiente Grupo de Trabajo para el Análisis de los Informes Nacionales previstos en el Protocolo de San Salvador</a:t>
            </a:r>
            <a:br>
              <a:rPr lang="es-ES" altLang="es-MX">
                <a:solidFill>
                  <a:schemeClr val="bg1"/>
                </a:solidFill>
                <a:latin typeface="Berlin Sans FB" pitchFamily="34" charset="0"/>
              </a:rPr>
            </a:br>
            <a:r>
              <a:rPr lang="es-ES" altLang="es-MX">
                <a:solidFill>
                  <a:schemeClr val="bg1"/>
                </a:solidFill>
                <a:latin typeface="Berlin Sans FB" pitchFamily="34" charset="0"/>
              </a:rPr>
              <a:t/>
            </a:r>
            <a:br>
              <a:rPr lang="es-ES" altLang="es-MX">
                <a:solidFill>
                  <a:schemeClr val="bg1"/>
                </a:solidFill>
                <a:latin typeface="Berlin Sans FB" pitchFamily="34" charset="0"/>
              </a:rPr>
            </a:br>
            <a:r>
              <a:rPr lang="es-ES" altLang="es-MX" sz="2000">
                <a:solidFill>
                  <a:schemeClr val="bg1"/>
                </a:solidFill>
                <a:latin typeface="Berlin Sans FB" pitchFamily="34" charset="0"/>
              </a:rPr>
              <a:t/>
            </a:r>
            <a:br>
              <a:rPr lang="es-ES" altLang="es-MX" sz="2000">
                <a:solidFill>
                  <a:schemeClr val="bg1"/>
                </a:solidFill>
                <a:latin typeface="Berlin Sans FB" pitchFamily="34" charset="0"/>
              </a:rPr>
            </a:br>
            <a:r>
              <a:rPr lang="es-ES" altLang="es-MX" sz="1800">
                <a:solidFill>
                  <a:schemeClr val="bg1"/>
                </a:solidFill>
                <a:latin typeface="Berlin Sans FB" pitchFamily="34" charset="0"/>
              </a:rPr>
              <a:t>Mesa Redonda</a:t>
            </a:r>
            <a:br>
              <a:rPr lang="es-ES" altLang="es-MX" sz="1800">
                <a:solidFill>
                  <a:schemeClr val="bg1"/>
                </a:solidFill>
                <a:latin typeface="Berlin Sans FB" pitchFamily="34" charset="0"/>
              </a:rPr>
            </a:br>
            <a:r>
              <a:rPr lang="es-AR" altLang="es-MX" sz="1800">
                <a:solidFill>
                  <a:schemeClr val="bg1"/>
                </a:solidFill>
                <a:latin typeface="Berlin Sans FB" pitchFamily="34" charset="0"/>
              </a:rPr>
              <a:t>“¿De la exclusión a la igualdad en América Latina? </a:t>
            </a:r>
            <a:br>
              <a:rPr lang="es-AR" altLang="es-MX" sz="1800">
                <a:solidFill>
                  <a:schemeClr val="bg1"/>
                </a:solidFill>
                <a:latin typeface="Berlin Sans FB" pitchFamily="34" charset="0"/>
              </a:rPr>
            </a:br>
            <a:r>
              <a:rPr lang="es-AR" altLang="es-MX" sz="1800">
                <a:solidFill>
                  <a:schemeClr val="bg1"/>
                </a:solidFill>
                <a:latin typeface="Berlin Sans FB" pitchFamily="34" charset="0"/>
              </a:rPr>
              <a:t>Más derechos para más gente con participación ciudadana” </a:t>
            </a:r>
            <a:r>
              <a:rPr lang="es-ES" altLang="es-MX" sz="1800">
                <a:solidFill>
                  <a:schemeClr val="bg1"/>
                </a:solidFill>
                <a:latin typeface="Berlin Sans FB" pitchFamily="34" charset="0"/>
              </a:rPr>
              <a:t/>
            </a:r>
            <a:br>
              <a:rPr lang="es-ES" altLang="es-MX" sz="1800">
                <a:solidFill>
                  <a:schemeClr val="bg1"/>
                </a:solidFill>
                <a:latin typeface="Berlin Sans FB" pitchFamily="34" charset="0"/>
              </a:rPr>
            </a:br>
            <a:r>
              <a:rPr lang="es-ES" altLang="es-MX" sz="1800">
                <a:solidFill>
                  <a:schemeClr val="bg1"/>
                </a:solidFill>
                <a:latin typeface="Berlin Sans FB" pitchFamily="34" charset="0"/>
              </a:rPr>
              <a:t>Organización de Estados Americanos, </a:t>
            </a:r>
            <a:br>
              <a:rPr lang="es-ES" altLang="es-MX" sz="1800">
                <a:solidFill>
                  <a:schemeClr val="bg1"/>
                </a:solidFill>
                <a:latin typeface="Berlin Sans FB" pitchFamily="34" charset="0"/>
              </a:rPr>
            </a:br>
            <a:r>
              <a:rPr lang="es-ES" altLang="es-MX" sz="1800">
                <a:solidFill>
                  <a:schemeClr val="bg1"/>
                </a:solidFill>
                <a:latin typeface="Berlin Sans FB" pitchFamily="34" charset="0"/>
              </a:rPr>
              <a:t>Salón de las Américas, 5 de mayo de 2016</a:t>
            </a:r>
            <a:endParaRPr lang="en-US" altLang="es-MX" sz="1800"/>
          </a:p>
        </p:txBody>
      </p:sp>
      <p:pic>
        <p:nvPicPr>
          <p:cNvPr id="3075"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p:cNvSpPr>
            <a:spLocks/>
          </p:cNvSpPr>
          <p:nvPr/>
        </p:nvSpPr>
        <p:spPr bwMode="auto">
          <a:xfrm>
            <a:off x="1600200" y="3200400"/>
            <a:ext cx="64008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0639" bIns="0"/>
          <a:lstStyle/>
          <a:p>
            <a:pPr marL="39688" algn="ctr"/>
            <a:endParaRPr lang="en-US" altLang="en-US" sz="2800">
              <a:solidFill>
                <a:schemeClr val="bg1"/>
              </a:solidFill>
              <a:latin typeface="Calibri" pitchFamily="34" charset="0"/>
              <a:sym typeface="Times New Roman" pitchFamily="18" charset="0"/>
            </a:endParaRPr>
          </a:p>
        </p:txBody>
      </p:sp>
      <p:sp>
        <p:nvSpPr>
          <p:cNvPr id="8" name="Rectangle 7"/>
          <p:cNvSpPr/>
          <p:nvPr/>
        </p:nvSpPr>
        <p:spPr>
          <a:xfrm>
            <a:off x="304800" y="152401"/>
            <a:ext cx="8382000" cy="4924425"/>
          </a:xfrm>
          <a:prstGeom prst="rect">
            <a:avLst/>
          </a:prstGeom>
        </p:spPr>
        <p:txBody>
          <a:bodyPr>
            <a:spAutoFit/>
          </a:bodyPr>
          <a:lstStyle/>
          <a:p>
            <a:pPr>
              <a:defRPr/>
            </a:pPr>
            <a:r>
              <a:rPr lang="es-E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pitchFamily="34" charset="0"/>
              </a:rPr>
              <a:t>El progreso en los derechos</a:t>
            </a:r>
            <a:br>
              <a:rPr lang="es-E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pitchFamily="34" charset="0"/>
              </a:rPr>
            </a:br>
            <a:r>
              <a:rPr lang="es-E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pitchFamily="34" charset="0"/>
              </a:rPr>
              <a:t>Indicadores de medición del Protocolo de San Salvador</a:t>
            </a:r>
            <a:endParaRPr lang="es-ES" sz="1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pitchFamily="34" charset="0"/>
            </a:endParaRPr>
          </a:p>
          <a:p>
            <a:pPr>
              <a:defRPr/>
            </a:pPr>
            <a:r>
              <a:rPr lang="es-ES" dirty="0">
                <a:solidFill>
                  <a:schemeClr val="bg1"/>
                </a:solidFill>
                <a:latin typeface="Berlin Sans FB" pitchFamily="34" charset="0"/>
              </a:rPr>
              <a:t/>
            </a:r>
            <a:br>
              <a:rPr lang="es-ES" dirty="0">
                <a:solidFill>
                  <a:schemeClr val="bg1"/>
                </a:solidFill>
                <a:latin typeface="Berlin Sans FB" pitchFamily="34" charset="0"/>
              </a:rPr>
            </a:br>
            <a:r>
              <a:rPr lang="es-ES" dirty="0">
                <a:solidFill>
                  <a:schemeClr val="bg1"/>
                </a:solidFill>
                <a:latin typeface="Berlin Sans FB" pitchFamily="34" charset="0"/>
              </a:rPr>
              <a:t>LAURA PAUTASSI</a:t>
            </a:r>
            <a:br>
              <a:rPr lang="es-ES" dirty="0">
                <a:solidFill>
                  <a:schemeClr val="bg1"/>
                </a:solidFill>
                <a:latin typeface="Berlin Sans FB" pitchFamily="34" charset="0"/>
              </a:rPr>
            </a:br>
            <a:r>
              <a:rPr lang="es-ES" dirty="0">
                <a:solidFill>
                  <a:schemeClr val="bg1"/>
                </a:solidFill>
                <a:latin typeface="Berlin Sans FB" pitchFamily="34" charset="0"/>
              </a:rPr>
              <a:t>Experta Independiente Grupo de Trabajo para el Análisis de los Informes Nacionales previstos en el Protocolo de San Salvador</a:t>
            </a:r>
            <a:br>
              <a:rPr lang="es-ES" dirty="0">
                <a:solidFill>
                  <a:schemeClr val="bg1"/>
                </a:solidFill>
                <a:latin typeface="Berlin Sans FB" pitchFamily="34" charset="0"/>
              </a:rPr>
            </a:br>
            <a:r>
              <a:rPr lang="es-ES" sz="2000" dirty="0">
                <a:solidFill>
                  <a:schemeClr val="bg1"/>
                </a:solidFill>
                <a:latin typeface="Berlin Sans FB" pitchFamily="34" charset="0"/>
              </a:rPr>
              <a:t/>
            </a:r>
            <a:br>
              <a:rPr lang="es-ES" sz="2000" dirty="0">
                <a:solidFill>
                  <a:schemeClr val="bg1"/>
                </a:solidFill>
                <a:latin typeface="Berlin Sans FB" pitchFamily="34" charset="0"/>
              </a:rPr>
            </a:br>
            <a:r>
              <a:rPr lang="es-ES" sz="1800" dirty="0">
                <a:solidFill>
                  <a:schemeClr val="bg1"/>
                </a:solidFill>
                <a:latin typeface="Berlin Sans FB" pitchFamily="34" charset="0"/>
              </a:rPr>
              <a:t>Mesa Redonda</a:t>
            </a:r>
            <a:br>
              <a:rPr lang="es-ES" sz="1800" dirty="0">
                <a:solidFill>
                  <a:schemeClr val="bg1"/>
                </a:solidFill>
                <a:latin typeface="Berlin Sans FB" pitchFamily="34" charset="0"/>
              </a:rPr>
            </a:br>
            <a:r>
              <a:rPr lang="es-AR" sz="1800" dirty="0">
                <a:solidFill>
                  <a:schemeClr val="bg1"/>
                </a:solidFill>
                <a:latin typeface="Berlin Sans FB" pitchFamily="34" charset="0"/>
              </a:rPr>
              <a:t>“¿De la exclusión a la igualdad en América Latina? </a:t>
            </a:r>
            <a:br>
              <a:rPr lang="es-AR" sz="1800" dirty="0">
                <a:solidFill>
                  <a:schemeClr val="bg1"/>
                </a:solidFill>
                <a:latin typeface="Berlin Sans FB" pitchFamily="34" charset="0"/>
              </a:rPr>
            </a:br>
            <a:r>
              <a:rPr lang="es-AR" sz="1800" dirty="0">
                <a:solidFill>
                  <a:schemeClr val="bg1"/>
                </a:solidFill>
                <a:latin typeface="Berlin Sans FB" pitchFamily="34" charset="0"/>
              </a:rPr>
              <a:t>Más derechos para más gente con participación ciudadana” </a:t>
            </a:r>
            <a:r>
              <a:rPr lang="es-ES" sz="1800" dirty="0">
                <a:solidFill>
                  <a:schemeClr val="bg1"/>
                </a:solidFill>
                <a:latin typeface="Berlin Sans FB" pitchFamily="34" charset="0"/>
              </a:rPr>
              <a:t/>
            </a:r>
            <a:br>
              <a:rPr lang="es-ES" sz="1800" dirty="0">
                <a:solidFill>
                  <a:schemeClr val="bg1"/>
                </a:solidFill>
                <a:latin typeface="Berlin Sans FB" pitchFamily="34" charset="0"/>
              </a:rPr>
            </a:br>
            <a:r>
              <a:rPr lang="es-ES" sz="1800" dirty="0">
                <a:solidFill>
                  <a:schemeClr val="bg1"/>
                </a:solidFill>
                <a:latin typeface="Berlin Sans FB" pitchFamily="34" charset="0"/>
              </a:rPr>
              <a:t>Organización de Estados Americanos, </a:t>
            </a:r>
            <a:br>
              <a:rPr lang="es-ES" sz="1800" dirty="0">
                <a:solidFill>
                  <a:schemeClr val="bg1"/>
                </a:solidFill>
                <a:latin typeface="Berlin Sans FB" pitchFamily="34" charset="0"/>
              </a:rPr>
            </a:br>
            <a:r>
              <a:rPr lang="es-ES" sz="1800" dirty="0">
                <a:solidFill>
                  <a:schemeClr val="bg1"/>
                </a:solidFill>
                <a:latin typeface="Berlin Sans FB" pitchFamily="34" charset="0"/>
              </a:rPr>
              <a:t>Salón de las Américas, 5 de mayo de 2016</a:t>
            </a:r>
            <a:endParaRPr lang="en-US" sz="1800" dirty="0">
              <a:latin typeface="Arial" pitchFamily="34" charset="0"/>
            </a:endParaRPr>
          </a:p>
        </p:txBody>
      </p:sp>
      <p:pic>
        <p:nvPicPr>
          <p:cNvPr id="307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5518150"/>
            <a:ext cx="15525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0" y="1066800"/>
            <a:ext cx="8991600" cy="5562600"/>
          </a:xfrm>
          <a:ln>
            <a:solidFill>
              <a:srgbClr val="0000FF"/>
            </a:solidFill>
            <a:miter lim="800000"/>
            <a:headEnd/>
            <a:tailEnd/>
          </a:ln>
        </p:spPr>
        <p:txBody>
          <a:bodyPr/>
          <a:lstStyle/>
          <a:p>
            <a:pPr>
              <a:lnSpc>
                <a:spcPct val="90000"/>
              </a:lnSpc>
            </a:pPr>
            <a:r>
              <a:rPr lang="en-US" altLang="es-MX" sz="1800" smtClean="0">
                <a:latin typeface="Berlin Sans FB" pitchFamily="34" charset="0"/>
                <a:ea typeface="ＭＳ Ｐゴシック" pitchFamily="34" charset="-128"/>
              </a:rPr>
              <a:t>Altos </a:t>
            </a:r>
            <a:r>
              <a:rPr lang="es-MX" altLang="es-MX" sz="1800" smtClean="0">
                <a:latin typeface="Berlin Sans FB" pitchFamily="34" charset="0"/>
                <a:ea typeface="ＭＳ Ｐゴシック" pitchFamily="34" charset="-128"/>
              </a:rPr>
              <a:t>índices de informalidad laboral con impacto diferenciado </a:t>
            </a:r>
            <a:r>
              <a:rPr lang="es-MX" altLang="es-MX" sz="1800" smtClean="0">
                <a:solidFill>
                  <a:srgbClr val="FF0000"/>
                </a:solidFill>
                <a:latin typeface="Berlin Sans FB" pitchFamily="34" charset="0"/>
                <a:ea typeface="ＭＳ Ｐゴシック" pitchFamily="34" charset="-128"/>
              </a:rPr>
              <a:t>por sexo, edad, pertenencia étnica y quintiles de ingresos</a:t>
            </a:r>
            <a:r>
              <a:rPr lang="es-MX" altLang="es-MX" sz="1800" smtClean="0">
                <a:latin typeface="Berlin Sans FB" pitchFamily="34" charset="0"/>
                <a:ea typeface="ＭＳ Ｐゴシック" pitchFamily="34" charset="-128"/>
              </a:rPr>
              <a:t> (promedio 45%) conviven con ampliación de protección social: tensión por falta de integralidad y coordinación.</a:t>
            </a:r>
          </a:p>
          <a:p>
            <a:pPr>
              <a:lnSpc>
                <a:spcPct val="90000"/>
              </a:lnSpc>
            </a:pPr>
            <a:endParaRPr lang="es-MX" altLang="es-MX" sz="1800" smtClean="0">
              <a:latin typeface="Berlin Sans FB" pitchFamily="34" charset="0"/>
              <a:ea typeface="ＭＳ Ｐゴシック" pitchFamily="34" charset="-128"/>
            </a:endParaRPr>
          </a:p>
          <a:p>
            <a:pPr>
              <a:lnSpc>
                <a:spcPct val="90000"/>
              </a:lnSpc>
            </a:pPr>
            <a:r>
              <a:rPr lang="es-MX" altLang="es-MX" sz="1800" smtClean="0">
                <a:latin typeface="Berlin Sans FB" pitchFamily="34" charset="0"/>
                <a:ea typeface="ＭＳ Ｐゴシック" pitchFamily="34" charset="-128"/>
              </a:rPr>
              <a:t>Fronteras difusas entre </a:t>
            </a:r>
            <a:r>
              <a:rPr lang="es-MX" altLang="es-MX" sz="1800" smtClean="0">
                <a:solidFill>
                  <a:srgbClr val="FF0000"/>
                </a:solidFill>
                <a:latin typeface="Berlin Sans FB" pitchFamily="34" charset="0"/>
                <a:ea typeface="ＭＳ Ｐゴシック" pitchFamily="34" charset="-128"/>
              </a:rPr>
              <a:t>seguridad y protección social</a:t>
            </a:r>
            <a:r>
              <a:rPr lang="es-MX" altLang="es-MX" sz="1800" smtClean="0">
                <a:latin typeface="Berlin Sans FB" pitchFamily="34" charset="0"/>
                <a:ea typeface="ＭＳ Ｐゴシック" pitchFamily="34" charset="-128"/>
              </a:rPr>
              <a:t>: Fallos judiciales emblemáticos.</a:t>
            </a:r>
          </a:p>
          <a:p>
            <a:pPr>
              <a:lnSpc>
                <a:spcPct val="90000"/>
              </a:lnSpc>
            </a:pPr>
            <a:endParaRPr lang="es-MX" altLang="es-MX" sz="1800" smtClean="0">
              <a:solidFill>
                <a:srgbClr val="3333FF"/>
              </a:solidFill>
              <a:latin typeface="Berlin Sans FB" pitchFamily="34" charset="0"/>
              <a:ea typeface="ＭＳ Ｐゴシック" pitchFamily="34" charset="-128"/>
            </a:endParaRPr>
          </a:p>
          <a:p>
            <a:pPr>
              <a:lnSpc>
                <a:spcPct val="90000"/>
              </a:lnSpc>
            </a:pPr>
            <a:r>
              <a:rPr lang="es-MX" altLang="es-MX" sz="1800" smtClean="0">
                <a:solidFill>
                  <a:srgbClr val="3333FF"/>
                </a:solidFill>
                <a:latin typeface="Berlin Sans FB" pitchFamily="34" charset="0"/>
                <a:ea typeface="ＭＳ Ｐゴシック" pitchFamily="34" charset="-128"/>
              </a:rPr>
              <a:t>Baja capacidad de fiscalización </a:t>
            </a:r>
            <a:r>
              <a:rPr lang="es-MX" altLang="es-MX" sz="1800" smtClean="0">
                <a:latin typeface="Berlin Sans FB" pitchFamily="34" charset="0"/>
                <a:ea typeface="ＭＳ Ｐゴシック" pitchFamily="34" charset="-128"/>
              </a:rPr>
              <a:t>estatal sobre sector</a:t>
            </a:r>
            <a:r>
              <a:rPr lang="es-MX" altLang="es-MX" sz="1800" smtClean="0">
                <a:solidFill>
                  <a:srgbClr val="3333FF"/>
                </a:solidFill>
                <a:latin typeface="Berlin Sans FB" pitchFamily="34" charset="0"/>
                <a:ea typeface="ＭＳ Ｐゴシック" pitchFamily="34" charset="-128"/>
              </a:rPr>
              <a:t> empresario</a:t>
            </a:r>
            <a:endParaRPr lang="en-US" altLang="es-MX" sz="1800" smtClean="0">
              <a:solidFill>
                <a:srgbClr val="3333FF"/>
              </a:solidFill>
              <a:latin typeface="Berlin Sans FB" pitchFamily="34" charset="0"/>
              <a:ea typeface="ＭＳ Ｐゴシック" pitchFamily="34" charset="-128"/>
            </a:endParaRPr>
          </a:p>
          <a:p>
            <a:pPr>
              <a:lnSpc>
                <a:spcPct val="90000"/>
              </a:lnSpc>
            </a:pPr>
            <a:endParaRPr lang="es-MX" altLang="es-MX" sz="1800" smtClean="0">
              <a:solidFill>
                <a:srgbClr val="3366FF"/>
              </a:solidFill>
              <a:latin typeface="Berlin Sans FB" pitchFamily="34" charset="0"/>
              <a:ea typeface="ＭＳ Ｐゴシック" pitchFamily="34" charset="-128"/>
            </a:endParaRPr>
          </a:p>
          <a:p>
            <a:pPr>
              <a:lnSpc>
                <a:spcPct val="90000"/>
              </a:lnSpc>
            </a:pPr>
            <a:r>
              <a:rPr lang="es-MX" altLang="es-MX" sz="1800" smtClean="0">
                <a:solidFill>
                  <a:srgbClr val="3333FF"/>
                </a:solidFill>
                <a:latin typeface="Berlin Sans FB" pitchFamily="34" charset="0"/>
                <a:ea typeface="ＭＳ Ｐゴシック" pitchFamily="34" charset="-128"/>
              </a:rPr>
              <a:t>Niveles de pobreza elevados</a:t>
            </a:r>
            <a:r>
              <a:rPr lang="es-MX" altLang="es-MX" sz="1800" smtClean="0">
                <a:latin typeface="Berlin Sans FB" pitchFamily="34" charset="0"/>
                <a:ea typeface="ＭＳ Ｐゴシック" pitchFamily="34" charset="-128"/>
              </a:rPr>
              <a:t> con </a:t>
            </a:r>
            <a:r>
              <a:rPr lang="es-MX" altLang="es-MX" sz="1800" smtClean="0">
                <a:solidFill>
                  <a:srgbClr val="FF0000"/>
                </a:solidFill>
                <a:latin typeface="Berlin Sans FB" pitchFamily="34" charset="0"/>
                <a:ea typeface="ＭＳ Ｐゴシック" pitchFamily="34" charset="-128"/>
              </a:rPr>
              <a:t>relativa baja tasa de desempleo</a:t>
            </a:r>
            <a:r>
              <a:rPr lang="es-MX" altLang="es-MX" sz="1800" smtClean="0">
                <a:latin typeface="Berlin Sans FB" pitchFamily="34" charset="0"/>
                <a:ea typeface="ＭＳ Ｐゴシック" pitchFamily="34" charset="-128"/>
              </a:rPr>
              <a:t>.</a:t>
            </a:r>
          </a:p>
          <a:p>
            <a:pPr>
              <a:lnSpc>
                <a:spcPct val="90000"/>
              </a:lnSpc>
            </a:pPr>
            <a:endParaRPr lang="es-MX" altLang="es-MX" sz="1800" smtClean="0">
              <a:latin typeface="Berlin Sans FB" pitchFamily="34" charset="0"/>
              <a:ea typeface="ＭＳ Ｐゴシック" pitchFamily="34" charset="-128"/>
            </a:endParaRPr>
          </a:p>
          <a:p>
            <a:pPr>
              <a:lnSpc>
                <a:spcPct val="90000"/>
              </a:lnSpc>
            </a:pPr>
            <a:r>
              <a:rPr lang="es-MX" altLang="es-MX" sz="1800" smtClean="0">
                <a:solidFill>
                  <a:srgbClr val="FF0000"/>
                </a:solidFill>
                <a:latin typeface="Berlin Sans FB" pitchFamily="34" charset="0"/>
                <a:ea typeface="ＭＳ Ｐゴシック" pitchFamily="34" charset="-128"/>
              </a:rPr>
              <a:t>Tensión por el cuidado</a:t>
            </a:r>
            <a:r>
              <a:rPr lang="es-MX" altLang="es-MX" sz="1800" smtClean="0">
                <a:latin typeface="Berlin Sans FB" pitchFamily="34" charset="0"/>
                <a:ea typeface="ＭＳ Ｐゴシック" pitchFamily="34" charset="-128"/>
              </a:rPr>
              <a:t>: se evidencia la “</a:t>
            </a:r>
            <a:r>
              <a:rPr lang="es-MX" altLang="es-MX" sz="1800" smtClean="0">
                <a:solidFill>
                  <a:srgbClr val="FF0000"/>
                </a:solidFill>
                <a:latin typeface="Berlin Sans FB" pitchFamily="34" charset="0"/>
                <a:ea typeface="ＭＳ Ｐゴシック" pitchFamily="34" charset="-128"/>
              </a:rPr>
              <a:t>crisis del cuidado</a:t>
            </a:r>
            <a:r>
              <a:rPr lang="es-MX" altLang="es-MX" sz="1800" smtClean="0">
                <a:latin typeface="Berlin Sans FB" pitchFamily="34" charset="0"/>
                <a:ea typeface="ＭＳ Ｐゴシック" pitchFamily="34" charset="-128"/>
              </a:rPr>
              <a:t>” definida por la Cepal, el sistema nacional de cuidado de Uruguay, el reconocimiento constitucional del trabajo de cuidado en Ecuador a la transferencia de responsabilidad de cuidado por los PTC a las mujeres: perspectiva de género ausente. </a:t>
            </a:r>
          </a:p>
          <a:p>
            <a:pPr>
              <a:lnSpc>
                <a:spcPct val="90000"/>
              </a:lnSpc>
            </a:pPr>
            <a:endParaRPr lang="es-MX" altLang="es-MX" sz="1800" smtClean="0">
              <a:latin typeface="Berlin Sans FB" pitchFamily="34" charset="0"/>
              <a:ea typeface="ＭＳ Ｐゴシック" pitchFamily="34" charset="-128"/>
            </a:endParaRPr>
          </a:p>
          <a:p>
            <a:pPr>
              <a:lnSpc>
                <a:spcPct val="90000"/>
              </a:lnSpc>
            </a:pPr>
            <a:r>
              <a:rPr lang="es-MX" altLang="es-MX" sz="1800" smtClean="0">
                <a:solidFill>
                  <a:srgbClr val="FF0000"/>
                </a:solidFill>
                <a:latin typeface="Berlin Sans FB" pitchFamily="34" charset="0"/>
                <a:ea typeface="ＭＳ Ｐゴシック" pitchFamily="34" charset="-128"/>
              </a:rPr>
              <a:t>Aumento de la esperanza de vida</a:t>
            </a:r>
            <a:r>
              <a:rPr lang="es-MX" altLang="es-MX" sz="1800" smtClean="0">
                <a:latin typeface="Berlin Sans FB" pitchFamily="34" charset="0"/>
                <a:ea typeface="ＭＳ Ｐゴシック" pitchFamily="34" charset="-128"/>
              </a:rPr>
              <a:t> en los países analizados sin mayor reflejo en las políticas de cuidado de adultos mayores.</a:t>
            </a:r>
          </a:p>
          <a:p>
            <a:pPr>
              <a:lnSpc>
                <a:spcPct val="90000"/>
              </a:lnSpc>
            </a:pPr>
            <a:endParaRPr lang="es-MX" altLang="es-MX" sz="2000" smtClean="0">
              <a:latin typeface="Berlin Sans FB" pitchFamily="34" charset="0"/>
              <a:ea typeface="ＭＳ Ｐゴシック" pitchFamily="34" charset="-128"/>
            </a:endParaRPr>
          </a:p>
          <a:p>
            <a:pPr>
              <a:lnSpc>
                <a:spcPct val="90000"/>
              </a:lnSpc>
            </a:pPr>
            <a:endParaRPr lang="es-MX" altLang="es-MX" sz="2000" smtClean="0">
              <a:latin typeface="Berlin Sans FB" pitchFamily="34" charset="0"/>
              <a:ea typeface="ＭＳ Ｐゴシック" pitchFamily="34" charset="-128"/>
            </a:endParaRPr>
          </a:p>
          <a:p>
            <a:pPr>
              <a:lnSpc>
                <a:spcPct val="90000"/>
              </a:lnSpc>
            </a:pPr>
            <a:endParaRPr lang="en-US" altLang="es-MX" sz="1800" smtClean="0">
              <a:latin typeface="Berlin Sans FB" pitchFamily="34" charset="0"/>
              <a:ea typeface="ＭＳ Ｐゴシック" pitchFamily="34" charset="-128"/>
            </a:endParaRPr>
          </a:p>
          <a:p>
            <a:pPr>
              <a:lnSpc>
                <a:spcPct val="90000"/>
              </a:lnSpc>
              <a:buFont typeface="Arial" charset="0"/>
              <a:buNone/>
            </a:pPr>
            <a:endParaRPr lang="en-US" altLang="es-MX" sz="1800" smtClean="0">
              <a:latin typeface="Berlin Sans FB" pitchFamily="34" charset="0"/>
              <a:ea typeface="ＭＳ Ｐゴシック" pitchFamily="34" charset="-128"/>
            </a:endParaRPr>
          </a:p>
          <a:p>
            <a:pPr>
              <a:lnSpc>
                <a:spcPct val="90000"/>
              </a:lnSpc>
              <a:buFont typeface="Arial" charset="0"/>
              <a:buNone/>
            </a:pPr>
            <a:endParaRPr lang="en-US" altLang="es-MX" sz="2000" smtClean="0">
              <a:latin typeface="Berlin Sans FB" pitchFamily="34" charset="0"/>
              <a:ea typeface="ＭＳ Ｐゴシック" pitchFamily="34" charset="-128"/>
            </a:endParaRPr>
          </a:p>
          <a:p>
            <a:pPr>
              <a:lnSpc>
                <a:spcPct val="90000"/>
              </a:lnSpc>
            </a:pPr>
            <a:endParaRPr lang="en-US" altLang="es-MX" smtClean="0">
              <a:ea typeface="ＭＳ Ｐゴシック" pitchFamily="34" charset="-128"/>
            </a:endParaRPr>
          </a:p>
        </p:txBody>
      </p:sp>
      <p:sp>
        <p:nvSpPr>
          <p:cNvPr id="12291" name="Rectangle 3"/>
          <p:cNvSpPr>
            <a:spLocks noChangeArrowheads="1"/>
          </p:cNvSpPr>
          <p:nvPr/>
        </p:nvSpPr>
        <p:spPr bwMode="auto">
          <a:xfrm>
            <a:off x="1524000" y="182563"/>
            <a:ext cx="435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es-MX">
                <a:solidFill>
                  <a:schemeClr val="bg1"/>
                </a:solidFill>
                <a:latin typeface="Berlin Sans FB" pitchFamily="34" charset="0"/>
              </a:rPr>
              <a:t>Principales resultados del proceso</a:t>
            </a:r>
            <a:endParaRPr lang="es-ES" altLang="es-MX">
              <a:solidFill>
                <a:schemeClr val="bg1"/>
              </a:solidFill>
              <a:latin typeface="Berlin Sans FB" pitchFamily="34" charset="0"/>
            </a:endParaRPr>
          </a:p>
        </p:txBody>
      </p:sp>
      <p:pic>
        <p:nvPicPr>
          <p:cNvPr id="1229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152400" y="1066800"/>
            <a:ext cx="8763000" cy="5334000"/>
          </a:xfrm>
        </p:spPr>
        <p:txBody>
          <a:bodyPr/>
          <a:lstStyle/>
          <a:p>
            <a:pPr>
              <a:lnSpc>
                <a:spcPct val="90000"/>
              </a:lnSpc>
            </a:pPr>
            <a:r>
              <a:rPr lang="en-US" altLang="es-MX" sz="2000" smtClean="0">
                <a:solidFill>
                  <a:srgbClr val="FF0000"/>
                </a:solidFill>
                <a:latin typeface="Berlin Sans FB" pitchFamily="34" charset="0"/>
                <a:ea typeface="ＭＳ Ｐゴシック" pitchFamily="34" charset="-128"/>
              </a:rPr>
              <a:t>Capacidades estatales:</a:t>
            </a:r>
            <a:r>
              <a:rPr lang="en-US" altLang="es-MX" sz="2000" smtClean="0">
                <a:latin typeface="Berlin Sans FB" pitchFamily="34" charset="0"/>
                <a:ea typeface="ＭＳ Ｐゴシック" pitchFamily="34" charset="-128"/>
              </a:rPr>
              <a:t> relevancia de considerar la distribución de poder al interior de los Estados. Dotación de personal, segregación ocupacional, capacitación de decisores políticos en los tres poderes en enfoque de derechos</a:t>
            </a:r>
            <a:r>
              <a:rPr lang="es-MX" altLang="es-MX" sz="2000" smtClean="0">
                <a:latin typeface="Berlin Sans FB" pitchFamily="34" charset="0"/>
                <a:ea typeface="ＭＳ Ｐゴシック" pitchFamily="34" charset="-128"/>
              </a:rPr>
              <a:t>: </a:t>
            </a:r>
            <a:r>
              <a:rPr lang="es-MX" altLang="es-MX" sz="2000" smtClean="0">
                <a:solidFill>
                  <a:srgbClr val="3333FF"/>
                </a:solidFill>
                <a:latin typeface="Berlin Sans FB" pitchFamily="34" charset="0"/>
                <a:ea typeface="ＭＳ Ｐゴシック" pitchFamily="34" charset="-128"/>
              </a:rPr>
              <a:t>Nula transversalidad de género y étnica</a:t>
            </a:r>
          </a:p>
          <a:p>
            <a:pPr>
              <a:lnSpc>
                <a:spcPct val="90000"/>
              </a:lnSpc>
            </a:pPr>
            <a:endParaRPr lang="es-MX" altLang="es-MX" sz="2000" smtClean="0">
              <a:solidFill>
                <a:srgbClr val="3333FF"/>
              </a:solidFill>
              <a:latin typeface="Berlin Sans FB" pitchFamily="34" charset="0"/>
              <a:ea typeface="ＭＳ Ｐゴシック" pitchFamily="34" charset="-128"/>
            </a:endParaRPr>
          </a:p>
          <a:p>
            <a:pPr>
              <a:lnSpc>
                <a:spcPct val="90000"/>
              </a:lnSpc>
            </a:pPr>
            <a:r>
              <a:rPr lang="es-ES" altLang="es-MX" sz="2000" smtClean="0">
                <a:solidFill>
                  <a:srgbClr val="FF0000"/>
                </a:solidFill>
                <a:latin typeface="Berlin Sans FB" pitchFamily="34" charset="0"/>
                <a:ea typeface="ＭＳ Ｐゴシック" pitchFamily="34" charset="-128"/>
              </a:rPr>
              <a:t>Acceso a la información:</a:t>
            </a:r>
            <a:r>
              <a:rPr lang="es-ES" altLang="es-MX" sz="2000" smtClean="0">
                <a:latin typeface="Berlin Sans FB" pitchFamily="34" charset="0"/>
                <a:ea typeface="ＭＳ Ｐゴシック" pitchFamily="34" charset="-128"/>
              </a:rPr>
              <a:t> necesidad de impulso de leyes de acceso y disponibilidad de información pública. Mayor esfuerzo e inversión en </a:t>
            </a:r>
            <a:r>
              <a:rPr lang="es-ES" altLang="es-MX" sz="2000" smtClean="0">
                <a:solidFill>
                  <a:srgbClr val="3333FF"/>
                </a:solidFill>
                <a:latin typeface="Berlin Sans FB" pitchFamily="34" charset="0"/>
                <a:ea typeface="ＭＳ Ｐゴシック" pitchFamily="34" charset="-128"/>
              </a:rPr>
              <a:t>sistemas estadísticos y registros administrativos</a:t>
            </a:r>
            <a:r>
              <a:rPr lang="es-ES" altLang="es-MX" sz="2000" smtClean="0">
                <a:latin typeface="Berlin Sans FB" pitchFamily="34" charset="0"/>
                <a:ea typeface="ＭＳ Ｐゴシック" pitchFamily="34" charset="-128"/>
              </a:rPr>
              <a:t>; así como diseño y establecimiento de nuevas fuentes para levantamiento de información.</a:t>
            </a:r>
          </a:p>
          <a:p>
            <a:pPr>
              <a:lnSpc>
                <a:spcPct val="90000"/>
              </a:lnSpc>
            </a:pPr>
            <a:endParaRPr lang="en-US" altLang="es-MX" sz="2000" smtClean="0">
              <a:latin typeface="Berlin Sans FB" pitchFamily="34" charset="0"/>
              <a:ea typeface="ＭＳ Ｐゴシック" pitchFamily="34" charset="-128"/>
            </a:endParaRPr>
          </a:p>
          <a:p>
            <a:pPr>
              <a:lnSpc>
                <a:spcPct val="90000"/>
              </a:lnSpc>
            </a:pPr>
            <a:r>
              <a:rPr lang="en-US" altLang="es-MX" sz="2000" smtClean="0">
                <a:solidFill>
                  <a:srgbClr val="FF0000"/>
                </a:solidFill>
                <a:latin typeface="Berlin Sans FB" pitchFamily="34" charset="0"/>
                <a:ea typeface="ＭＳ Ｐゴシック" pitchFamily="34" charset="-128"/>
              </a:rPr>
              <a:t>Acceso a la justicia:</a:t>
            </a:r>
            <a:r>
              <a:rPr lang="en-US" altLang="es-MX" sz="2000" smtClean="0">
                <a:latin typeface="Berlin Sans FB" pitchFamily="34" charset="0"/>
                <a:ea typeface="ＭＳ Ｐゴシック" pitchFamily="34" charset="-128"/>
              </a:rPr>
              <a:t> no hay datos. No se conoce el nivel de acceso a instancias de denuncia, los tiempos y resultados en los procesos judiciales, la radicación de causas. Escasa vinculación con los </a:t>
            </a:r>
            <a:r>
              <a:rPr lang="en-US" altLang="es-MX" sz="2000" smtClean="0">
                <a:solidFill>
                  <a:schemeClr val="hlink"/>
                </a:solidFill>
                <a:latin typeface="Berlin Sans FB" pitchFamily="34" charset="0"/>
                <a:ea typeface="ＭＳ Ｐゴシック" pitchFamily="34" charset="-128"/>
              </a:rPr>
              <a:t>Ministerios Públicos. </a:t>
            </a:r>
          </a:p>
          <a:p>
            <a:pPr>
              <a:lnSpc>
                <a:spcPct val="90000"/>
              </a:lnSpc>
            </a:pPr>
            <a:endParaRPr lang="en-US" altLang="es-MX" sz="2000" smtClean="0">
              <a:solidFill>
                <a:schemeClr val="hlink"/>
              </a:solidFill>
              <a:latin typeface="Berlin Sans FB" pitchFamily="34" charset="0"/>
              <a:ea typeface="ＭＳ Ｐゴシック" pitchFamily="34" charset="-128"/>
            </a:endParaRPr>
          </a:p>
          <a:p>
            <a:pPr>
              <a:lnSpc>
                <a:spcPct val="90000"/>
              </a:lnSpc>
            </a:pPr>
            <a:r>
              <a:rPr lang="en-US" altLang="es-MX" sz="2000" smtClean="0">
                <a:solidFill>
                  <a:srgbClr val="FF0000"/>
                </a:solidFill>
                <a:latin typeface="Berlin Sans FB" pitchFamily="34" charset="0"/>
                <a:ea typeface="ＭＳ Ｐゴシック" pitchFamily="34" charset="-128"/>
              </a:rPr>
              <a:t>Señales de progreso cualitativas:</a:t>
            </a:r>
            <a:r>
              <a:rPr lang="en-US" altLang="es-MX" sz="2000" smtClean="0">
                <a:latin typeface="Berlin Sans FB" pitchFamily="34" charset="0"/>
                <a:ea typeface="ＭＳ Ｐゴシック" pitchFamily="34" charset="-128"/>
              </a:rPr>
              <a:t> </a:t>
            </a:r>
            <a:r>
              <a:rPr lang="en-US" altLang="es-MX" sz="2000" smtClean="0">
                <a:solidFill>
                  <a:srgbClr val="3333FF"/>
                </a:solidFill>
                <a:latin typeface="Berlin Sans FB" pitchFamily="34" charset="0"/>
                <a:ea typeface="ＭＳ Ｐゴシック" pitchFamily="34" charset="-128"/>
              </a:rPr>
              <a:t>inexistentes, salvo escasas excepciones.</a:t>
            </a:r>
            <a:r>
              <a:rPr lang="en-US" altLang="es-MX" sz="2000" smtClean="0">
                <a:latin typeface="Berlin Sans FB" pitchFamily="34" charset="0"/>
                <a:ea typeface="ＭＳ Ｐゴシック" pitchFamily="34" charset="-128"/>
              </a:rPr>
              <a:t> Necesidad de que los Estados conozcan la opinión, la experiencia de los sujetos tutelados por los pactos. Iniciar los esfuerzos de relevamiento.</a:t>
            </a:r>
            <a:endParaRPr lang="es-MX" altLang="es-MX" sz="2000" smtClean="0">
              <a:latin typeface="Berlin Sans FB" pitchFamily="34" charset="0"/>
              <a:ea typeface="ＭＳ Ｐゴシック" pitchFamily="34" charset="-128"/>
            </a:endParaRPr>
          </a:p>
          <a:p>
            <a:pPr>
              <a:lnSpc>
                <a:spcPct val="90000"/>
              </a:lnSpc>
            </a:pPr>
            <a:endParaRPr lang="en-US" altLang="es-MX" sz="2000" smtClean="0">
              <a:latin typeface="Berlin Sans FB" pitchFamily="34" charset="0"/>
              <a:ea typeface="ＭＳ Ｐゴシック" pitchFamily="34" charset="-128"/>
            </a:endParaRPr>
          </a:p>
          <a:p>
            <a:pPr>
              <a:lnSpc>
                <a:spcPct val="90000"/>
              </a:lnSpc>
              <a:buFont typeface="Arial" charset="0"/>
              <a:buNone/>
            </a:pPr>
            <a:endParaRPr lang="en-US" altLang="es-MX" sz="2000" smtClean="0">
              <a:latin typeface="Berlin Sans FB" pitchFamily="34" charset="0"/>
              <a:ea typeface="ＭＳ Ｐゴシック" pitchFamily="34" charset="-128"/>
            </a:endParaRPr>
          </a:p>
          <a:p>
            <a:pPr>
              <a:lnSpc>
                <a:spcPct val="90000"/>
              </a:lnSpc>
              <a:buFont typeface="Arial" charset="0"/>
              <a:buNone/>
            </a:pPr>
            <a:endParaRPr lang="en-US" altLang="es-MX" sz="2000" smtClean="0">
              <a:latin typeface="Berlin Sans FB" pitchFamily="34" charset="0"/>
              <a:ea typeface="ＭＳ Ｐゴシック" pitchFamily="34" charset="-128"/>
            </a:endParaRPr>
          </a:p>
          <a:p>
            <a:pPr>
              <a:lnSpc>
                <a:spcPct val="90000"/>
              </a:lnSpc>
            </a:pPr>
            <a:endParaRPr lang="en-US" altLang="es-MX" smtClean="0">
              <a:ea typeface="ＭＳ Ｐゴシック" pitchFamily="34" charset="-128"/>
            </a:endParaRPr>
          </a:p>
        </p:txBody>
      </p:sp>
      <p:sp>
        <p:nvSpPr>
          <p:cNvPr id="13315" name="Rectangle 3"/>
          <p:cNvSpPr>
            <a:spLocks noChangeArrowheads="1"/>
          </p:cNvSpPr>
          <p:nvPr/>
        </p:nvSpPr>
        <p:spPr bwMode="auto">
          <a:xfrm>
            <a:off x="1524000" y="182563"/>
            <a:ext cx="435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es-MX">
                <a:solidFill>
                  <a:schemeClr val="bg1"/>
                </a:solidFill>
                <a:latin typeface="Berlin Sans FB" pitchFamily="34" charset="0"/>
              </a:rPr>
              <a:t>Principales resultados del proceso</a:t>
            </a:r>
            <a:endParaRPr lang="es-ES" altLang="es-MX">
              <a:solidFill>
                <a:schemeClr val="bg1"/>
              </a:solidFill>
              <a:latin typeface="Berlin Sans FB" pitchFamily="34" charset="0"/>
            </a:endParaRPr>
          </a:p>
        </p:txBody>
      </p:sp>
      <p:pic>
        <p:nvPicPr>
          <p:cNvPr id="1331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152400" y="1143000"/>
            <a:ext cx="8991600" cy="5486400"/>
          </a:xfrm>
        </p:spPr>
        <p:txBody>
          <a:bodyPr/>
          <a:lstStyle/>
          <a:p>
            <a:pPr>
              <a:lnSpc>
                <a:spcPct val="90000"/>
              </a:lnSpc>
            </a:pPr>
            <a:r>
              <a:rPr lang="en-US" altLang="es-MX" sz="1800" smtClean="0">
                <a:solidFill>
                  <a:srgbClr val="FF0000"/>
                </a:solidFill>
                <a:latin typeface="Berlin Sans FB" pitchFamily="34" charset="0"/>
                <a:ea typeface="ＭＳ Ｐゴシック" pitchFamily="34" charset="-128"/>
              </a:rPr>
              <a:t>Dos instrumentos vinculantes</a:t>
            </a:r>
            <a:r>
              <a:rPr lang="en-US" altLang="es-MX" sz="1800" smtClean="0">
                <a:latin typeface="Berlin Sans FB" pitchFamily="34" charset="0"/>
                <a:ea typeface="ＭＳ Ｐゴシック" pitchFamily="34" charset="-128"/>
              </a:rPr>
              <a:t> del SIDH están siendo </a:t>
            </a:r>
            <a:r>
              <a:rPr lang="en-US" altLang="es-MX" sz="1800" smtClean="0">
                <a:solidFill>
                  <a:srgbClr val="FF0000"/>
                </a:solidFill>
                <a:latin typeface="Berlin Sans FB" pitchFamily="34" charset="0"/>
                <a:ea typeface="ＭＳ Ｐゴシック" pitchFamily="34" charset="-128"/>
              </a:rPr>
              <a:t>monitoreados</a:t>
            </a:r>
            <a:r>
              <a:rPr lang="en-US" altLang="es-MX" sz="1800" smtClean="0">
                <a:latin typeface="Berlin Sans FB" pitchFamily="34" charset="0"/>
                <a:ea typeface="ＭＳ Ｐゴシック" pitchFamily="34" charset="-128"/>
              </a:rPr>
              <a:t> en su cumplimiento  por </a:t>
            </a:r>
            <a:r>
              <a:rPr lang="en-US" altLang="es-MX" sz="1800" smtClean="0">
                <a:solidFill>
                  <a:srgbClr val="FF0000"/>
                </a:solidFill>
                <a:latin typeface="Berlin Sans FB" pitchFamily="34" charset="0"/>
                <a:ea typeface="ＭＳ Ｐゴシック" pitchFamily="34" charset="-128"/>
              </a:rPr>
              <a:t>indicadores de progreso:</a:t>
            </a:r>
            <a:r>
              <a:rPr lang="en-US" altLang="es-MX" sz="1800" smtClean="0">
                <a:latin typeface="Berlin Sans FB" pitchFamily="34" charset="0"/>
                <a:ea typeface="ＭＳ Ｐゴシック" pitchFamily="34" charset="-128"/>
              </a:rPr>
              <a:t> Protocolo de San Salvador, “nuestro intrumento de DESC” y Convención de Belem do Pará.</a:t>
            </a:r>
          </a:p>
          <a:p>
            <a:pPr>
              <a:lnSpc>
                <a:spcPct val="90000"/>
              </a:lnSpc>
            </a:pPr>
            <a:endParaRPr lang="es-ES" altLang="es-MX" sz="1800" smtClean="0">
              <a:latin typeface="Berlin Sans FB" pitchFamily="34" charset="0"/>
              <a:ea typeface="ＭＳ Ｐゴシック" pitchFamily="34" charset="-128"/>
            </a:endParaRPr>
          </a:p>
          <a:p>
            <a:pPr>
              <a:lnSpc>
                <a:spcPct val="90000"/>
              </a:lnSpc>
            </a:pPr>
            <a:r>
              <a:rPr lang="es-ES" altLang="es-MX" sz="1800" smtClean="0">
                <a:latin typeface="Berlin Sans FB" pitchFamily="34" charset="0"/>
                <a:ea typeface="ＭＳ Ｐゴシック" pitchFamily="34" charset="-128"/>
              </a:rPr>
              <a:t>El uso de indicadores de progreso en </a:t>
            </a:r>
            <a:r>
              <a:rPr lang="es-ES" altLang="es-MX" sz="1800" smtClean="0">
                <a:solidFill>
                  <a:srgbClr val="FF0000"/>
                </a:solidFill>
                <a:latin typeface="Berlin Sans FB" pitchFamily="34" charset="0"/>
                <a:ea typeface="ＭＳ Ｐゴシック" pitchFamily="34" charset="-128"/>
              </a:rPr>
              <a:t>un proceso de monitoreo sostenido en el tiempo, </a:t>
            </a:r>
            <a:r>
              <a:rPr lang="es-ES" altLang="es-MX" sz="1800" smtClean="0">
                <a:latin typeface="Berlin Sans FB" pitchFamily="34" charset="0"/>
                <a:ea typeface="ＭＳ Ｐゴシック" pitchFamily="34" charset="-128"/>
              </a:rPr>
              <a:t>que no es lineal y</a:t>
            </a:r>
            <a:r>
              <a:rPr lang="es-ES" altLang="es-MX" sz="1800" smtClean="0">
                <a:solidFill>
                  <a:srgbClr val="FF0000"/>
                </a:solidFill>
                <a:latin typeface="Berlin Sans FB" pitchFamily="34" charset="0"/>
                <a:ea typeface="ＭＳ Ｐゴシック" pitchFamily="34" charset="-128"/>
              </a:rPr>
              <a:t> </a:t>
            </a:r>
            <a:r>
              <a:rPr lang="es-ES" altLang="es-MX" sz="1800" smtClean="0">
                <a:latin typeface="Berlin Sans FB" pitchFamily="34" charset="0"/>
                <a:ea typeface="ＭＳ Ｐゴシック" pitchFamily="34" charset="-128"/>
              </a:rPr>
              <a:t>que permitirá identificar los problemas en las estrategias y políticas públicas nacionales para dar cumplimiento a los DESC. </a:t>
            </a:r>
          </a:p>
          <a:p>
            <a:pPr>
              <a:lnSpc>
                <a:spcPct val="90000"/>
              </a:lnSpc>
            </a:pPr>
            <a:endParaRPr lang="es-ES_tradnl" altLang="es-MX" sz="1800" smtClean="0">
              <a:latin typeface="Berlin Sans FB" pitchFamily="34" charset="0"/>
              <a:ea typeface="ＭＳ Ｐゴシック" pitchFamily="34" charset="-128"/>
            </a:endParaRPr>
          </a:p>
          <a:p>
            <a:pPr>
              <a:lnSpc>
                <a:spcPct val="90000"/>
              </a:lnSpc>
            </a:pPr>
            <a:r>
              <a:rPr lang="es-ES_tradnl" altLang="es-MX" sz="1800" smtClean="0">
                <a:latin typeface="Berlin Sans FB" pitchFamily="34" charset="0"/>
                <a:ea typeface="ＭＳ Ｐゴシック" pitchFamily="34" charset="-128"/>
              </a:rPr>
              <a:t>Si se comprueba que ha habido un avance significativo en los indicadores de condiciones estructurales, por ejemplo, el estancamiento puede deberse a una </a:t>
            </a:r>
            <a:r>
              <a:rPr lang="es-ES_tradnl" altLang="es-MX" sz="1800" smtClean="0">
                <a:solidFill>
                  <a:srgbClr val="FF0000"/>
                </a:solidFill>
                <a:latin typeface="Berlin Sans FB" pitchFamily="34" charset="0"/>
                <a:ea typeface="ＭＳ Ｐゴシック" pitchFamily="34" charset="-128"/>
              </a:rPr>
              <a:t>brecha en las capacidades estatales</a:t>
            </a:r>
            <a:r>
              <a:rPr lang="es-ES_tradnl" altLang="es-MX" sz="1800" smtClean="0">
                <a:latin typeface="Berlin Sans FB" pitchFamily="34" charset="0"/>
                <a:ea typeface="ＭＳ Ｐゴシック" pitchFamily="34" charset="-128"/>
              </a:rPr>
              <a:t>, es decir, una </a:t>
            </a:r>
            <a:r>
              <a:rPr lang="es-ES_tradnl" altLang="es-MX" sz="1800" smtClean="0">
                <a:solidFill>
                  <a:srgbClr val="FF0000"/>
                </a:solidFill>
                <a:latin typeface="Berlin Sans FB" pitchFamily="34" charset="0"/>
                <a:ea typeface="ＭＳ Ｐゴシック" pitchFamily="34" charset="-128"/>
              </a:rPr>
              <a:t>deficiencia de las acciones implementadas por los Estados.</a:t>
            </a:r>
            <a:r>
              <a:rPr lang="es-ES_tradnl" altLang="es-MX" sz="1800" smtClean="0">
                <a:latin typeface="Berlin Sans FB" pitchFamily="34" charset="0"/>
                <a:ea typeface="ＭＳ Ｐゴシック" pitchFamily="34" charset="-128"/>
              </a:rPr>
              <a:t> Y así numerosos ejemplos.   </a:t>
            </a:r>
            <a:endParaRPr lang="es-ES" altLang="es-MX" sz="1800" smtClean="0">
              <a:latin typeface="Berlin Sans FB" pitchFamily="34" charset="0"/>
              <a:ea typeface="ＭＳ Ｐゴシック" pitchFamily="34" charset="-128"/>
            </a:endParaRPr>
          </a:p>
          <a:p>
            <a:pPr>
              <a:lnSpc>
                <a:spcPct val="90000"/>
              </a:lnSpc>
            </a:pPr>
            <a:endParaRPr lang="en-US" altLang="es-MX" sz="1800" smtClean="0">
              <a:latin typeface="Berlin Sans FB" pitchFamily="34" charset="0"/>
              <a:ea typeface="ＭＳ Ｐゴシック" pitchFamily="34" charset="-128"/>
            </a:endParaRPr>
          </a:p>
          <a:p>
            <a:pPr>
              <a:lnSpc>
                <a:spcPct val="90000"/>
              </a:lnSpc>
            </a:pPr>
            <a:r>
              <a:rPr lang="es-AR" altLang="es-MX" sz="1800" smtClean="0">
                <a:latin typeface="Berlin Sans FB" pitchFamily="34" charset="0"/>
                <a:ea typeface="ＭＳ Ｐゴシック" pitchFamily="34" charset="-128"/>
              </a:rPr>
              <a:t>Es importante que los Estados y las organizaciones de la sociedad civil </a:t>
            </a:r>
            <a:r>
              <a:rPr lang="es-AR" altLang="es-MX" sz="1800" smtClean="0">
                <a:solidFill>
                  <a:srgbClr val="FF0000"/>
                </a:solidFill>
                <a:latin typeface="Berlin Sans FB" pitchFamily="34" charset="0"/>
                <a:ea typeface="ＭＳ Ｐゴシック" pitchFamily="34" charset="-128"/>
              </a:rPr>
              <a:t>superen la idea de mero reporte</a:t>
            </a:r>
            <a:r>
              <a:rPr lang="es-AR" altLang="es-MX" sz="1800" smtClean="0">
                <a:latin typeface="Berlin Sans FB" pitchFamily="34" charset="0"/>
                <a:ea typeface="ＭＳ Ｐゴシック" pitchFamily="34" charset="-128"/>
              </a:rPr>
              <a:t>, se apropien de la herramienta indicadores y potencien los avances y logros alcanzados realizando un </a:t>
            </a:r>
            <a:r>
              <a:rPr lang="es-AR" altLang="es-MX" sz="1800" smtClean="0">
                <a:solidFill>
                  <a:srgbClr val="FF0000"/>
                </a:solidFill>
                <a:latin typeface="Berlin Sans FB" pitchFamily="34" charset="0"/>
                <a:ea typeface="ＭＳ Ｐゴシック" pitchFamily="34" charset="-128"/>
              </a:rPr>
              <a:t>control activo de la prohibición de regresividad</a:t>
            </a:r>
            <a:r>
              <a:rPr lang="es-AR" altLang="es-MX" sz="1800" smtClean="0">
                <a:latin typeface="Berlin Sans FB" pitchFamily="34" charset="0"/>
                <a:ea typeface="ＭＳ Ｐゴシック" pitchFamily="34" charset="-128"/>
              </a:rPr>
              <a:t> sobre </a:t>
            </a:r>
            <a:r>
              <a:rPr lang="es-AR" altLang="es-MX" sz="1800" smtClean="0">
                <a:solidFill>
                  <a:srgbClr val="FF0000"/>
                </a:solidFill>
                <a:latin typeface="Berlin Sans FB" pitchFamily="34" charset="0"/>
                <a:ea typeface="ＭＳ Ｐゴシック" pitchFamily="34" charset="-128"/>
              </a:rPr>
              <a:t>derechos adquiridos</a:t>
            </a:r>
            <a:r>
              <a:rPr lang="es-AR" altLang="es-MX" sz="1800" smtClean="0">
                <a:latin typeface="Berlin Sans FB" pitchFamily="34" charset="0"/>
                <a:ea typeface="ＭＳ Ｐゴシック" pitchFamily="34" charset="-128"/>
              </a:rPr>
              <a:t> 				paso central contra la exclusión social. </a:t>
            </a:r>
          </a:p>
          <a:p>
            <a:pPr>
              <a:lnSpc>
                <a:spcPct val="90000"/>
              </a:lnSpc>
              <a:buFont typeface="Arial" charset="0"/>
              <a:buNone/>
            </a:pPr>
            <a:endParaRPr lang="es-AR" altLang="es-MX" sz="2000" smtClean="0">
              <a:latin typeface="Berlin Sans FB" pitchFamily="34" charset="0"/>
              <a:ea typeface="ＭＳ Ｐゴシック" pitchFamily="34" charset="-128"/>
            </a:endParaRPr>
          </a:p>
          <a:p>
            <a:pPr>
              <a:lnSpc>
                <a:spcPct val="90000"/>
              </a:lnSpc>
            </a:pPr>
            <a:endParaRPr lang="en-US" altLang="es-MX" sz="2000" smtClean="0">
              <a:latin typeface="Berlin Sans FB" pitchFamily="34" charset="0"/>
              <a:ea typeface="ＭＳ Ｐゴシック" pitchFamily="34" charset="-128"/>
            </a:endParaRPr>
          </a:p>
          <a:p>
            <a:pPr>
              <a:lnSpc>
                <a:spcPct val="90000"/>
              </a:lnSpc>
            </a:pPr>
            <a:endParaRPr lang="en-US" altLang="es-MX" sz="1800" smtClean="0">
              <a:latin typeface="Berlin Sans FB" pitchFamily="34" charset="0"/>
              <a:ea typeface="ＭＳ Ｐゴシック" pitchFamily="34" charset="-128"/>
            </a:endParaRPr>
          </a:p>
          <a:p>
            <a:pPr>
              <a:lnSpc>
                <a:spcPct val="90000"/>
              </a:lnSpc>
              <a:buFont typeface="Arial" charset="0"/>
              <a:buNone/>
            </a:pPr>
            <a:endParaRPr lang="en-US" altLang="es-MX" smtClean="0">
              <a:ea typeface="ＭＳ Ｐゴシック" pitchFamily="34" charset="-128"/>
            </a:endParaRPr>
          </a:p>
        </p:txBody>
      </p:sp>
      <p:sp>
        <p:nvSpPr>
          <p:cNvPr id="14339" name="Rectangle 3"/>
          <p:cNvSpPr>
            <a:spLocks noChangeArrowheads="1"/>
          </p:cNvSpPr>
          <p:nvPr/>
        </p:nvSpPr>
        <p:spPr bwMode="auto">
          <a:xfrm>
            <a:off x="1371600" y="152400"/>
            <a:ext cx="48768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eaLnBrk="0" hangingPunct="0">
              <a:lnSpc>
                <a:spcPct val="80000"/>
              </a:lnSpc>
              <a:spcBef>
                <a:spcPct val="20000"/>
              </a:spcBef>
              <a:buFont typeface="Arial" charset="0"/>
              <a:buNone/>
            </a:pPr>
            <a:r>
              <a:rPr lang="en-US" altLang="es-MX">
                <a:solidFill>
                  <a:schemeClr val="bg1"/>
                </a:solidFill>
                <a:latin typeface="Berlin Sans FB" pitchFamily="34" charset="0"/>
              </a:rPr>
              <a:t>Una nueva institucionalidad: el progreso en los derechos</a:t>
            </a:r>
          </a:p>
        </p:txBody>
      </p:sp>
      <p:pic>
        <p:nvPicPr>
          <p:cNvPr id="143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AutoShape 5"/>
          <p:cNvSpPr>
            <a:spLocks noChangeArrowheads="1"/>
          </p:cNvSpPr>
          <p:nvPr/>
        </p:nvSpPr>
        <p:spPr bwMode="auto">
          <a:xfrm>
            <a:off x="4757738" y="5410200"/>
            <a:ext cx="976312"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s-MX" alt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304800" y="1066800"/>
            <a:ext cx="8686800" cy="5486400"/>
          </a:xfrm>
        </p:spPr>
        <p:txBody>
          <a:bodyPr/>
          <a:lstStyle/>
          <a:p>
            <a:r>
              <a:rPr lang="es-AR" altLang="es-MX" sz="2000" smtClean="0">
                <a:latin typeface="Berlin Sans FB" pitchFamily="34" charset="0"/>
                <a:ea typeface="ＭＳ Ｐゴシック" pitchFamily="34" charset="-128"/>
              </a:rPr>
              <a:t>Desarrollar </a:t>
            </a:r>
            <a:r>
              <a:rPr lang="es-AR" altLang="es-MX" sz="2000" smtClean="0">
                <a:solidFill>
                  <a:schemeClr val="hlink"/>
                </a:solidFill>
                <a:latin typeface="Berlin Sans FB" pitchFamily="34" charset="0"/>
                <a:ea typeface="ＭＳ Ｐゴシック" pitchFamily="34" charset="-128"/>
              </a:rPr>
              <a:t>sistemas universales e integrales</a:t>
            </a:r>
            <a:r>
              <a:rPr lang="es-AR" altLang="es-MX" sz="2000" smtClean="0">
                <a:latin typeface="Berlin Sans FB" pitchFamily="34" charset="0"/>
                <a:ea typeface="ＭＳ Ｐゴシック" pitchFamily="34" charset="-128"/>
              </a:rPr>
              <a:t> y no simples respuestas a demandas específicas o programas aislados.</a:t>
            </a:r>
          </a:p>
          <a:p>
            <a:endParaRPr lang="es-AR" altLang="es-MX" sz="2000" smtClean="0">
              <a:latin typeface="Berlin Sans FB" pitchFamily="34" charset="0"/>
              <a:ea typeface="ＭＳ Ｐゴシック" pitchFamily="34" charset="-128"/>
            </a:endParaRPr>
          </a:p>
          <a:p>
            <a:r>
              <a:rPr lang="es-AR" altLang="es-MX" sz="2000" smtClean="0">
                <a:latin typeface="Berlin Sans FB" pitchFamily="34" charset="0"/>
                <a:ea typeface="ＭＳ Ｐゴシック" pitchFamily="34" charset="-128"/>
              </a:rPr>
              <a:t>Utilizar los indicadores y señales de progreso como un </a:t>
            </a:r>
            <a:r>
              <a:rPr lang="es-AR" altLang="es-MX" sz="2000" smtClean="0">
                <a:solidFill>
                  <a:srgbClr val="FF0000"/>
                </a:solidFill>
                <a:latin typeface="Berlin Sans FB" pitchFamily="34" charset="0"/>
                <a:ea typeface="ＭＳ Ｐゴシック" pitchFamily="34" charset="-128"/>
              </a:rPr>
              <a:t>primer paso</a:t>
            </a:r>
            <a:r>
              <a:rPr lang="es-AR" altLang="es-MX" sz="2000" smtClean="0">
                <a:latin typeface="Berlin Sans FB" pitchFamily="34" charset="0"/>
                <a:ea typeface="ＭＳ Ｐゴシック" pitchFamily="34" charset="-128"/>
              </a:rPr>
              <a:t> en la señalada consolidación del enfoque de derechos en la política pública y fortalecer las instancias para </a:t>
            </a:r>
            <a:r>
              <a:rPr lang="es-AR" altLang="es-MX" sz="2000" smtClean="0">
                <a:solidFill>
                  <a:srgbClr val="FF0000"/>
                </a:solidFill>
                <a:latin typeface="Berlin Sans FB" pitchFamily="34" charset="0"/>
                <a:ea typeface="ＭＳ Ｐゴシック" pitchFamily="34" charset="-128"/>
              </a:rPr>
              <a:t>recopilación (y difusión) de información.</a:t>
            </a:r>
          </a:p>
          <a:p>
            <a:endParaRPr lang="es-ES" altLang="es-MX" sz="2000" smtClean="0">
              <a:latin typeface="Berlin Sans FB" pitchFamily="34" charset="0"/>
              <a:ea typeface="ＭＳ Ｐゴシック" pitchFamily="34" charset="-128"/>
            </a:endParaRPr>
          </a:p>
          <a:p>
            <a:r>
              <a:rPr lang="es-AR" altLang="es-MX" sz="2000" smtClean="0">
                <a:latin typeface="Berlin Sans FB" pitchFamily="34" charset="0"/>
                <a:ea typeface="ＭＳ Ｐゴシック" pitchFamily="34" charset="-128"/>
              </a:rPr>
              <a:t>Dar </a:t>
            </a:r>
            <a:r>
              <a:rPr lang="es-AR" altLang="es-MX" sz="2000" smtClean="0">
                <a:solidFill>
                  <a:srgbClr val="FF0000"/>
                </a:solidFill>
                <a:latin typeface="Berlin Sans FB" pitchFamily="34" charset="0"/>
                <a:ea typeface="ＭＳ Ｐゴシック" pitchFamily="34" charset="-128"/>
              </a:rPr>
              <a:t>cumplimiento a obligaciones</a:t>
            </a:r>
            <a:r>
              <a:rPr lang="es-AR" altLang="es-MX" sz="2000" smtClean="0">
                <a:latin typeface="Berlin Sans FB" pitchFamily="34" charset="0"/>
                <a:ea typeface="ＭＳ Ｐゴシック" pitchFamily="34" charset="-128"/>
              </a:rPr>
              <a:t>, no a simples “desafíos” o “retos pendientes”.</a:t>
            </a:r>
          </a:p>
          <a:p>
            <a:endParaRPr lang="es-AR" altLang="es-MX" sz="2000" smtClean="0">
              <a:solidFill>
                <a:schemeClr val="hlink"/>
              </a:solidFill>
              <a:latin typeface="Berlin Sans FB" pitchFamily="34" charset="0"/>
              <a:ea typeface="ＭＳ Ｐゴシック" pitchFamily="34" charset="-128"/>
            </a:endParaRPr>
          </a:p>
          <a:p>
            <a:r>
              <a:rPr lang="es-AR" altLang="es-MX" sz="2000" smtClean="0">
                <a:latin typeface="Berlin Sans FB" pitchFamily="34" charset="0"/>
                <a:ea typeface="ＭＳ Ｐゴシック" pitchFamily="34" charset="-128"/>
              </a:rPr>
              <a:t>Pasar de la</a:t>
            </a:r>
            <a:r>
              <a:rPr lang="es-AR" altLang="es-MX" sz="2000" smtClean="0">
                <a:solidFill>
                  <a:schemeClr val="hlink"/>
                </a:solidFill>
                <a:latin typeface="Berlin Sans FB" pitchFamily="34" charset="0"/>
                <a:ea typeface="ＭＳ Ｐゴシック" pitchFamily="34" charset="-128"/>
              </a:rPr>
              <a:t> retórica de los derechos a su efectivización.</a:t>
            </a:r>
          </a:p>
          <a:p>
            <a:endParaRPr lang="es-AR" altLang="es-MX" sz="2000" smtClean="0">
              <a:solidFill>
                <a:schemeClr val="hlink"/>
              </a:solidFill>
              <a:latin typeface="Berlin Sans FB" pitchFamily="34" charset="0"/>
              <a:ea typeface="ＭＳ Ｐゴシック" pitchFamily="34" charset="-128"/>
            </a:endParaRPr>
          </a:p>
          <a:p>
            <a:r>
              <a:rPr lang="es-ES_tradnl" altLang="es-MX" sz="2000" smtClean="0">
                <a:latin typeface="Berlin Sans FB" pitchFamily="34" charset="0"/>
                <a:ea typeface="ＭＳ Ｐゴシック" pitchFamily="34" charset="-128"/>
              </a:rPr>
              <a:t>Si el desafío es </a:t>
            </a:r>
            <a:r>
              <a:rPr lang="es-ES_tradnl" altLang="es-MX" sz="2000" i="1" smtClean="0">
                <a:solidFill>
                  <a:srgbClr val="FF0000"/>
                </a:solidFill>
                <a:latin typeface="Berlin Sans FB" pitchFamily="34" charset="0"/>
                <a:ea typeface="ＭＳ Ｐゴシック" pitchFamily="34" charset="-128"/>
              </a:rPr>
              <a:t>más derechos para más gente en las Américas,</a:t>
            </a:r>
            <a:r>
              <a:rPr lang="es-ES_tradnl" altLang="es-MX" sz="2000" smtClean="0">
                <a:latin typeface="Berlin Sans FB" pitchFamily="34" charset="0"/>
                <a:ea typeface="ＭＳ Ｐゴシック" pitchFamily="34" charset="-128"/>
              </a:rPr>
              <a:t> la presencia de indicadores de progreso va a contribuir ciertamente a su expansión. Hay que demandar su aplicación. </a:t>
            </a:r>
            <a:endParaRPr lang="es-AR" altLang="es-MX" sz="2000" smtClean="0">
              <a:latin typeface="Berlin Sans FB" pitchFamily="34" charset="0"/>
              <a:ea typeface="ＭＳ Ｐゴシック" pitchFamily="34" charset="-128"/>
            </a:endParaRPr>
          </a:p>
          <a:p>
            <a:endParaRPr lang="es-AR" altLang="es-MX" sz="2000" smtClean="0">
              <a:latin typeface="Berlin Sans FB" pitchFamily="34" charset="0"/>
              <a:ea typeface="ＭＳ Ｐゴシック" pitchFamily="34" charset="-128"/>
            </a:endParaRPr>
          </a:p>
          <a:p>
            <a:pPr>
              <a:lnSpc>
                <a:spcPct val="90000"/>
              </a:lnSpc>
            </a:pPr>
            <a:endParaRPr lang="en-US" altLang="es-MX" sz="2000" smtClean="0">
              <a:latin typeface="Berlin Sans FB" pitchFamily="34" charset="0"/>
              <a:ea typeface="ＭＳ Ｐゴシック" pitchFamily="34" charset="-128"/>
            </a:endParaRPr>
          </a:p>
          <a:p>
            <a:pPr>
              <a:lnSpc>
                <a:spcPct val="90000"/>
              </a:lnSpc>
              <a:buFont typeface="Arial" charset="0"/>
              <a:buNone/>
            </a:pPr>
            <a:endParaRPr lang="en-US" altLang="es-MX" sz="2000" smtClean="0">
              <a:latin typeface="Berlin Sans FB" pitchFamily="34" charset="0"/>
              <a:ea typeface="ＭＳ Ｐゴシック" pitchFamily="34" charset="-128"/>
            </a:endParaRPr>
          </a:p>
        </p:txBody>
      </p:sp>
      <p:sp>
        <p:nvSpPr>
          <p:cNvPr id="15363" name="Rectangle 3"/>
          <p:cNvSpPr>
            <a:spLocks noChangeArrowheads="1"/>
          </p:cNvSpPr>
          <p:nvPr/>
        </p:nvSpPr>
        <p:spPr bwMode="auto">
          <a:xfrm>
            <a:off x="1371600" y="152400"/>
            <a:ext cx="48768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eaLnBrk="0" hangingPunct="0">
              <a:lnSpc>
                <a:spcPct val="80000"/>
              </a:lnSpc>
              <a:spcBef>
                <a:spcPct val="20000"/>
              </a:spcBef>
              <a:buFont typeface="Arial" charset="0"/>
              <a:buNone/>
            </a:pPr>
            <a:r>
              <a:rPr lang="en-US" altLang="es-MX">
                <a:solidFill>
                  <a:schemeClr val="bg1"/>
                </a:solidFill>
                <a:latin typeface="Berlin Sans FB" pitchFamily="34" charset="0"/>
              </a:rPr>
              <a:t>Una nueva institucionalidad: el progreso en los derechos</a:t>
            </a:r>
          </a:p>
        </p:txBody>
      </p:sp>
      <p:pic>
        <p:nvPicPr>
          <p:cNvPr id="1536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7938" y="1143000"/>
            <a:ext cx="63246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s-MX" sz="1800" b="1"/>
              <a:t>Fuentes</a:t>
            </a:r>
          </a:p>
          <a:p>
            <a:endParaRPr lang="en-US" altLang="es-MX" sz="1800" b="1"/>
          </a:p>
          <a:p>
            <a:r>
              <a:rPr lang="en-US" altLang="es-MX" sz="1800" b="1"/>
              <a:t>Informes Nacionales y Observaciones Finales GTPSS:</a:t>
            </a:r>
          </a:p>
          <a:p>
            <a:r>
              <a:rPr lang="en-US" altLang="en-US" sz="1800" u="sng"/>
              <a:t>http://www.oas.org/en/sare/social-inclusion/protocol-ssv/</a:t>
            </a:r>
          </a:p>
          <a:p>
            <a:r>
              <a:rPr lang="en-US" altLang="en-US" sz="1800" u="sng"/>
              <a:t>http://www.oas.org/es/sadye/inclusion-social/protocolo-ssv/</a:t>
            </a:r>
            <a:endParaRPr lang="en-US" altLang="es-MX" sz="1800" b="1"/>
          </a:p>
          <a:p>
            <a:endParaRPr lang="en-US" altLang="es-MX" sz="1800"/>
          </a:p>
          <a:p>
            <a:endParaRPr lang="en-US" altLang="es-MX" sz="1800"/>
          </a:p>
          <a:p>
            <a:r>
              <a:rPr lang="en-US" altLang="es-MX" sz="1800" b="1"/>
              <a:t>Indicadores de Medición del Protocolo de San Salvador:</a:t>
            </a:r>
          </a:p>
          <a:p>
            <a:r>
              <a:rPr lang="en-US" altLang="es-MX" sz="1800">
                <a:hlinkClick r:id="rId2"/>
              </a:rPr>
              <a:t>http://www.oas.org/en/sedi/pub/progress_indicators.pdf</a:t>
            </a:r>
            <a:endParaRPr lang="en-US" altLang="es-MX" sz="1800"/>
          </a:p>
          <a:p>
            <a:endParaRPr lang="en-US" altLang="es-MX" sz="1800"/>
          </a:p>
          <a:p>
            <a:endParaRPr lang="en-US" altLang="es-MX" sz="1800" b="1"/>
          </a:p>
          <a:p>
            <a:endParaRPr lang="en-US" altLang="es-MX" sz="1800" b="1"/>
          </a:p>
          <a:p>
            <a:r>
              <a:rPr lang="en-US" altLang="es-MX" sz="1800" b="1"/>
              <a:t>Contactos</a:t>
            </a:r>
          </a:p>
          <a:p>
            <a:r>
              <a:rPr lang="en-US" altLang="es-MX" sz="1800" b="1"/>
              <a:t> </a:t>
            </a:r>
          </a:p>
          <a:p>
            <a:r>
              <a:rPr lang="en-US" altLang="es-MX" sz="1800" b="1"/>
              <a:t>Secretaría Técnica </a:t>
            </a:r>
          </a:p>
          <a:p>
            <a:r>
              <a:rPr lang="en-US" altLang="es-MX" sz="1800" b="1"/>
              <a:t>Alexandra Barrantes </a:t>
            </a:r>
            <a:r>
              <a:rPr lang="en-US" altLang="es-MX" sz="1800" b="1">
                <a:hlinkClick r:id="rId3"/>
              </a:rPr>
              <a:t>abarrantes@oas.org</a:t>
            </a:r>
            <a:endParaRPr lang="en-US" altLang="es-MX" sz="1800" b="1"/>
          </a:p>
          <a:p>
            <a:r>
              <a:rPr lang="en-US" altLang="es-MX" sz="1800" b="1"/>
              <a:t>Silvia Roth </a:t>
            </a:r>
            <a:r>
              <a:rPr lang="en-US" altLang="es-MX" sz="1800" b="1">
                <a:hlinkClick r:id="rId4"/>
              </a:rPr>
              <a:t>sroth@oas.org</a:t>
            </a:r>
            <a:endParaRPr lang="en-US" altLang="es-MX" sz="1800" b="1"/>
          </a:p>
          <a:p>
            <a:endParaRPr lang="en-US" altLang="es-MX" sz="1800"/>
          </a:p>
          <a:p>
            <a:r>
              <a:rPr lang="en-US" altLang="es-MX" sz="1800" b="1"/>
              <a:t>GTPSS:</a:t>
            </a:r>
          </a:p>
          <a:p>
            <a:r>
              <a:rPr lang="en-US" altLang="es-MX" sz="1800">
                <a:hlinkClick r:id="rId5"/>
              </a:rPr>
              <a:t>http://www.oas.org/en/sedi/dsi/protocol-ssv/</a:t>
            </a:r>
            <a:endParaRPr lang="en-US" altLang="es-MX" sz="1800"/>
          </a:p>
          <a:p>
            <a:endParaRPr lang="en-US" altLang="es-MX" sz="1800"/>
          </a:p>
          <a:p>
            <a:endParaRPr lang="en-US" altLang="es-MX" sz="1800"/>
          </a:p>
          <a:p>
            <a:endParaRPr lang="en-US" altLang="es-MX" sz="1800"/>
          </a:p>
          <a:p>
            <a:endParaRPr lang="en-US" altLang="es-MX" sz="1800"/>
          </a:p>
        </p:txBody>
      </p:sp>
      <p:pic>
        <p:nvPicPr>
          <p:cNvPr id="16387" name="Picture 3" descr="PSS.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3429000"/>
            <a:ext cx="17113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Web informes.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299200" y="1143000"/>
            <a:ext cx="265271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685800" y="1066800"/>
            <a:ext cx="8229600" cy="1143000"/>
          </a:xfrm>
        </p:spPr>
        <p:txBody>
          <a:bodyPr/>
          <a:lstStyle/>
          <a:p>
            <a:r>
              <a:rPr lang="en-US" altLang="es-MX" sz="2800" b="0" smtClean="0">
                <a:solidFill>
                  <a:srgbClr val="3366FF"/>
                </a:solidFill>
                <a:latin typeface="Berlin Sans FB" pitchFamily="34" charset="0"/>
                <a:ea typeface="ＭＳ Ｐゴシック" pitchFamily="34" charset="-128"/>
              </a:rPr>
              <a:t>Esquema de la presentación</a:t>
            </a:r>
            <a:br>
              <a:rPr lang="en-US" altLang="es-MX" sz="2800" b="0" smtClean="0">
                <a:solidFill>
                  <a:srgbClr val="3366FF"/>
                </a:solidFill>
                <a:latin typeface="Berlin Sans FB" pitchFamily="34" charset="0"/>
                <a:ea typeface="ＭＳ Ｐゴシック" pitchFamily="34" charset="-128"/>
              </a:rPr>
            </a:br>
            <a:endParaRPr lang="es-ES" altLang="es-MX" sz="2800" b="0" smtClean="0">
              <a:solidFill>
                <a:srgbClr val="3366FF"/>
              </a:solidFill>
              <a:latin typeface="Berlin Sans FB" pitchFamily="34" charset="0"/>
              <a:ea typeface="ＭＳ Ｐゴシック" pitchFamily="34" charset="-128"/>
            </a:endParaRPr>
          </a:p>
        </p:txBody>
      </p:sp>
      <p:sp>
        <p:nvSpPr>
          <p:cNvPr id="4099" name="Rectangle 3"/>
          <p:cNvSpPr>
            <a:spLocks noGrp="1"/>
          </p:cNvSpPr>
          <p:nvPr>
            <p:ph type="body" idx="1"/>
          </p:nvPr>
        </p:nvSpPr>
        <p:spPr>
          <a:xfrm>
            <a:off x="457200" y="1752600"/>
            <a:ext cx="8229600" cy="4419600"/>
          </a:xfrm>
        </p:spPr>
        <p:txBody>
          <a:bodyPr/>
          <a:lstStyle/>
          <a:p>
            <a:pPr>
              <a:lnSpc>
                <a:spcPct val="80000"/>
              </a:lnSpc>
            </a:pPr>
            <a:r>
              <a:rPr lang="en-US" altLang="es-MX" sz="2400" smtClean="0">
                <a:latin typeface="Berlin Sans FB" pitchFamily="34" charset="0"/>
                <a:ea typeface="ＭＳ Ｐゴシック" pitchFamily="34" charset="-128"/>
              </a:rPr>
              <a:t>Derechos Económicos, Sociales y Culturales (DESC): Protocolo Adicional a la Convención Americana en materia de DESC: Protocolo de San Salvador</a:t>
            </a:r>
          </a:p>
          <a:p>
            <a:pPr>
              <a:lnSpc>
                <a:spcPct val="80000"/>
              </a:lnSpc>
            </a:pPr>
            <a:endParaRPr lang="en-US" altLang="es-MX" sz="2400" smtClean="0">
              <a:latin typeface="Berlin Sans FB" pitchFamily="34" charset="0"/>
              <a:ea typeface="ＭＳ Ｐゴシック" pitchFamily="34" charset="-128"/>
            </a:endParaRPr>
          </a:p>
          <a:p>
            <a:pPr>
              <a:lnSpc>
                <a:spcPct val="80000"/>
              </a:lnSpc>
            </a:pPr>
            <a:r>
              <a:rPr lang="en-US" altLang="es-MX" sz="2400" smtClean="0">
                <a:latin typeface="Berlin Sans FB" pitchFamily="34" charset="0"/>
                <a:ea typeface="ＭＳ Ｐゴシック" pitchFamily="34" charset="-128"/>
              </a:rPr>
              <a:t>Medición de Derechos</a:t>
            </a:r>
          </a:p>
          <a:p>
            <a:pPr>
              <a:lnSpc>
                <a:spcPct val="80000"/>
              </a:lnSpc>
              <a:buFont typeface="Arial" charset="0"/>
              <a:buNone/>
            </a:pPr>
            <a:endParaRPr lang="en-US" altLang="es-MX" sz="2400" smtClean="0">
              <a:latin typeface="Berlin Sans FB" pitchFamily="34" charset="0"/>
              <a:ea typeface="ＭＳ Ｐゴシック" pitchFamily="34" charset="-128"/>
            </a:endParaRPr>
          </a:p>
          <a:p>
            <a:pPr>
              <a:lnSpc>
                <a:spcPct val="80000"/>
              </a:lnSpc>
            </a:pPr>
            <a:r>
              <a:rPr lang="en-US" altLang="es-MX" sz="2400" smtClean="0">
                <a:latin typeface="Berlin Sans FB" pitchFamily="34" charset="0"/>
                <a:ea typeface="ＭＳ Ｐゴシック" pitchFamily="34" charset="-128"/>
              </a:rPr>
              <a:t> Sistema de Monitoreo 		 	Indicadores de progreso</a:t>
            </a:r>
          </a:p>
          <a:p>
            <a:pPr>
              <a:lnSpc>
                <a:spcPct val="80000"/>
              </a:lnSpc>
            </a:pPr>
            <a:endParaRPr lang="es-MX" altLang="es-MX" sz="2400" smtClean="0">
              <a:latin typeface="Berlin Sans FB" pitchFamily="34" charset="0"/>
              <a:ea typeface="ＭＳ Ｐゴシック" pitchFamily="34" charset="-128"/>
            </a:endParaRPr>
          </a:p>
          <a:p>
            <a:pPr>
              <a:lnSpc>
                <a:spcPct val="80000"/>
              </a:lnSpc>
            </a:pPr>
            <a:r>
              <a:rPr lang="es-MX" altLang="es-MX" sz="2400" smtClean="0">
                <a:latin typeface="Berlin Sans FB" pitchFamily="34" charset="0"/>
                <a:ea typeface="ＭＳ Ｐゴシック" pitchFamily="34" charset="-128"/>
              </a:rPr>
              <a:t>Principales resultados</a:t>
            </a:r>
            <a:endParaRPr lang="en-US" altLang="es-MX" sz="2400" smtClean="0">
              <a:latin typeface="Berlin Sans FB" pitchFamily="34" charset="0"/>
              <a:ea typeface="ＭＳ Ｐゴシック" pitchFamily="34" charset="-128"/>
            </a:endParaRPr>
          </a:p>
          <a:p>
            <a:pPr>
              <a:lnSpc>
                <a:spcPct val="80000"/>
              </a:lnSpc>
              <a:buFont typeface="Arial" charset="0"/>
              <a:buNone/>
            </a:pPr>
            <a:endParaRPr lang="en-US" altLang="es-MX" sz="2400" smtClean="0">
              <a:latin typeface="Berlin Sans FB" pitchFamily="34" charset="0"/>
              <a:ea typeface="ＭＳ Ｐゴシック" pitchFamily="34" charset="-128"/>
            </a:endParaRPr>
          </a:p>
          <a:p>
            <a:pPr>
              <a:lnSpc>
                <a:spcPct val="80000"/>
              </a:lnSpc>
            </a:pPr>
            <a:r>
              <a:rPr lang="en-US" altLang="es-MX" sz="2400" smtClean="0">
                <a:latin typeface="Berlin Sans FB" pitchFamily="34" charset="0"/>
                <a:ea typeface="ＭＳ Ｐゴシック" pitchFamily="34" charset="-128"/>
              </a:rPr>
              <a:t>Una nueva institucionalidad: el progreso en los derechos</a:t>
            </a:r>
          </a:p>
          <a:p>
            <a:pPr>
              <a:lnSpc>
                <a:spcPct val="80000"/>
              </a:lnSpc>
            </a:pPr>
            <a:endParaRPr lang="en-US" altLang="es-MX" sz="2400" smtClean="0">
              <a:latin typeface="Berlin Sans FB" pitchFamily="34" charset="0"/>
              <a:ea typeface="ＭＳ Ｐゴシック" pitchFamily="34" charset="-128"/>
            </a:endParaRPr>
          </a:p>
          <a:p>
            <a:pPr>
              <a:lnSpc>
                <a:spcPct val="80000"/>
              </a:lnSpc>
              <a:buFont typeface="Arial" charset="0"/>
              <a:buNone/>
            </a:pPr>
            <a:endParaRPr lang="es-ES" altLang="es-MX" smtClean="0">
              <a:latin typeface="Berlin Sans FB" pitchFamily="34" charset="0"/>
              <a:ea typeface="ＭＳ Ｐゴシック" pitchFamily="34" charset="-128"/>
            </a:endParaRPr>
          </a:p>
        </p:txBody>
      </p:sp>
      <p:sp>
        <p:nvSpPr>
          <p:cNvPr id="4100" name="AutoShape 4"/>
          <p:cNvSpPr>
            <a:spLocks noChangeArrowheads="1"/>
          </p:cNvSpPr>
          <p:nvPr/>
        </p:nvSpPr>
        <p:spPr bwMode="auto">
          <a:xfrm>
            <a:off x="4191000" y="3676650"/>
            <a:ext cx="7477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s-MX" altLang="en-US" sz="1800"/>
          </a:p>
        </p:txBody>
      </p:sp>
      <p:pic>
        <p:nvPicPr>
          <p:cNvPr id="410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0"/>
            <a:ext cx="15525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29"/>
          <p:cNvSpPr txBox="1">
            <a:spLocks/>
          </p:cNvSpPr>
          <p:nvPr/>
        </p:nvSpPr>
        <p:spPr bwMode="auto">
          <a:xfrm>
            <a:off x="152400" y="1447800"/>
            <a:ext cx="830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US" altLang="en-US" sz="1800">
              <a:latin typeface="Arial" charset="0"/>
            </a:endParaRPr>
          </a:p>
        </p:txBody>
      </p:sp>
      <p:sp>
        <p:nvSpPr>
          <p:cNvPr id="5124" name="Text Box 41"/>
          <p:cNvSpPr txBox="1">
            <a:spLocks/>
          </p:cNvSpPr>
          <p:nvPr/>
        </p:nvSpPr>
        <p:spPr bwMode="auto">
          <a:xfrm>
            <a:off x="152400" y="1417638"/>
            <a:ext cx="8458200" cy="505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742950" lvl="1" indent="-285750"/>
            <a:endParaRPr lang="en-US" altLang="en-US" sz="2300" i="1"/>
          </a:p>
          <a:p>
            <a:pPr>
              <a:buFont typeface="Wingdings" pitchFamily="2" charset="2"/>
              <a:buNone/>
            </a:pPr>
            <a:endParaRPr lang="en-US" altLang="en-US" sz="2800" i="1"/>
          </a:p>
          <a:p>
            <a:pPr>
              <a:buFont typeface="Wingdings" pitchFamily="2" charset="2"/>
              <a:buChar char="Ø"/>
            </a:pPr>
            <a:endParaRPr lang="en-US" altLang="en-US" sz="2500"/>
          </a:p>
          <a:p>
            <a:pPr>
              <a:buFont typeface="Wingdings" pitchFamily="2" charset="2"/>
              <a:buNone/>
            </a:pPr>
            <a:endParaRPr lang="en-US" altLang="en-US" sz="2500" i="1"/>
          </a:p>
          <a:p>
            <a:pPr>
              <a:buFont typeface="Wingdings" pitchFamily="2" charset="2"/>
              <a:buNone/>
            </a:pPr>
            <a:r>
              <a:rPr lang="en-US" altLang="en-US" sz="1600">
                <a:solidFill>
                  <a:schemeClr val="hlink"/>
                </a:solidFill>
                <a:latin typeface="Berlin Sans FB" pitchFamily="34" charset="0"/>
              </a:rPr>
              <a:t>Art 19:</a:t>
            </a:r>
            <a:r>
              <a:rPr lang="en-US" altLang="en-US" sz="1600">
                <a:latin typeface="Berlin Sans FB" pitchFamily="34" charset="0"/>
              </a:rPr>
              <a:t> </a:t>
            </a:r>
            <a:r>
              <a:rPr lang="es-ES" altLang="en-US" sz="1600">
                <a:latin typeface="Berlin Sans FB" pitchFamily="34" charset="0"/>
              </a:rPr>
              <a:t> Los Estados Partes en el presente Protocolo se comprometen a presentar</a:t>
            </a:r>
            <a:r>
              <a:rPr lang="en-US" altLang="en-US" sz="1600">
                <a:latin typeface="Berlin Sans FB" pitchFamily="34" charset="0"/>
              </a:rPr>
              <a:t> </a:t>
            </a:r>
            <a:r>
              <a:rPr lang="es-ES" altLang="en-US" sz="1600">
                <a:latin typeface="Berlin Sans FB" pitchFamily="34" charset="0"/>
              </a:rPr>
              <a:t>de conformidad con lo dispuesto por este artículo y por las correspondientes normas que al efecto deberá elaborar la Asamblea General de la Organización de los Estados Americanos, informes periódicos respecto de las medidas progresivas que hayan adoptado para asegurar el debido respeto de los derechos consagrados en el mismo Protocolo. </a:t>
            </a:r>
            <a:endParaRPr lang="en-US" altLang="en-US" sz="1600">
              <a:latin typeface="Berlin Sans FB" pitchFamily="34" charset="0"/>
            </a:endParaRPr>
          </a:p>
          <a:p>
            <a:pPr>
              <a:buFont typeface="Wingdings" pitchFamily="2" charset="2"/>
              <a:buNone/>
            </a:pPr>
            <a:endParaRPr lang="en-US" altLang="en-US" sz="1600" i="1">
              <a:latin typeface="Berlin Sans FB" pitchFamily="34" charset="0"/>
            </a:endParaRPr>
          </a:p>
          <a:p>
            <a:pPr>
              <a:buFont typeface="Wingdings" pitchFamily="2" charset="2"/>
              <a:buNone/>
            </a:pPr>
            <a:endParaRPr lang="en-US" altLang="en-US" sz="1800" i="1">
              <a:latin typeface="Arial" charset="0"/>
            </a:endParaRPr>
          </a:p>
          <a:p>
            <a:pPr>
              <a:buFont typeface="Wingdings" pitchFamily="2" charset="2"/>
              <a:buNone/>
            </a:pPr>
            <a:endParaRPr lang="en-US" altLang="en-US" sz="2800"/>
          </a:p>
          <a:p>
            <a:pPr>
              <a:buFont typeface="Wingdings" pitchFamily="2" charset="2"/>
              <a:buChar char="Ø"/>
            </a:pPr>
            <a:endParaRPr lang="en-US" altLang="en-US" sz="2800"/>
          </a:p>
          <a:p>
            <a:pPr>
              <a:buFont typeface="Wingdings" pitchFamily="2" charset="2"/>
              <a:buChar char="Ø"/>
            </a:pPr>
            <a:endParaRPr lang="en-US" altLang="en-US" sz="1800">
              <a:latin typeface="Arial" charset="0"/>
            </a:endParaRPr>
          </a:p>
          <a:p>
            <a:pPr>
              <a:buFont typeface="Wingdings" pitchFamily="2" charset="2"/>
              <a:buChar char="Ø"/>
            </a:pPr>
            <a:endParaRPr lang="en-US" altLang="en-US" sz="1800">
              <a:latin typeface="Arial" charset="0"/>
            </a:endParaRPr>
          </a:p>
          <a:p>
            <a:pPr>
              <a:buFont typeface="Wingdings" pitchFamily="2" charset="2"/>
              <a:buChar char="Ø"/>
            </a:pPr>
            <a:endParaRPr lang="en-US" altLang="en-US" sz="1800">
              <a:latin typeface="Arial" charset="0"/>
            </a:endParaRPr>
          </a:p>
        </p:txBody>
      </p:sp>
      <p:pic>
        <p:nvPicPr>
          <p:cNvPr id="512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0"/>
            <a:ext cx="1066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Box 10"/>
          <p:cNvSpPr txBox="1">
            <a:spLocks noChangeArrowheads="1"/>
          </p:cNvSpPr>
          <p:nvPr/>
        </p:nvSpPr>
        <p:spPr bwMode="auto">
          <a:xfrm>
            <a:off x="304800" y="12192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buFont typeface="Arial" charset="0"/>
              <a:buNone/>
            </a:pPr>
            <a:r>
              <a:rPr lang="en-US" altLang="es-MX" sz="2400">
                <a:solidFill>
                  <a:srgbClr val="3366FF"/>
                </a:solidFill>
                <a:latin typeface="Berlin Sans FB" pitchFamily="34" charset="0"/>
              </a:rPr>
              <a:t>Protocolo de San Salvador (1988): los DESC en el SIDH</a:t>
            </a:r>
          </a:p>
        </p:txBody>
      </p:sp>
      <p:pic>
        <p:nvPicPr>
          <p:cNvPr id="5127" name="Picture 7" descr="untitled.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09763"/>
            <a:ext cx="8458200" cy="80010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9"/>
          <p:cNvSpPr/>
          <p:nvPr/>
        </p:nvSpPr>
        <p:spPr>
          <a:xfrm>
            <a:off x="152400" y="4419600"/>
            <a:ext cx="8686800" cy="2228850"/>
          </a:xfrm>
          <a:prstGeom prst="rect">
            <a:avLst/>
          </a:prstGeom>
          <a:noFill/>
          <a:ln>
            <a:solidFill>
              <a:schemeClr val="tx1">
                <a:lumMod val="65000"/>
                <a:lumOff val="35000"/>
              </a:schemeClr>
            </a:solidFill>
            <a:prstDash val="sysDash"/>
          </a:ln>
        </p:spPr>
        <p:txBody>
          <a:bodyPr>
            <a:spAutoFit/>
          </a:bodyPr>
          <a:lstStyle/>
          <a:p>
            <a:r>
              <a:rPr lang="es-ES" altLang="es-MX" sz="1400">
                <a:latin typeface="Berlin Sans FB" pitchFamily="34" charset="0"/>
              </a:rPr>
              <a:t>El </a:t>
            </a:r>
            <a:r>
              <a:rPr lang="es-ES" altLang="es-MX" sz="1400">
                <a:solidFill>
                  <a:srgbClr val="FF0000"/>
                </a:solidFill>
                <a:latin typeface="Berlin Sans FB" pitchFamily="34" charset="0"/>
              </a:rPr>
              <a:t>Grupo de Trabajo para el Análisis de los Informes Nacionales previstos en el PSS (GTPSS)</a:t>
            </a:r>
            <a:r>
              <a:rPr lang="es-ES" altLang="es-MX" sz="1400">
                <a:latin typeface="Berlin Sans FB" pitchFamily="34" charset="0"/>
              </a:rPr>
              <a:t> está </a:t>
            </a:r>
            <a:r>
              <a:rPr lang="en-US" altLang="es-MX" sz="1400">
                <a:latin typeface="Berlin Sans FB" pitchFamily="34" charset="0"/>
              </a:rPr>
              <a:t>compuesto por:</a:t>
            </a:r>
          </a:p>
          <a:p>
            <a:r>
              <a:rPr lang="es-ES" altLang="es-MX" sz="1400">
                <a:latin typeface="Berlin Sans FB" pitchFamily="34" charset="0"/>
              </a:rPr>
              <a:t>3 personas expertas gubernamentales y 1 suplente</a:t>
            </a:r>
          </a:p>
          <a:p>
            <a:r>
              <a:rPr lang="es-ES" altLang="es-MX" sz="1400">
                <a:latin typeface="Berlin Sans FB" pitchFamily="34" charset="0"/>
              </a:rPr>
              <a:t>1 persona experta independiente y 1 suplente</a:t>
            </a:r>
          </a:p>
          <a:p>
            <a:r>
              <a:rPr lang="es-ES" altLang="es-MX" sz="1400">
                <a:latin typeface="Berlin Sans FB" pitchFamily="34" charset="0"/>
              </a:rPr>
              <a:t>1 representante de la Comisión Interamericana de Derechos Humanos y 1 suplente</a:t>
            </a:r>
          </a:p>
          <a:p>
            <a:endParaRPr lang="es-ES" altLang="es-MX" sz="1400">
              <a:latin typeface="Berlin Sans FB" pitchFamily="34" charset="0"/>
            </a:endParaRPr>
          </a:p>
          <a:p>
            <a:r>
              <a:rPr lang="es-ES" altLang="es-MX" sz="1400">
                <a:latin typeface="Berlin Sans FB" pitchFamily="34" charset="0"/>
              </a:rPr>
              <a:t>Entre sus funciones, el GTPSS:</a:t>
            </a:r>
          </a:p>
          <a:p>
            <a:pPr>
              <a:buFont typeface="Arial" charset="0"/>
              <a:buChar char="•"/>
            </a:pPr>
            <a:r>
              <a:rPr lang="es-ES" altLang="es-MX" sz="1400">
                <a:latin typeface="Berlin Sans FB" pitchFamily="34" charset="0"/>
              </a:rPr>
              <a:t> Definió los indicadores que deben incluirse en los informes de los Estados Partes para el cumplimiento del PSS (art. 19) en diálogo abierto con los Estados partes y las organizaciones de la sociedad civil,</a:t>
            </a:r>
          </a:p>
          <a:p>
            <a:pPr>
              <a:buFont typeface="Arial" charset="0"/>
              <a:buChar char="•"/>
            </a:pPr>
            <a:r>
              <a:rPr lang="es-ES" altLang="es-MX" sz="1400">
                <a:latin typeface="Berlin Sans FB" pitchFamily="34" charset="0"/>
              </a:rPr>
              <a:t> </a:t>
            </a:r>
            <a:r>
              <a:rPr lang="en-US" altLang="es-MX" sz="1400">
                <a:latin typeface="Berlin Sans FB" pitchFamily="34" charset="0"/>
              </a:rPr>
              <a:t>Proporciona asistencia técnica a los Estados</a:t>
            </a:r>
          </a:p>
          <a:p>
            <a:pPr>
              <a:buFont typeface="Arial" charset="0"/>
              <a:buChar char="•"/>
            </a:pPr>
            <a:r>
              <a:rPr lang="en-US" altLang="es-MX" sz="1400">
                <a:latin typeface="Berlin Sans FB" pitchFamily="34" charset="0"/>
              </a:rPr>
              <a:t> </a:t>
            </a:r>
            <a:r>
              <a:rPr lang="es-ES" altLang="es-MX" sz="1400">
                <a:latin typeface="Berlin Sans FB" pitchFamily="34" charset="0"/>
              </a:rPr>
              <a:t>Analiza y monitorea el cumplimiento de las obligaciones contenidas en el PSS</a:t>
            </a:r>
            <a:endParaRPr lang="en-US" altLang="es-MX" sz="1400">
              <a:latin typeface="Berlin Sans FB" pitchFamily="34" charset="0"/>
            </a:endParaRPr>
          </a:p>
        </p:txBody>
      </p:sp>
      <p:pic>
        <p:nvPicPr>
          <p:cNvPr id="512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800600"/>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29"/>
          <p:cNvSpPr txBox="1">
            <a:spLocks/>
          </p:cNvSpPr>
          <p:nvPr/>
        </p:nvSpPr>
        <p:spPr bwMode="auto">
          <a:xfrm>
            <a:off x="-381000" y="1447800"/>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US" altLang="en-US" sz="1800">
              <a:latin typeface="Arial" charset="0"/>
            </a:endParaRPr>
          </a:p>
        </p:txBody>
      </p:sp>
      <p:pic>
        <p:nvPicPr>
          <p:cNvPr id="614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Icono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411288"/>
            <a:ext cx="7391400"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8" descr="5.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029200"/>
            <a:ext cx="7315200" cy="104775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pic>
      <p:sp>
        <p:nvSpPr>
          <p:cNvPr id="6151" name="Rectangle 9"/>
          <p:cNvSpPr>
            <a:spLocks noChangeArrowheads="1"/>
          </p:cNvSpPr>
          <p:nvPr/>
        </p:nvSpPr>
        <p:spPr bwMode="auto">
          <a:xfrm>
            <a:off x="2362200" y="4495800"/>
            <a:ext cx="276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en-US" sz="1800" b="1">
                <a:solidFill>
                  <a:schemeClr val="hlink"/>
                </a:solidFill>
              </a:rPr>
              <a:t>Derechos transversales</a:t>
            </a:r>
          </a:p>
        </p:txBody>
      </p:sp>
      <p:sp>
        <p:nvSpPr>
          <p:cNvPr id="6152" name="AutoShape 10"/>
          <p:cNvSpPr>
            <a:spLocks/>
          </p:cNvSpPr>
          <p:nvPr/>
        </p:nvSpPr>
        <p:spPr bwMode="auto">
          <a:xfrm>
            <a:off x="7772400" y="1752600"/>
            <a:ext cx="152400" cy="914400"/>
          </a:xfrm>
          <a:prstGeom prst="righ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MX" altLang="en-US" sz="1800"/>
          </a:p>
        </p:txBody>
      </p:sp>
      <p:sp>
        <p:nvSpPr>
          <p:cNvPr id="6153" name="AutoShape 12"/>
          <p:cNvSpPr>
            <a:spLocks/>
          </p:cNvSpPr>
          <p:nvPr/>
        </p:nvSpPr>
        <p:spPr bwMode="auto">
          <a:xfrm>
            <a:off x="7848600" y="3048000"/>
            <a:ext cx="152400" cy="914400"/>
          </a:xfrm>
          <a:prstGeom prst="righ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MX" altLang="en-US" sz="1800"/>
          </a:p>
        </p:txBody>
      </p:sp>
      <p:sp>
        <p:nvSpPr>
          <p:cNvPr id="6154" name="Oval 13"/>
          <p:cNvSpPr>
            <a:spLocks noChangeArrowheads="1"/>
          </p:cNvSpPr>
          <p:nvPr/>
        </p:nvSpPr>
        <p:spPr bwMode="auto">
          <a:xfrm>
            <a:off x="8001000" y="1752600"/>
            <a:ext cx="1066800" cy="914400"/>
          </a:xfrm>
          <a:prstGeom prst="ellipse">
            <a:avLst/>
          </a:prstGeom>
          <a:solidFill>
            <a:schemeClr val="accent1"/>
          </a:solidFill>
          <a:ln w="9525">
            <a:solidFill>
              <a:schemeClr val="tx1"/>
            </a:solidFill>
            <a:round/>
            <a:headEnd/>
            <a:tailEnd/>
          </a:ln>
        </p:spPr>
        <p:txBody>
          <a:bodyPr wrap="none" anchor="ctr"/>
          <a:lstStyle/>
          <a:p>
            <a:pPr algn="ctr" defTabSz="914400"/>
            <a:r>
              <a:rPr lang="es-AR" altLang="es-MX" sz="1600"/>
              <a:t>1º </a:t>
            </a:r>
          </a:p>
          <a:p>
            <a:pPr algn="ctr" defTabSz="914400"/>
            <a:r>
              <a:rPr lang="es-AR" altLang="es-MX" sz="1000"/>
              <a:t>Agrupamiento</a:t>
            </a:r>
            <a:endParaRPr lang="es-ES" altLang="es-MX" sz="1000"/>
          </a:p>
        </p:txBody>
      </p:sp>
      <p:sp>
        <p:nvSpPr>
          <p:cNvPr id="6155" name="Oval 14"/>
          <p:cNvSpPr>
            <a:spLocks noChangeArrowheads="1"/>
          </p:cNvSpPr>
          <p:nvPr/>
        </p:nvSpPr>
        <p:spPr bwMode="auto">
          <a:xfrm>
            <a:off x="8153400" y="3048000"/>
            <a:ext cx="914400" cy="914400"/>
          </a:xfrm>
          <a:prstGeom prst="ellipse">
            <a:avLst/>
          </a:prstGeom>
          <a:solidFill>
            <a:schemeClr val="accent1"/>
          </a:solidFill>
          <a:ln w="9525">
            <a:solidFill>
              <a:schemeClr val="tx1"/>
            </a:solidFill>
            <a:round/>
            <a:headEnd/>
            <a:tailEnd/>
          </a:ln>
        </p:spPr>
        <p:txBody>
          <a:bodyPr wrap="none" anchor="ctr"/>
          <a:lstStyle/>
          <a:p>
            <a:pPr algn="ctr" defTabSz="914400"/>
            <a:r>
              <a:rPr lang="es-AR" altLang="es-MX" sz="1600"/>
              <a:t>2º </a:t>
            </a:r>
          </a:p>
          <a:p>
            <a:pPr algn="ctr" defTabSz="914400"/>
            <a:r>
              <a:rPr lang="es-AR" altLang="es-MX" sz="1000"/>
              <a:t>Agrupamiento</a:t>
            </a:r>
            <a:endParaRPr lang="es-ES" altLang="es-MX" sz="1000"/>
          </a:p>
        </p:txBody>
      </p:sp>
    </p:spTree>
  </p:cSld>
  <p:clrMapOvr>
    <a:masterClrMapping/>
  </p:clrMapOvr>
  <p:transition spd="med">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type="body" sz="half" idx="4294967295"/>
          </p:nvPr>
        </p:nvSpPr>
        <p:spPr>
          <a:xfrm>
            <a:off x="152400" y="1219200"/>
            <a:ext cx="4343400" cy="4953000"/>
          </a:xfrm>
        </p:spPr>
        <p:txBody>
          <a:bodyPr/>
          <a:lstStyle/>
          <a:p>
            <a:pPr eaLnBrk="1" hangingPunct="1">
              <a:lnSpc>
                <a:spcPct val="80000"/>
              </a:lnSpc>
            </a:pPr>
            <a:r>
              <a:rPr lang="es-AR" altLang="es-MX" sz="1800" smtClean="0">
                <a:latin typeface="Berlin Sans FB" pitchFamily="34" charset="0"/>
                <a:ea typeface="ＭＳ Ｐゴシック" pitchFamily="34" charset="-128"/>
              </a:rPr>
              <a:t>Debate académico y político en torno al alcance de los derechos </a:t>
            </a:r>
            <a:endParaRPr lang="es-ES" altLang="es-MX" sz="1800" smtClean="0">
              <a:latin typeface="Berlin Sans FB" pitchFamily="34" charset="0"/>
              <a:ea typeface="ＭＳ Ｐゴシック" pitchFamily="34" charset="-128"/>
            </a:endParaRPr>
          </a:p>
          <a:p>
            <a:pPr eaLnBrk="1" hangingPunct="1">
              <a:lnSpc>
                <a:spcPct val="80000"/>
              </a:lnSpc>
            </a:pPr>
            <a:endParaRPr lang="es-ES" altLang="es-MX" sz="1800" smtClean="0">
              <a:latin typeface="Berlin Sans FB" pitchFamily="34" charset="0"/>
              <a:ea typeface="ＭＳ Ｐゴシック" pitchFamily="34" charset="-128"/>
            </a:endParaRPr>
          </a:p>
          <a:p>
            <a:pPr eaLnBrk="1" hangingPunct="1">
              <a:lnSpc>
                <a:spcPct val="80000"/>
              </a:lnSpc>
            </a:pPr>
            <a:r>
              <a:rPr lang="es-ES" altLang="es-MX" sz="1800" smtClean="0">
                <a:latin typeface="Berlin Sans FB" pitchFamily="34" charset="0"/>
                <a:ea typeface="ＭＳ Ｐゴシック" pitchFamily="34" charset="-128"/>
              </a:rPr>
              <a:t>La definición de políticas públicas que incorporen derechos, debe  acompañarse con mecanismos de tutela, garantía y responsabilidad por parte de los Estados: </a:t>
            </a:r>
            <a:r>
              <a:rPr lang="es-ES" altLang="es-MX" sz="1800" smtClean="0">
                <a:solidFill>
                  <a:schemeClr val="hlink"/>
                </a:solidFill>
                <a:latin typeface="Berlin Sans FB" pitchFamily="34" charset="0"/>
                <a:ea typeface="ＭＳ Ｐゴシック" pitchFamily="34" charset="-128"/>
              </a:rPr>
              <a:t>Enfoque de derechos vs. Retórica de Derechos</a:t>
            </a:r>
          </a:p>
          <a:p>
            <a:pPr>
              <a:lnSpc>
                <a:spcPct val="80000"/>
              </a:lnSpc>
            </a:pPr>
            <a:endParaRPr lang="en-US" altLang="en-US" sz="1800" smtClean="0">
              <a:latin typeface="Berlin Sans FB" pitchFamily="34" charset="0"/>
              <a:ea typeface="ＭＳ Ｐゴシック" pitchFamily="34" charset="-128"/>
            </a:endParaRPr>
          </a:p>
          <a:p>
            <a:pPr>
              <a:lnSpc>
                <a:spcPct val="80000"/>
              </a:lnSpc>
            </a:pPr>
            <a:r>
              <a:rPr lang="en-US" altLang="en-US" sz="1800" smtClean="0">
                <a:latin typeface="Berlin Sans FB" pitchFamily="34" charset="0"/>
                <a:ea typeface="ＭＳ Ｐゴシック" pitchFamily="34" charset="-128"/>
              </a:rPr>
              <a:t>Obligaciones – y Obligaciones + de los DESC: </a:t>
            </a:r>
            <a:r>
              <a:rPr lang="es-ES_tradnl" altLang="en-US" sz="1800" smtClean="0">
                <a:solidFill>
                  <a:schemeClr val="hlink"/>
                </a:solidFill>
                <a:latin typeface="Berlin Sans FB" pitchFamily="34" charset="0"/>
                <a:ea typeface="ＭＳ Ｐゴシック" pitchFamily="34" charset="-128"/>
              </a:rPr>
              <a:t>(exigibilidad de derechos - justiciabilidad</a:t>
            </a:r>
          </a:p>
          <a:p>
            <a:pPr>
              <a:lnSpc>
                <a:spcPct val="80000"/>
              </a:lnSpc>
              <a:buFont typeface="Arial" charset="0"/>
              <a:buNone/>
            </a:pPr>
            <a:endParaRPr lang="es-ES_tradnl" altLang="en-US" sz="1800" smtClean="0">
              <a:solidFill>
                <a:schemeClr val="hlink"/>
              </a:solidFill>
              <a:latin typeface="Berlin Sans FB" pitchFamily="34" charset="0"/>
              <a:ea typeface="ＭＳ Ｐゴシック" pitchFamily="34" charset="-128"/>
            </a:endParaRPr>
          </a:p>
          <a:p>
            <a:pPr eaLnBrk="1" hangingPunct="1">
              <a:lnSpc>
                <a:spcPct val="80000"/>
              </a:lnSpc>
            </a:pPr>
            <a:r>
              <a:rPr lang="es-AR" altLang="es-MX" sz="1800" smtClean="0">
                <a:latin typeface="Berlin Sans FB" pitchFamily="34" charset="0"/>
                <a:ea typeface="ＭＳ Ｐゴシック" pitchFamily="34" charset="-128"/>
              </a:rPr>
              <a:t>La experiencia de los Comités de Pactos y de Monitoreo internacional era que se constataban «avances» en la medida de la información entregada. Esto es, </a:t>
            </a:r>
            <a:r>
              <a:rPr lang="es-AR" altLang="es-MX" sz="1800" smtClean="0">
                <a:solidFill>
                  <a:schemeClr val="hlink"/>
                </a:solidFill>
                <a:latin typeface="Berlin Sans FB" pitchFamily="34" charset="0"/>
                <a:ea typeface="ＭＳ Ｐゴシック" pitchFamily="34" charset="-128"/>
              </a:rPr>
              <a:t>no se medía el grado de cumplimiento sino avances basados en la información «declarada» y si sustento empírico.</a:t>
            </a:r>
          </a:p>
          <a:p>
            <a:pPr eaLnBrk="1" hangingPunct="1">
              <a:lnSpc>
                <a:spcPct val="80000"/>
              </a:lnSpc>
            </a:pPr>
            <a:endParaRPr lang="es-AR" altLang="es-MX" sz="1800" smtClean="0">
              <a:solidFill>
                <a:schemeClr val="hlink"/>
              </a:solidFill>
              <a:latin typeface="Berlin Sans FB" pitchFamily="34" charset="0"/>
              <a:ea typeface="ＭＳ Ｐゴシック" pitchFamily="34" charset="-128"/>
            </a:endParaRPr>
          </a:p>
          <a:p>
            <a:pPr eaLnBrk="1" hangingPunct="1">
              <a:lnSpc>
                <a:spcPct val="80000"/>
              </a:lnSpc>
              <a:buFont typeface="Arial" charset="0"/>
              <a:buNone/>
            </a:pPr>
            <a:endParaRPr lang="es-ES" altLang="es-MX" sz="1800" smtClean="0">
              <a:solidFill>
                <a:schemeClr val="hlink"/>
              </a:solidFill>
              <a:latin typeface="Berlin Sans FB" pitchFamily="34" charset="0"/>
              <a:ea typeface="ＭＳ Ｐゴシック" pitchFamily="34" charset="-128"/>
            </a:endParaRPr>
          </a:p>
          <a:p>
            <a:pPr>
              <a:lnSpc>
                <a:spcPct val="80000"/>
              </a:lnSpc>
            </a:pPr>
            <a:endParaRPr lang="es-ES" altLang="es-MX" sz="1600" smtClean="0">
              <a:ea typeface="ＭＳ Ｐゴシック" pitchFamily="34" charset="-128"/>
            </a:endParaRPr>
          </a:p>
        </p:txBody>
      </p:sp>
      <p:sp>
        <p:nvSpPr>
          <p:cNvPr id="7171" name="Rectangle 15"/>
          <p:cNvSpPr>
            <a:spLocks noChangeArrowheads="1"/>
          </p:cNvSpPr>
          <p:nvPr/>
        </p:nvSpPr>
        <p:spPr bwMode="auto">
          <a:xfrm>
            <a:off x="1828800" y="228600"/>
            <a:ext cx="4648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es-AR" altLang="es-MX" sz="3200">
                <a:solidFill>
                  <a:schemeClr val="bg1"/>
                </a:solidFill>
                <a:latin typeface="Berlin Sans FB" pitchFamily="34" charset="0"/>
              </a:rPr>
              <a:t>Medición de Derechos</a:t>
            </a:r>
            <a:endParaRPr lang="es-ES" altLang="es-MX" sz="3200">
              <a:solidFill>
                <a:schemeClr val="bg1"/>
              </a:solidFill>
              <a:latin typeface="Berlin Sans FB" pitchFamily="34" charset="0"/>
            </a:endParaRPr>
          </a:p>
        </p:txBody>
      </p:sp>
      <p:pic>
        <p:nvPicPr>
          <p:cNvPr id="717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535" name="Group 31"/>
          <p:cNvGraphicFramePr>
            <a:graphicFrameLocks noGrp="1"/>
          </p:cNvGraphicFramePr>
          <p:nvPr>
            <p:ph sz="half" idx="4294967295"/>
          </p:nvPr>
        </p:nvGraphicFramePr>
        <p:xfrm>
          <a:off x="4648200" y="1219200"/>
          <a:ext cx="4343400" cy="5074920"/>
        </p:xfrm>
        <a:graphic>
          <a:graphicData uri="http://schemas.openxmlformats.org/drawingml/2006/table">
            <a:tbl>
              <a:tblPr/>
              <a:tblGrid>
                <a:gridCol w="2171700"/>
                <a:gridCol w="2171700"/>
              </a:tblGrid>
              <a:tr h="762000">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s-ES" altLang="es-MX" sz="1400" b="0" i="0" u="none" strike="noStrike" cap="none" normalizeH="0" baseline="0" smtClean="0">
                          <a:ln>
                            <a:noFill/>
                          </a:ln>
                          <a:solidFill>
                            <a:srgbClr val="FF0000"/>
                          </a:solidFill>
                          <a:effectLst/>
                          <a:latin typeface="Berlin Sans FB" pitchFamily="34" charset="0"/>
                          <a:ea typeface="ＭＳ Ｐゴシック" pitchFamily="34" charset="-128"/>
                        </a:rPr>
                        <a:t>INDICADORES SOCIALES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s-ES" altLang="es-MX" sz="1400" b="0" i="0" u="none" strike="noStrike" cap="none" normalizeH="0" baseline="0" smtClean="0">
                          <a:ln>
                            <a:noFill/>
                          </a:ln>
                          <a:solidFill>
                            <a:srgbClr val="FF0000"/>
                          </a:solidFill>
                          <a:effectLst/>
                          <a:latin typeface="Berlin Sans FB" pitchFamily="34" charset="0"/>
                          <a:ea typeface="ＭＳ Ｐゴシック" pitchFamily="34" charset="-128"/>
                        </a:rPr>
                        <a:t>INDICADORES DE DERECHOS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ES_tradnl" altLang="es-MX" sz="1400" b="0" i="0" u="none" strike="noStrike" cap="none" normalizeH="0" baseline="0" smtClean="0">
                          <a:ln>
                            <a:noFill/>
                          </a:ln>
                          <a:solidFill>
                            <a:schemeClr val="tx1"/>
                          </a:solidFill>
                          <a:effectLst/>
                          <a:latin typeface="Berlin Sans FB" pitchFamily="34" charset="0"/>
                          <a:ea typeface="ＭＳ Ｐゴシック" pitchFamily="34" charset="-128"/>
                        </a:rPr>
                        <a:t>Identifican y cuantifican un fenómeno en sí mismo</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s-ES_tradnl" altLang="es-MX" sz="1400" b="0" i="0" u="none" strike="noStrike" cap="none" normalizeH="0" baseline="0" smtClean="0">
                          <a:ln>
                            <a:noFill/>
                          </a:ln>
                          <a:solidFill>
                            <a:schemeClr val="tx1"/>
                          </a:solidFill>
                          <a:effectLst/>
                          <a:latin typeface="Berlin Sans FB" pitchFamily="34" charset="0"/>
                          <a:ea typeface="ＭＳ Ｐゴシック" pitchFamily="34" charset="-128"/>
                        </a:rPr>
                        <a:t>Parten conceptualmente de los principios de interdependencia, indivisibilidad y universalidad DDHH y </a:t>
                      </a:r>
                      <a:r>
                        <a:rPr kumimoji="0" lang="es-MX" altLang="es-MX" sz="1400" b="0" i="0" u="none" strike="noStrike" cap="none" normalizeH="0" baseline="0" smtClean="0">
                          <a:ln>
                            <a:noFill/>
                          </a:ln>
                          <a:solidFill>
                            <a:schemeClr val="tx1"/>
                          </a:solidFill>
                          <a:effectLst/>
                          <a:latin typeface="Berlin Sans FB" pitchFamily="34" charset="0"/>
                          <a:ea typeface="ＭＳ Ｐゴシック" pitchFamily="34" charset="-128"/>
                        </a:rPr>
                        <a:t>los estándares del corpus de DDHH</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ES_tradnl" altLang="ja-JP" sz="1400" b="0" i="0" u="none" strike="noStrike" cap="none" normalizeH="0" baseline="0" smtClean="0">
                          <a:ln>
                            <a:noFill/>
                          </a:ln>
                          <a:solidFill>
                            <a:schemeClr val="tx1"/>
                          </a:solidFill>
                          <a:effectLst/>
                          <a:latin typeface="Berlin Sans FB" pitchFamily="34" charset="0"/>
                          <a:ea typeface="ＭＳ Ｐゴシック" pitchFamily="34" charset="-128"/>
                        </a:rPr>
                        <a:t>Establecen escalas, comportamientos, Índices y variables</a:t>
                      </a:r>
                      <a:r>
                        <a:rPr kumimoji="0" lang="es-ES" altLang="ja-JP" sz="2800" b="0" i="0" u="none" strike="noStrike" cap="none" normalizeH="0" baseline="0" smtClean="0">
                          <a:ln>
                            <a:noFill/>
                          </a:ln>
                          <a:solidFill>
                            <a:schemeClr val="tx1"/>
                          </a:solidFill>
                          <a:effectLst/>
                          <a:latin typeface="Calibri" pitchFamily="34" charset="0"/>
                          <a:ea typeface="ＭＳ Ｐゴシック" pitchFamily="34" charset="-128"/>
                        </a:rPr>
                        <a:t> </a:t>
                      </a:r>
                      <a:endParaRPr kumimoji="0" lang="es-ES" altLang="es-MX" sz="2800" b="0" i="0" u="none" strike="noStrike" cap="none" normalizeH="0" baseline="0" smtClean="0">
                        <a:ln>
                          <a:noFill/>
                        </a:ln>
                        <a:solidFill>
                          <a:schemeClr val="tx1"/>
                        </a:solidFill>
                        <a:effectLst/>
                        <a:latin typeface="Calibri" pitchFamily="34"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ES_tradnl" altLang="es-MX" sz="1400" b="0" i="0" u="none" strike="noStrike" cap="none" normalizeH="0" baseline="0" smtClean="0">
                          <a:ln>
                            <a:noFill/>
                          </a:ln>
                          <a:solidFill>
                            <a:schemeClr val="tx1"/>
                          </a:solidFill>
                          <a:effectLst/>
                          <a:latin typeface="Berlin Sans FB" pitchFamily="34" charset="0"/>
                          <a:ea typeface="ＭＳ Ｐゴシック" pitchFamily="34" charset="-128"/>
                        </a:rPr>
                        <a:t>Cuantifican y </a:t>
                      </a:r>
                      <a:r>
                        <a:rPr kumimoji="0" lang="es-ES_tradnl" altLang="es-MX" sz="1400" b="0" i="1" u="none" strike="noStrike" cap="none" normalizeH="0" baseline="0" smtClean="0">
                          <a:ln>
                            <a:noFill/>
                          </a:ln>
                          <a:solidFill>
                            <a:schemeClr val="tx1"/>
                          </a:solidFill>
                          <a:effectLst/>
                          <a:latin typeface="Berlin Sans FB" pitchFamily="34" charset="0"/>
                          <a:ea typeface="ＭＳ Ｐゴシック" pitchFamily="34" charset="-128"/>
                        </a:rPr>
                        <a:t>califican </a:t>
                      </a:r>
                      <a:r>
                        <a:rPr kumimoji="0" lang="es-ES_tradnl" altLang="es-MX" sz="1400" b="0" i="0" u="none" strike="noStrike" cap="none" normalizeH="0" baseline="0" smtClean="0">
                          <a:ln>
                            <a:noFill/>
                          </a:ln>
                          <a:solidFill>
                            <a:schemeClr val="tx1"/>
                          </a:solidFill>
                          <a:effectLst/>
                          <a:latin typeface="Berlin Sans FB" pitchFamily="34" charset="0"/>
                          <a:ea typeface="ＭＳ Ｐゴシック" pitchFamily="34" charset="-128"/>
                        </a:rPr>
                        <a:t>las acciones del Estado</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ES_tradnl" altLang="es-MX" sz="1400" b="0" i="0" u="none" strike="noStrike" cap="none" normalizeH="0" baseline="0" smtClean="0">
                          <a:ln>
                            <a:noFill/>
                          </a:ln>
                          <a:solidFill>
                            <a:schemeClr val="tx1"/>
                          </a:solidFill>
                          <a:effectLst/>
                          <a:latin typeface="Berlin Sans FB" pitchFamily="34" charset="0"/>
                          <a:ea typeface="ＭＳ Ｐゴシック" pitchFamily="34" charset="-128"/>
                        </a:rPr>
                        <a:t>Se consideran interrelaciones entre áreas relevantes (bienestar, educación, salud, trabajo)</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ES_tradnl" altLang="es-MX" sz="1400" b="0" i="0" u="none" strike="noStrike" cap="none" normalizeH="0" baseline="0" smtClean="0">
                          <a:ln>
                            <a:noFill/>
                          </a:ln>
                          <a:solidFill>
                            <a:schemeClr val="tx1"/>
                          </a:solidFill>
                          <a:effectLst/>
                          <a:latin typeface="Berlin Sans FB" pitchFamily="34" charset="0"/>
                          <a:ea typeface="ＭＳ Ｐゴシック" pitchFamily="34" charset="-128"/>
                        </a:rPr>
                        <a:t>Establecen interrelaciones entre derechos (DCP y DESC)</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AR" altLang="es-MX" sz="1400" b="0" i="0" u="none" strike="noStrike" cap="none" normalizeH="0" baseline="0" smtClean="0">
                          <a:ln>
                            <a:noFill/>
                          </a:ln>
                          <a:solidFill>
                            <a:schemeClr val="tx1"/>
                          </a:solidFill>
                          <a:effectLst/>
                          <a:latin typeface="Berlin Sans FB" pitchFamily="34" charset="0"/>
                          <a:ea typeface="ＭＳ Ｐゴシック" pitchFamily="34" charset="-128"/>
                        </a:rPr>
                        <a:t>Mayoritariamente cuantitativos</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s-AR" altLang="es-MX" sz="1400" b="0" i="0" u="none" strike="noStrike" cap="none" normalizeH="0" baseline="0" smtClean="0">
                          <a:ln>
                            <a:noFill/>
                          </a:ln>
                          <a:solidFill>
                            <a:schemeClr val="tx1"/>
                          </a:solidFill>
                          <a:effectLst/>
                          <a:latin typeface="Berlin Sans FB" pitchFamily="34" charset="0"/>
                          <a:ea typeface="ＭＳ Ｐゴシック" pitchFamily="34" charset="-128"/>
                        </a:rPr>
                        <a:t>Cualitativos y cuantitativos</a:t>
                      </a:r>
                      <a:endParaRPr kumimoji="0" lang="es-ES" altLang="es-MX" sz="1400" b="0" i="0" u="none" strike="noStrike" cap="none" normalizeH="0" baseline="0" smtClean="0">
                        <a:ln>
                          <a:noFill/>
                        </a:ln>
                        <a:solidFill>
                          <a:schemeClr val="tx1"/>
                        </a:solidFill>
                        <a:effectLst/>
                        <a:latin typeface="Berlin Sans FB"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29"/>
          <p:cNvSpPr txBox="1">
            <a:spLocks/>
          </p:cNvSpPr>
          <p:nvPr/>
        </p:nvSpPr>
        <p:spPr bwMode="auto">
          <a:xfrm>
            <a:off x="152400" y="1447800"/>
            <a:ext cx="830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US" altLang="en-US" sz="1800">
              <a:latin typeface="Arial" charset="0"/>
            </a:endParaRPr>
          </a:p>
        </p:txBody>
      </p:sp>
      <p:sp>
        <p:nvSpPr>
          <p:cNvPr id="8196" name="Text Box 41"/>
          <p:cNvSpPr txBox="1">
            <a:spLocks/>
          </p:cNvSpPr>
          <p:nvPr/>
        </p:nvSpPr>
        <p:spPr bwMode="auto">
          <a:xfrm>
            <a:off x="152400" y="1417638"/>
            <a:ext cx="8458200"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742950" lvl="1" indent="-285750"/>
            <a:endParaRPr lang="en-US" altLang="en-US" sz="2300" i="1"/>
          </a:p>
          <a:p>
            <a:pPr>
              <a:buFont typeface="Wingdings" pitchFamily="2" charset="2"/>
              <a:buNone/>
            </a:pPr>
            <a:endParaRPr lang="en-US" altLang="en-US" sz="2800" i="1"/>
          </a:p>
          <a:p>
            <a:pPr>
              <a:buFont typeface="Wingdings" pitchFamily="2" charset="2"/>
              <a:buChar char="Ø"/>
            </a:pPr>
            <a:endParaRPr lang="en-US" altLang="en-US" sz="2500"/>
          </a:p>
          <a:p>
            <a:pPr>
              <a:buFont typeface="Wingdings" pitchFamily="2" charset="2"/>
              <a:buNone/>
            </a:pPr>
            <a:endParaRPr lang="en-US" altLang="en-US" sz="2500" i="1"/>
          </a:p>
          <a:p>
            <a:pPr>
              <a:buFont typeface="Wingdings" pitchFamily="2" charset="2"/>
              <a:buNone/>
            </a:pPr>
            <a:endParaRPr lang="en-US" altLang="en-US" sz="2200"/>
          </a:p>
          <a:p>
            <a:pPr>
              <a:buFont typeface="Wingdings" pitchFamily="2" charset="2"/>
              <a:buNone/>
            </a:pPr>
            <a:endParaRPr lang="en-US" altLang="en-US" sz="1800" i="1">
              <a:latin typeface="Arial" charset="0"/>
            </a:endParaRPr>
          </a:p>
          <a:p>
            <a:pPr>
              <a:buFont typeface="Wingdings" pitchFamily="2" charset="2"/>
              <a:buNone/>
            </a:pPr>
            <a:endParaRPr lang="en-US" altLang="en-US" sz="1800" i="1">
              <a:latin typeface="Arial" charset="0"/>
            </a:endParaRPr>
          </a:p>
          <a:p>
            <a:pPr>
              <a:buFont typeface="Wingdings" pitchFamily="2" charset="2"/>
              <a:buNone/>
            </a:pPr>
            <a:endParaRPr lang="en-US" altLang="en-US" sz="2800"/>
          </a:p>
          <a:p>
            <a:pPr>
              <a:buFont typeface="Wingdings" pitchFamily="2" charset="2"/>
              <a:buChar char="Ø"/>
            </a:pPr>
            <a:endParaRPr lang="en-US" altLang="en-US" sz="2800"/>
          </a:p>
          <a:p>
            <a:pPr>
              <a:buFont typeface="Wingdings" pitchFamily="2" charset="2"/>
              <a:buChar char="Ø"/>
            </a:pPr>
            <a:endParaRPr lang="en-US" altLang="en-US" sz="1800">
              <a:latin typeface="Arial" charset="0"/>
            </a:endParaRPr>
          </a:p>
          <a:p>
            <a:pPr>
              <a:buFont typeface="Wingdings" pitchFamily="2" charset="2"/>
              <a:buChar char="Ø"/>
            </a:pPr>
            <a:endParaRPr lang="en-US" altLang="en-US" sz="1800">
              <a:latin typeface="Arial" charset="0"/>
            </a:endParaRPr>
          </a:p>
          <a:p>
            <a:pPr>
              <a:buFont typeface="Wingdings" pitchFamily="2" charset="2"/>
              <a:buChar char="Ø"/>
            </a:pPr>
            <a:endParaRPr lang="en-US" altLang="en-US" sz="1800">
              <a:latin typeface="Arial" charset="0"/>
            </a:endParaRPr>
          </a:p>
        </p:txBody>
      </p:sp>
      <p:pic>
        <p:nvPicPr>
          <p:cNvPr id="819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itle 1"/>
          <p:cNvSpPr txBox="1">
            <a:spLocks/>
          </p:cNvSpPr>
          <p:nvPr/>
        </p:nvSpPr>
        <p:spPr bwMode="auto">
          <a:xfrm>
            <a:off x="1447800" y="0"/>
            <a:ext cx="70104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0" hangingPunct="0"/>
            <a:r>
              <a:rPr lang="en-US" altLang="es-MX" sz="4000">
                <a:solidFill>
                  <a:schemeClr val="bg1"/>
                </a:solidFill>
                <a:latin typeface="Berlin Sans FB" pitchFamily="34" charset="0"/>
              </a:rPr>
              <a:t>Indicadores de PSS</a:t>
            </a:r>
          </a:p>
        </p:txBody>
      </p:sp>
      <p:pic>
        <p:nvPicPr>
          <p:cNvPr id="819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676400"/>
            <a:ext cx="739140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1 Tabla"/>
          <p:cNvGraphicFramePr>
            <a:graphicFrameLocks noGrp="1"/>
          </p:cNvGraphicFramePr>
          <p:nvPr/>
        </p:nvGraphicFramePr>
        <p:xfrm>
          <a:off x="228600" y="2825750"/>
          <a:ext cx="8686800" cy="1822450"/>
        </p:xfrm>
        <a:graphic>
          <a:graphicData uri="http://schemas.openxmlformats.org/drawingml/2006/table">
            <a:tbl>
              <a:tblPr/>
              <a:tblGrid>
                <a:gridCol w="1219200"/>
                <a:gridCol w="1066800"/>
                <a:gridCol w="1143000"/>
                <a:gridCol w="990600"/>
                <a:gridCol w="1066800"/>
                <a:gridCol w="1066800"/>
                <a:gridCol w="1066800"/>
                <a:gridCol w="1066800"/>
              </a:tblGrid>
              <a:tr h="182245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1600" b="0" i="0" u="none" strike="noStrike" cap="none" normalizeH="0" baseline="0" smtClean="0">
                          <a:ln>
                            <a:noFill/>
                          </a:ln>
                          <a:solidFill>
                            <a:srgbClr val="FFFFFF"/>
                          </a:solidFill>
                          <a:effectLst/>
                          <a:latin typeface="Calibri" pitchFamily="34" charset="0"/>
                          <a:ea typeface="ＭＳ Ｐゴシック" pitchFamily="34" charset="-128"/>
                        </a:rPr>
                        <a:t>Total de los Indicadores propuestos</a:t>
                      </a:r>
                      <a:r>
                        <a:rPr kumimoji="0" lang="es-MX" altLang="es-MX" sz="1800" b="0" i="0" u="none" strike="noStrike" cap="none" normalizeH="0" baseline="0" smtClean="0">
                          <a:ln>
                            <a:noFill/>
                          </a:ln>
                          <a:solidFill>
                            <a:srgbClr val="FFFFFF"/>
                          </a:solidFill>
                          <a:effectLst/>
                          <a:latin typeface="Calibri" pitchFamily="34" charset="0"/>
                          <a:ea typeface="ＭＳ Ｐゴシック" pitchFamily="34"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714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69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81</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85</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95</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154</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122</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s-MX" altLang="es-MX" sz="4000" b="1" i="0" u="none" strike="noStrike" cap="none" normalizeH="0" baseline="0" smtClean="0">
                          <a:ln>
                            <a:noFill/>
                          </a:ln>
                          <a:solidFill>
                            <a:srgbClr val="FFFFFF"/>
                          </a:solidFill>
                          <a:effectLst/>
                          <a:latin typeface="Calibri" pitchFamily="34" charset="0"/>
                          <a:ea typeface="ＭＳ Ｐゴシック" pitchFamily="34" charset="-128"/>
                        </a:rPr>
                        <a:t>108</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MX" altLang="es-MX" sz="1800" b="1" i="0" u="none" strike="noStrike" cap="none" normalizeH="0" baseline="0" smtClean="0">
                        <a:ln>
                          <a:noFill/>
                        </a:ln>
                        <a:solidFill>
                          <a:srgbClr val="FFFFFF"/>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pic>
        <p:nvPicPr>
          <p:cNvPr id="8220" name="Picture 9" descr="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3825" y="4959350"/>
            <a:ext cx="90201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1" name="AutoShape 30"/>
          <p:cNvSpPr>
            <a:spLocks noChangeArrowheads="1"/>
          </p:cNvSpPr>
          <p:nvPr/>
        </p:nvSpPr>
        <p:spPr bwMode="auto">
          <a:xfrm>
            <a:off x="152400" y="958850"/>
            <a:ext cx="8763000" cy="917575"/>
          </a:xfrm>
          <a:prstGeom prst="leftRightArrow">
            <a:avLst>
              <a:gd name="adj1" fmla="val 68509"/>
              <a:gd name="adj2" fmla="val 191003"/>
            </a:avLst>
          </a:prstGeom>
          <a:solidFill>
            <a:schemeClr val="accent1"/>
          </a:solidFill>
          <a:ln w="9525">
            <a:solidFill>
              <a:schemeClr val="tx1"/>
            </a:solidFill>
            <a:miter lim="800000"/>
            <a:headEnd/>
            <a:tailEnd/>
          </a:ln>
        </p:spPr>
        <p:txBody>
          <a:bodyPr wrap="none" anchor="ctr"/>
          <a:lstStyle/>
          <a:p>
            <a:pPr algn="ctr" defTabSz="914400"/>
            <a:r>
              <a:rPr lang="es-AR" altLang="es-MX" sz="1400">
                <a:solidFill>
                  <a:schemeClr val="bg2"/>
                </a:solidFill>
                <a:latin typeface="Berlin Sans FB" pitchFamily="34" charset="0"/>
              </a:rPr>
              <a:t> ESTRUCTURALES	 	DE PROCESO  	DE RESULTADOS</a:t>
            </a:r>
          </a:p>
          <a:p>
            <a:pPr algn="ctr" defTabSz="914400"/>
            <a:r>
              <a:rPr lang="es-AR" altLang="es-MX" sz="1400">
                <a:solidFill>
                  <a:schemeClr val="bg2"/>
                </a:solidFill>
                <a:latin typeface="Berlin Sans FB" pitchFamily="34" charset="0"/>
              </a:rPr>
              <a:t>SEÑALES DE PROGRESO CUALITATIVAS</a:t>
            </a:r>
            <a:endParaRPr lang="es-ES" altLang="es-MX" sz="1400">
              <a:solidFill>
                <a:schemeClr val="bg2"/>
              </a:solidFill>
              <a:latin typeface="Berlin Sans FB" pitchFamily="34" charset="0"/>
            </a:endParaRPr>
          </a:p>
        </p:txBody>
      </p:sp>
    </p:spTree>
  </p:cSld>
  <p:clrMapOvr>
    <a:masterClrMapping/>
  </p:clrMapOvr>
  <p:transition spd="med">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152400" y="1219200"/>
            <a:ext cx="8763000" cy="5334000"/>
          </a:xfrm>
        </p:spPr>
        <p:txBody>
          <a:bodyPr/>
          <a:lstStyle/>
          <a:p>
            <a:pPr>
              <a:lnSpc>
                <a:spcPct val="90000"/>
              </a:lnSpc>
            </a:pPr>
            <a:r>
              <a:rPr lang="en-US" altLang="es-MX" sz="1800" smtClean="0">
                <a:latin typeface="Berlin Sans FB" pitchFamily="34" charset="0"/>
                <a:ea typeface="ＭＳ Ｐゴシック" pitchFamily="34" charset="-128"/>
              </a:rPr>
              <a:t>Indicadores de Progreso: Derecho a la </a:t>
            </a:r>
            <a:r>
              <a:rPr lang="en-US" altLang="es-MX" sz="1800" smtClean="0">
                <a:solidFill>
                  <a:schemeClr val="hlink"/>
                </a:solidFill>
                <a:latin typeface="Berlin Sans FB" pitchFamily="34" charset="0"/>
                <a:ea typeface="ＭＳ Ｐゴシック" pitchFamily="34" charset="-128"/>
              </a:rPr>
              <a:t>Seguridad Social</a:t>
            </a:r>
            <a:r>
              <a:rPr lang="en-US" altLang="es-MX" sz="1800" smtClean="0">
                <a:latin typeface="Berlin Sans FB" pitchFamily="34" charset="0"/>
                <a:ea typeface="ＭＳ Ｐゴシック" pitchFamily="34" charset="-128"/>
              </a:rPr>
              <a:t>, </a:t>
            </a:r>
            <a:r>
              <a:rPr lang="en-US" altLang="es-MX" sz="1800" smtClean="0">
                <a:solidFill>
                  <a:schemeClr val="hlink"/>
                </a:solidFill>
                <a:latin typeface="Berlin Sans FB" pitchFamily="34" charset="0"/>
                <a:ea typeface="ＭＳ Ｐゴシック" pitchFamily="34" charset="-128"/>
              </a:rPr>
              <a:t>Salud</a:t>
            </a:r>
            <a:r>
              <a:rPr lang="en-US" altLang="es-MX" sz="1800" smtClean="0">
                <a:latin typeface="Berlin Sans FB" pitchFamily="34" charset="0"/>
                <a:ea typeface="ＭＳ Ｐゴシック" pitchFamily="34" charset="-128"/>
              </a:rPr>
              <a:t> y </a:t>
            </a:r>
            <a:r>
              <a:rPr lang="en-US" altLang="es-MX" sz="1800" smtClean="0">
                <a:solidFill>
                  <a:schemeClr val="hlink"/>
                </a:solidFill>
                <a:latin typeface="Berlin Sans FB" pitchFamily="34" charset="0"/>
                <a:ea typeface="ＭＳ Ｐゴシック" pitchFamily="34" charset="-128"/>
              </a:rPr>
              <a:t>Educación</a:t>
            </a:r>
            <a:r>
              <a:rPr lang="en-US" altLang="es-MX" sz="1800" smtClean="0">
                <a:latin typeface="Berlin Sans FB" pitchFamily="34" charset="0"/>
                <a:ea typeface="ＭＳ Ｐゴシック" pitchFamily="34" charset="-128"/>
              </a:rPr>
              <a:t>. Proceso recepción (desde junio 2014 a junio 2015, intercambio y evaluación final (1 informe del GT + audiencia pública), recpeción del segundo informe. En mayo 2016: informes finales Estados + GT</a:t>
            </a:r>
          </a:p>
          <a:p>
            <a:pPr>
              <a:lnSpc>
                <a:spcPct val="90000"/>
              </a:lnSpc>
            </a:pPr>
            <a:endParaRPr lang="en-US" altLang="es-MX" sz="1600" smtClean="0">
              <a:latin typeface="Berlin Sans FB" pitchFamily="34" charset="0"/>
              <a:ea typeface="ＭＳ Ｐゴシック" pitchFamily="34" charset="-128"/>
            </a:endParaRPr>
          </a:p>
          <a:p>
            <a:pPr>
              <a:lnSpc>
                <a:spcPct val="90000"/>
              </a:lnSpc>
            </a:pPr>
            <a:r>
              <a:rPr lang="en-US" altLang="es-MX" sz="1800" smtClean="0">
                <a:solidFill>
                  <a:srgbClr val="FF0000"/>
                </a:solidFill>
                <a:latin typeface="Berlin Sans FB" pitchFamily="34" charset="0"/>
                <a:ea typeface="ＭＳ Ｐゴシック" pitchFamily="34" charset="-128"/>
              </a:rPr>
              <a:t>6 Estados parte evaluados</a:t>
            </a:r>
            <a:r>
              <a:rPr lang="en-US" altLang="es-MX" sz="1800" smtClean="0">
                <a:latin typeface="Berlin Sans FB" pitchFamily="34" charset="0"/>
                <a:ea typeface="ＭＳ Ｐゴシック" pitchFamily="34" charset="-128"/>
              </a:rPr>
              <a:t> (</a:t>
            </a:r>
            <a:r>
              <a:rPr lang="en-US" altLang="es-MX" sz="1800" smtClean="0">
                <a:solidFill>
                  <a:schemeClr val="hlink"/>
                </a:solidFill>
                <a:latin typeface="Berlin Sans FB" pitchFamily="34" charset="0"/>
                <a:ea typeface="ＭＳ Ｐゴシック" pitchFamily="34" charset="-128"/>
              </a:rPr>
              <a:t>Estado Plurinacional de Bolivia, Colombia, Ecuador, México, Paraguay y Uruguay</a:t>
            </a:r>
            <a:r>
              <a:rPr lang="en-US" altLang="es-MX" sz="1800" smtClean="0">
                <a:latin typeface="Berlin Sans FB" pitchFamily="34" charset="0"/>
                <a:ea typeface="ＭＳ Ｐゴシック" pitchFamily="34" charset="-128"/>
              </a:rPr>
              <a:t>) + 1 Estado en proceso de evaluación </a:t>
            </a:r>
            <a:r>
              <a:rPr lang="en-US" altLang="es-MX" sz="1800" smtClean="0">
                <a:solidFill>
                  <a:schemeClr val="hlink"/>
                </a:solidFill>
                <a:latin typeface="Berlin Sans FB" pitchFamily="34" charset="0"/>
                <a:ea typeface="ＭＳ Ｐゴシック" pitchFamily="34" charset="-128"/>
              </a:rPr>
              <a:t>(El Salvador)</a:t>
            </a:r>
          </a:p>
          <a:p>
            <a:pPr>
              <a:lnSpc>
                <a:spcPct val="90000"/>
              </a:lnSpc>
            </a:pPr>
            <a:endParaRPr lang="en-US" altLang="es-MX" sz="1600" smtClean="0">
              <a:solidFill>
                <a:schemeClr val="hlink"/>
              </a:solidFill>
              <a:latin typeface="Berlin Sans FB" pitchFamily="34" charset="0"/>
              <a:ea typeface="ＭＳ Ｐゴシック" pitchFamily="34" charset="-128"/>
            </a:endParaRPr>
          </a:p>
          <a:p>
            <a:pPr>
              <a:lnSpc>
                <a:spcPct val="90000"/>
              </a:lnSpc>
            </a:pPr>
            <a:r>
              <a:rPr lang="en-US" altLang="es-MX" sz="1800" smtClean="0">
                <a:latin typeface="Berlin Sans FB" pitchFamily="34" charset="0"/>
                <a:ea typeface="ＭＳ Ｐゴシック" pitchFamily="34" charset="-128"/>
              </a:rPr>
              <a:t>El GTPSS evaluó únicamente </a:t>
            </a:r>
            <a:r>
              <a:rPr lang="en-US" altLang="es-MX" sz="1800" u="sng" smtClean="0">
                <a:solidFill>
                  <a:schemeClr val="hlink"/>
                </a:solidFill>
                <a:latin typeface="Berlin Sans FB" pitchFamily="34" charset="0"/>
                <a:ea typeface="ＭＳ Ｐゴシック" pitchFamily="34" charset="-128"/>
              </a:rPr>
              <a:t>con base en la información oficial</a:t>
            </a:r>
            <a:r>
              <a:rPr lang="en-US" altLang="es-MX" sz="1800" smtClean="0">
                <a:latin typeface="Berlin Sans FB" pitchFamily="34" charset="0"/>
                <a:ea typeface="ＭＳ Ｐゴシック" pitchFamily="34" charset="-128"/>
              </a:rPr>
              <a:t> remitida por el Estado Parte, </a:t>
            </a:r>
            <a:r>
              <a:rPr lang="es-ES" altLang="ja-JP" sz="1800" smtClean="0">
                <a:solidFill>
                  <a:schemeClr val="hlink"/>
                </a:solidFill>
                <a:latin typeface="Berlin Sans FB" pitchFamily="34" charset="0"/>
                <a:ea typeface="ＭＳ Ｐゴシック" pitchFamily="34" charset="-128"/>
              </a:rPr>
              <a:t>sin utilizar fuentes adicionales </a:t>
            </a:r>
          </a:p>
          <a:p>
            <a:pPr>
              <a:lnSpc>
                <a:spcPct val="90000"/>
              </a:lnSpc>
            </a:pPr>
            <a:endParaRPr lang="es-AR" altLang="ja-JP" sz="1600" smtClean="0">
              <a:solidFill>
                <a:schemeClr val="hlink"/>
              </a:solidFill>
              <a:latin typeface="Berlin Sans FB" pitchFamily="34" charset="0"/>
              <a:ea typeface="ＭＳ Ｐゴシック" pitchFamily="34" charset="-128"/>
            </a:endParaRPr>
          </a:p>
          <a:p>
            <a:pPr>
              <a:lnSpc>
                <a:spcPct val="90000"/>
              </a:lnSpc>
            </a:pPr>
            <a:r>
              <a:rPr lang="es-AR" altLang="ja-JP" sz="1800" smtClean="0">
                <a:latin typeface="Berlin Sans FB" pitchFamily="34" charset="0"/>
                <a:ea typeface="ＭＳ Ｐゴシック" pitchFamily="34" charset="-128"/>
              </a:rPr>
              <a:t>El GTPSS</a:t>
            </a:r>
            <a:r>
              <a:rPr lang="es-AR" altLang="ja-JP" sz="1800" smtClean="0">
                <a:solidFill>
                  <a:schemeClr val="hlink"/>
                </a:solidFill>
                <a:latin typeface="Berlin Sans FB" pitchFamily="34" charset="0"/>
                <a:ea typeface="ＭＳ Ｐゴシック" pitchFamily="34" charset="-128"/>
              </a:rPr>
              <a:t> </a:t>
            </a:r>
            <a:r>
              <a:rPr lang="es-AR" altLang="ja-JP" sz="1800" u="sng" smtClean="0">
                <a:solidFill>
                  <a:schemeClr val="hlink"/>
                </a:solidFill>
                <a:latin typeface="Berlin Sans FB" pitchFamily="34" charset="0"/>
                <a:ea typeface="ＭＳ Ｐゴシック" pitchFamily="34" charset="-128"/>
              </a:rPr>
              <a:t>NO </a:t>
            </a:r>
            <a:r>
              <a:rPr lang="es-AR" altLang="ja-JP" sz="1800" smtClean="0">
                <a:solidFill>
                  <a:schemeClr val="hlink"/>
                </a:solidFill>
                <a:latin typeface="Berlin Sans FB" pitchFamily="34" charset="0"/>
                <a:ea typeface="ＭＳ Ｐゴシック" pitchFamily="34" charset="-128"/>
              </a:rPr>
              <a:t>establece «ranking» ni evalúa a Estados entre si. </a:t>
            </a:r>
            <a:r>
              <a:rPr lang="es-AR" altLang="ja-JP" sz="1800" smtClean="0">
                <a:latin typeface="Berlin Sans FB" pitchFamily="34" charset="0"/>
                <a:ea typeface="ＭＳ Ｐゴシック" pitchFamily="34" charset="-128"/>
              </a:rPr>
              <a:t>Sólo se presentan tendencias. Cada Estado es una unidad en si mismo. </a:t>
            </a:r>
            <a:endParaRPr lang="es-ES" altLang="ja-JP" sz="1800" smtClean="0">
              <a:latin typeface="Berlin Sans FB" pitchFamily="34" charset="0"/>
              <a:ea typeface="ＭＳ Ｐゴシック" pitchFamily="34" charset="-128"/>
            </a:endParaRPr>
          </a:p>
          <a:p>
            <a:pPr>
              <a:lnSpc>
                <a:spcPct val="90000"/>
              </a:lnSpc>
            </a:pPr>
            <a:endParaRPr lang="es-AR" altLang="ja-JP" sz="1400" smtClean="0">
              <a:latin typeface="Berlin Sans FB" pitchFamily="34" charset="0"/>
              <a:ea typeface="ＭＳ Ｐゴシック" pitchFamily="34" charset="-128"/>
            </a:endParaRPr>
          </a:p>
          <a:p>
            <a:pPr>
              <a:lnSpc>
                <a:spcPct val="90000"/>
              </a:lnSpc>
            </a:pPr>
            <a:r>
              <a:rPr lang="es-AR" altLang="ja-JP" sz="1800" smtClean="0">
                <a:latin typeface="Berlin Sans FB" pitchFamily="34" charset="0"/>
                <a:ea typeface="ＭＳ Ｐゴシック" pitchFamily="34" charset="-128"/>
              </a:rPr>
              <a:t>Especial mirada sobre </a:t>
            </a:r>
            <a:r>
              <a:rPr lang="es-AR" altLang="ja-JP" sz="1800" smtClean="0">
                <a:solidFill>
                  <a:srgbClr val="FF0000"/>
                </a:solidFill>
                <a:latin typeface="Berlin Sans FB" pitchFamily="34" charset="0"/>
                <a:ea typeface="ＭＳ Ｐゴシック" pitchFamily="34" charset="-128"/>
              </a:rPr>
              <a:t>progresividad:</a:t>
            </a:r>
            <a:r>
              <a:rPr lang="es-AR" altLang="ja-JP" sz="1800" smtClean="0">
                <a:latin typeface="Berlin Sans FB" pitchFamily="34" charset="0"/>
                <a:ea typeface="ＭＳ Ｐゴシック" pitchFamily="34" charset="-128"/>
              </a:rPr>
              <a:t> se partirá de los primeros informes para construir la </a:t>
            </a:r>
            <a:r>
              <a:rPr lang="es-AR" altLang="ja-JP" sz="1800" smtClean="0">
                <a:solidFill>
                  <a:schemeClr val="hlink"/>
                </a:solidFill>
                <a:latin typeface="Berlin Sans FB" pitchFamily="34" charset="0"/>
                <a:ea typeface="ＭＳ Ｐゴシック" pitchFamily="34" charset="-128"/>
              </a:rPr>
              <a:t>línea base de evaluación</a:t>
            </a:r>
            <a:r>
              <a:rPr lang="es-AR" altLang="ja-JP" sz="1800" smtClean="0">
                <a:latin typeface="Berlin Sans FB" pitchFamily="34" charset="0"/>
                <a:ea typeface="ＭＳ Ｐゴシック" pitchFamily="34" charset="-128"/>
              </a:rPr>
              <a:t>: </a:t>
            </a:r>
            <a:r>
              <a:rPr lang="es-ES_tradnl" altLang="es-MX" sz="1800" smtClean="0">
                <a:latin typeface="Berlin Sans FB" pitchFamily="34" charset="0"/>
                <a:ea typeface="ＭＳ Ｐゴシック" pitchFamily="34" charset="-128"/>
              </a:rPr>
              <a:t>el esquema de indicadores y señales de progreso debería contribuir no sólo a exponer los cambios del cuadro de situación general de un país en un período determinado, sino también, a identificar ciertas situaciones particulares de afectación de derechos del Protocolo.</a:t>
            </a:r>
            <a:endParaRPr lang="en-US" altLang="es-MX" sz="1800" smtClean="0">
              <a:latin typeface="Berlin Sans FB" pitchFamily="34" charset="0"/>
              <a:ea typeface="ＭＳ Ｐゴシック" pitchFamily="34" charset="-128"/>
            </a:endParaRPr>
          </a:p>
          <a:p>
            <a:pPr>
              <a:lnSpc>
                <a:spcPct val="90000"/>
              </a:lnSpc>
            </a:pPr>
            <a:endParaRPr lang="en-US" altLang="es-MX" sz="1800" smtClean="0">
              <a:latin typeface="Berlin Sans FB" pitchFamily="34" charset="0"/>
              <a:ea typeface="ＭＳ Ｐゴシック" pitchFamily="34" charset="-128"/>
            </a:endParaRPr>
          </a:p>
          <a:p>
            <a:pPr>
              <a:lnSpc>
                <a:spcPct val="90000"/>
              </a:lnSpc>
              <a:buFont typeface="Arial" charset="0"/>
              <a:buNone/>
            </a:pPr>
            <a:endParaRPr lang="en-US" altLang="es-MX" sz="1800" smtClean="0">
              <a:latin typeface="Berlin Sans FB" pitchFamily="34" charset="0"/>
              <a:ea typeface="ＭＳ Ｐゴシック" pitchFamily="34" charset="-128"/>
            </a:endParaRPr>
          </a:p>
          <a:p>
            <a:pPr>
              <a:lnSpc>
                <a:spcPct val="90000"/>
              </a:lnSpc>
            </a:pPr>
            <a:endParaRPr lang="en-US" altLang="es-MX" smtClean="0">
              <a:ea typeface="ＭＳ Ｐゴシック" pitchFamily="34" charset="-128"/>
            </a:endParaRPr>
          </a:p>
        </p:txBody>
      </p:sp>
      <p:sp>
        <p:nvSpPr>
          <p:cNvPr id="9219" name="Rectangle 6"/>
          <p:cNvSpPr>
            <a:spLocks noChangeArrowheads="1"/>
          </p:cNvSpPr>
          <p:nvPr/>
        </p:nvSpPr>
        <p:spPr bwMode="auto">
          <a:xfrm>
            <a:off x="1295400" y="223838"/>
            <a:ext cx="5257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en-US" altLang="es-MX">
                <a:solidFill>
                  <a:schemeClr val="bg1"/>
                </a:solidFill>
                <a:latin typeface="Berlin Sans FB" pitchFamily="34" charset="0"/>
              </a:rPr>
              <a:t>Medición en marcha: 1er agrupamiento</a:t>
            </a:r>
            <a:endParaRPr lang="es-ES" altLang="es-MX">
              <a:solidFill>
                <a:schemeClr val="bg1"/>
              </a:solidFill>
              <a:latin typeface="Berlin Sans FB" pitchFamily="34" charset="0"/>
            </a:endParaRPr>
          </a:p>
        </p:txBody>
      </p:sp>
      <p:pic>
        <p:nvPicPr>
          <p:cNvPr id="922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a:xfrm>
            <a:off x="152400" y="1066800"/>
            <a:ext cx="8991600" cy="5791200"/>
          </a:xfrm>
          <a:ln>
            <a:solidFill>
              <a:srgbClr val="0000FF"/>
            </a:solidFill>
            <a:miter lim="800000"/>
            <a:headEnd/>
            <a:tailEnd/>
          </a:ln>
        </p:spPr>
        <p:txBody>
          <a:bodyPr/>
          <a:lstStyle/>
          <a:p>
            <a:pPr>
              <a:lnSpc>
                <a:spcPct val="90000"/>
              </a:lnSpc>
            </a:pPr>
            <a:r>
              <a:rPr lang="es-ES" altLang="es-MX" sz="1800" smtClean="0">
                <a:latin typeface="Berlin Sans FB" pitchFamily="34" charset="0"/>
                <a:ea typeface="ＭＳ Ｐゴシック" pitchFamily="34" charset="-128"/>
              </a:rPr>
              <a:t>Puesta en marcha del proceso de indicadores por parte de los Estados:  conformación de líneas de </a:t>
            </a:r>
            <a:r>
              <a:rPr lang="es-ES" altLang="es-MX" sz="1800" smtClean="0">
                <a:solidFill>
                  <a:schemeClr val="hlink"/>
                </a:solidFill>
                <a:latin typeface="Berlin Sans FB" pitchFamily="34" charset="0"/>
                <a:ea typeface="ＭＳ Ｐゴシック" pitchFamily="34" charset="-128"/>
              </a:rPr>
              <a:t>cooperación intersectorial</a:t>
            </a:r>
            <a:r>
              <a:rPr lang="es-ES" altLang="es-MX" sz="1800" smtClean="0">
                <a:latin typeface="Berlin Sans FB" pitchFamily="34" charset="0"/>
                <a:ea typeface="ＭＳ Ｐゴシック" pitchFamily="34" charset="-128"/>
              </a:rPr>
              <a:t>, a partir de </a:t>
            </a:r>
            <a:r>
              <a:rPr lang="es-ES" altLang="es-MX" sz="1800" smtClean="0">
                <a:solidFill>
                  <a:schemeClr val="hlink"/>
                </a:solidFill>
                <a:latin typeface="Berlin Sans FB" pitchFamily="34" charset="0"/>
                <a:ea typeface="ＭＳ Ｐゴシック" pitchFamily="34" charset="-128"/>
              </a:rPr>
              <a:t>Observatorios</a:t>
            </a:r>
            <a:r>
              <a:rPr lang="es-ES" altLang="es-MX" sz="1800" smtClean="0">
                <a:latin typeface="Berlin Sans FB" pitchFamily="34" charset="0"/>
                <a:ea typeface="ＭＳ Ｐゴシック" pitchFamily="34" charset="-128"/>
              </a:rPr>
              <a:t> </a:t>
            </a:r>
            <a:r>
              <a:rPr lang="es-ES" altLang="es-MX" sz="1800" smtClean="0">
                <a:solidFill>
                  <a:schemeClr val="hlink"/>
                </a:solidFill>
                <a:latin typeface="Berlin Sans FB" pitchFamily="34" charset="0"/>
                <a:ea typeface="ＭＳ Ｐゴシック" pitchFamily="34" charset="-128"/>
              </a:rPr>
              <a:t>en DESC</a:t>
            </a:r>
            <a:r>
              <a:rPr lang="es-ES" altLang="es-MX" sz="1800" smtClean="0">
                <a:latin typeface="Berlin Sans FB" pitchFamily="34" charset="0"/>
                <a:ea typeface="ＭＳ Ｐゴシック" pitchFamily="34" charset="-128"/>
              </a:rPr>
              <a:t> (Uruguay); desarrollo del sistema de indicadores con </a:t>
            </a:r>
            <a:r>
              <a:rPr lang="es-ES" altLang="es-MX" sz="1800" smtClean="0">
                <a:solidFill>
                  <a:schemeClr val="hlink"/>
                </a:solidFill>
                <a:latin typeface="Berlin Sans FB" pitchFamily="34" charset="0"/>
                <a:ea typeface="ＭＳ Ｐゴシック" pitchFamily="34" charset="-128"/>
              </a:rPr>
              <a:t>asistencia técnica</a:t>
            </a:r>
            <a:r>
              <a:rPr lang="es-ES" altLang="es-MX" sz="1800" smtClean="0">
                <a:latin typeface="Berlin Sans FB" pitchFamily="34" charset="0"/>
                <a:ea typeface="ＭＳ Ｐゴシック" pitchFamily="34" charset="-128"/>
              </a:rPr>
              <a:t> (Estado Plurinacional de Bolivia); cooperación entre </a:t>
            </a:r>
            <a:r>
              <a:rPr lang="es-ES" altLang="es-MX" sz="1800" smtClean="0">
                <a:solidFill>
                  <a:schemeClr val="hlink"/>
                </a:solidFill>
                <a:latin typeface="Berlin Sans FB" pitchFamily="34" charset="0"/>
                <a:ea typeface="ＭＳ Ｐゴシック" pitchFamily="34" charset="-128"/>
              </a:rPr>
              <a:t>Cancillerías y Ministerios sectoriales</a:t>
            </a:r>
            <a:r>
              <a:rPr lang="es-ES" altLang="es-MX" sz="1800" smtClean="0">
                <a:latin typeface="Berlin Sans FB" pitchFamily="34" charset="0"/>
                <a:ea typeface="ＭＳ Ｐゴシック" pitchFamily="34" charset="-128"/>
              </a:rPr>
              <a:t> (Ecuador,  México, Colombia y Paraguay). </a:t>
            </a:r>
          </a:p>
          <a:p>
            <a:pPr>
              <a:lnSpc>
                <a:spcPct val="90000"/>
              </a:lnSpc>
            </a:pPr>
            <a:endParaRPr lang="en-US" altLang="es-MX" sz="1800" smtClean="0">
              <a:solidFill>
                <a:schemeClr val="hlink"/>
              </a:solidFill>
              <a:latin typeface="Berlin Sans FB" pitchFamily="34" charset="0"/>
              <a:ea typeface="ＭＳ Ｐゴシック" pitchFamily="34" charset="-128"/>
            </a:endParaRPr>
          </a:p>
          <a:p>
            <a:pPr>
              <a:lnSpc>
                <a:spcPct val="90000"/>
              </a:lnSpc>
            </a:pPr>
            <a:r>
              <a:rPr lang="en-US" altLang="es-MX" sz="1800" smtClean="0">
                <a:solidFill>
                  <a:schemeClr val="hlink"/>
                </a:solidFill>
                <a:latin typeface="Berlin Sans FB" pitchFamily="34" charset="0"/>
                <a:ea typeface="ＭＳ Ｐゴシック" pitchFamily="34" charset="-128"/>
              </a:rPr>
              <a:t>Articulación con sociedad civil:</a:t>
            </a:r>
            <a:r>
              <a:rPr lang="en-US" altLang="es-MX" sz="1800" smtClean="0">
                <a:latin typeface="Berlin Sans FB" pitchFamily="34" charset="0"/>
                <a:ea typeface="ＭＳ Ｐゴシック" pitchFamily="34" charset="-128"/>
              </a:rPr>
              <a:t> aún poco estructurada y más </a:t>
            </a:r>
            <a:r>
              <a:rPr lang="en-US" altLang="es-MX" sz="1800" smtClean="0">
                <a:solidFill>
                  <a:srgbClr val="3333FF"/>
                </a:solidFill>
                <a:latin typeface="Berlin Sans FB" pitchFamily="34" charset="0"/>
                <a:ea typeface="ＭＳ Ｐゴシック" pitchFamily="34" charset="-128"/>
              </a:rPr>
              <a:t>enunciativa </a:t>
            </a:r>
            <a:r>
              <a:rPr lang="en-US" altLang="es-MX" sz="1800" smtClean="0">
                <a:latin typeface="Berlin Sans FB" pitchFamily="34" charset="0"/>
                <a:ea typeface="ＭＳ Ｐゴシック" pitchFamily="34" charset="-128"/>
              </a:rPr>
              <a:t>que concreta. Incluso países con Ley </a:t>
            </a:r>
            <a:r>
              <a:rPr lang="es-MX" altLang="ja-JP" sz="1800" smtClean="0">
                <a:latin typeface="Berlin Sans FB" pitchFamily="34" charset="0"/>
                <a:ea typeface="ＭＳ Ｐゴシック" pitchFamily="34" charset="-128"/>
              </a:rPr>
              <a:t>de  participación y control social (Bolivia) no traduce en indicadores o países con debate en Ley de Educación (Uruguay) o en el caso de Ecuador con los Consejos</a:t>
            </a:r>
            <a:r>
              <a:rPr lang="es-ES" altLang="ja-JP" sz="1800" smtClean="0">
                <a:latin typeface="Berlin Sans FB" pitchFamily="34" charset="0"/>
                <a:ea typeface="ＭＳ Ｐゴシック" pitchFamily="34" charset="-128"/>
              </a:rPr>
              <a:t>Ciudadanos Sectoriales </a:t>
            </a:r>
            <a:r>
              <a:rPr lang="es-MX" altLang="ja-JP" sz="1800" smtClean="0">
                <a:latin typeface="Berlin Sans FB" pitchFamily="34" charset="0"/>
                <a:ea typeface="ＭＳ Ｐゴシック" pitchFamily="34" charset="-128"/>
              </a:rPr>
              <a:t>. </a:t>
            </a:r>
            <a:r>
              <a:rPr lang="es-MX" altLang="ja-JP" sz="1800" smtClean="0">
                <a:solidFill>
                  <a:srgbClr val="FF0000"/>
                </a:solidFill>
                <a:latin typeface="Berlin Sans FB" pitchFamily="34" charset="0"/>
                <a:ea typeface="ＭＳ Ｐゴシック" pitchFamily="34" charset="-128"/>
              </a:rPr>
              <a:t>Aspecto central a fortalecer: fijación de metas de cumplimiento de manera articulada con OSC. </a:t>
            </a:r>
          </a:p>
          <a:p>
            <a:pPr>
              <a:lnSpc>
                <a:spcPct val="90000"/>
              </a:lnSpc>
            </a:pPr>
            <a:endParaRPr lang="es-MX" altLang="ja-JP" sz="1800" smtClean="0">
              <a:solidFill>
                <a:srgbClr val="FF0000"/>
              </a:solidFill>
              <a:latin typeface="Berlin Sans FB" pitchFamily="34" charset="0"/>
              <a:ea typeface="ＭＳ Ｐゴシック" pitchFamily="34" charset="-128"/>
            </a:endParaRPr>
          </a:p>
          <a:p>
            <a:pPr>
              <a:lnSpc>
                <a:spcPct val="90000"/>
              </a:lnSpc>
            </a:pPr>
            <a:r>
              <a:rPr lang="en-US" altLang="es-MX" sz="1800" smtClean="0">
                <a:latin typeface="Berlin Sans FB" pitchFamily="34" charset="0"/>
                <a:ea typeface="ＭＳ Ｐゴシック" pitchFamily="34" charset="-128"/>
              </a:rPr>
              <a:t>Necesidad de </a:t>
            </a:r>
            <a:r>
              <a:rPr lang="en-US" altLang="es-MX" sz="1800" smtClean="0">
                <a:solidFill>
                  <a:srgbClr val="FF0000"/>
                </a:solidFill>
                <a:latin typeface="Berlin Sans FB" pitchFamily="34" charset="0"/>
                <a:ea typeface="ＭＳ Ｐゴシック" pitchFamily="34" charset="-128"/>
              </a:rPr>
              <a:t>mejorar las fuentes de información y formas de registro de datos en los informes</a:t>
            </a:r>
            <a:r>
              <a:rPr lang="en-US" altLang="es-MX" sz="1800" smtClean="0">
                <a:latin typeface="Berlin Sans FB" pitchFamily="34" charset="0"/>
                <a:ea typeface="ＭＳ Ｐゴシック" pitchFamily="34" charset="-128"/>
              </a:rPr>
              <a:t>. Tendencia al uso de números absolutos.</a:t>
            </a:r>
          </a:p>
          <a:p>
            <a:pPr>
              <a:lnSpc>
                <a:spcPct val="90000"/>
              </a:lnSpc>
            </a:pPr>
            <a:endParaRPr lang="es-MX" altLang="es-MX" sz="1800" smtClean="0">
              <a:latin typeface="Berlin Sans FB" pitchFamily="34" charset="0"/>
              <a:ea typeface="ＭＳ Ｐゴシック" pitchFamily="34" charset="-128"/>
            </a:endParaRPr>
          </a:p>
          <a:p>
            <a:pPr>
              <a:lnSpc>
                <a:spcPct val="90000"/>
              </a:lnSpc>
            </a:pPr>
            <a:r>
              <a:rPr lang="es-MX" altLang="es-MX" sz="1800" smtClean="0">
                <a:latin typeface="Berlin Sans FB" pitchFamily="34" charset="0"/>
                <a:ea typeface="ＭＳ Ｐゴシック" pitchFamily="34" charset="-128"/>
              </a:rPr>
              <a:t>Escasa o nula transversalidad de genero y en igualdad y no discriminación. </a:t>
            </a:r>
          </a:p>
          <a:p>
            <a:pPr>
              <a:lnSpc>
                <a:spcPct val="90000"/>
              </a:lnSpc>
            </a:pPr>
            <a:endParaRPr lang="es-MX" altLang="es-MX" sz="1800" smtClean="0">
              <a:latin typeface="Berlin Sans FB" pitchFamily="34" charset="0"/>
              <a:ea typeface="ＭＳ Ｐゴシック" pitchFamily="34" charset="-128"/>
            </a:endParaRPr>
          </a:p>
          <a:p>
            <a:pPr>
              <a:lnSpc>
                <a:spcPct val="90000"/>
              </a:lnSpc>
            </a:pPr>
            <a:r>
              <a:rPr lang="es-MX" altLang="es-MX" sz="1800" smtClean="0">
                <a:latin typeface="Berlin Sans FB" pitchFamily="34" charset="0"/>
                <a:ea typeface="ＭＳ Ｐゴシック" pitchFamily="34" charset="-128"/>
              </a:rPr>
              <a:t>No se ha incluido aún la </a:t>
            </a:r>
            <a:r>
              <a:rPr lang="es-MX" altLang="es-MX" sz="1800" smtClean="0">
                <a:solidFill>
                  <a:srgbClr val="FF0000"/>
                </a:solidFill>
                <a:latin typeface="Berlin Sans FB" pitchFamily="34" charset="0"/>
                <a:ea typeface="ＭＳ Ｐゴシック" pitchFamily="34" charset="-128"/>
              </a:rPr>
              <a:t>diversidad e identidad sexual:</a:t>
            </a:r>
            <a:r>
              <a:rPr lang="es-MX" altLang="es-MX" sz="1800" smtClean="0">
                <a:latin typeface="Berlin Sans FB" pitchFamily="34" charset="0"/>
                <a:ea typeface="ＭＳ Ｐゴシック" pitchFamily="34" charset="-128"/>
              </a:rPr>
              <a:t> sesgos de género elevados. </a:t>
            </a:r>
            <a:endParaRPr lang="en-US" altLang="es-MX" sz="1800" smtClean="0">
              <a:latin typeface="Berlin Sans FB" pitchFamily="34" charset="0"/>
              <a:ea typeface="ＭＳ Ｐゴシック" pitchFamily="34" charset="-128"/>
            </a:endParaRPr>
          </a:p>
          <a:p>
            <a:pPr>
              <a:lnSpc>
                <a:spcPct val="90000"/>
              </a:lnSpc>
              <a:buFont typeface="Arial" charset="0"/>
              <a:buNone/>
            </a:pPr>
            <a:endParaRPr lang="es-MX" altLang="ja-JP" sz="1800" smtClean="0">
              <a:solidFill>
                <a:srgbClr val="FF0000"/>
              </a:solidFill>
              <a:latin typeface="Berlin Sans FB" pitchFamily="34" charset="0"/>
              <a:ea typeface="ＭＳ Ｐゴシック" pitchFamily="34" charset="-128"/>
            </a:endParaRPr>
          </a:p>
          <a:p>
            <a:pPr>
              <a:lnSpc>
                <a:spcPct val="90000"/>
              </a:lnSpc>
            </a:pPr>
            <a:endParaRPr lang="es-MX" altLang="ja-JP" sz="1800" smtClean="0">
              <a:solidFill>
                <a:srgbClr val="FF0000"/>
              </a:solidFill>
              <a:latin typeface="Berlin Sans FB" pitchFamily="34" charset="0"/>
              <a:ea typeface="ＭＳ Ｐゴシック" pitchFamily="34" charset="-128"/>
            </a:endParaRPr>
          </a:p>
          <a:p>
            <a:pPr>
              <a:lnSpc>
                <a:spcPct val="90000"/>
              </a:lnSpc>
            </a:pPr>
            <a:endParaRPr lang="en-US" altLang="es-MX" sz="1800" smtClean="0">
              <a:solidFill>
                <a:srgbClr val="FF0000"/>
              </a:solidFill>
              <a:latin typeface="Berlin Sans FB" pitchFamily="34" charset="0"/>
              <a:ea typeface="ＭＳ Ｐゴシック" pitchFamily="34" charset="-128"/>
            </a:endParaRPr>
          </a:p>
          <a:p>
            <a:pPr>
              <a:lnSpc>
                <a:spcPct val="90000"/>
              </a:lnSpc>
              <a:buFont typeface="Arial" charset="0"/>
              <a:buNone/>
            </a:pPr>
            <a:endParaRPr lang="en-US" altLang="es-MX" sz="1800" smtClean="0">
              <a:latin typeface="Berlin Sans FB" pitchFamily="34" charset="0"/>
              <a:ea typeface="ＭＳ Ｐゴシック" pitchFamily="34" charset="-128"/>
            </a:endParaRPr>
          </a:p>
          <a:p>
            <a:pPr>
              <a:lnSpc>
                <a:spcPct val="90000"/>
              </a:lnSpc>
            </a:pPr>
            <a:endParaRPr lang="en-US" altLang="es-MX" sz="1800" smtClean="0">
              <a:ea typeface="ＭＳ Ｐゴシック" pitchFamily="34" charset="-128"/>
            </a:endParaRPr>
          </a:p>
        </p:txBody>
      </p:sp>
      <p:sp>
        <p:nvSpPr>
          <p:cNvPr id="10243" name="Rectangle 3"/>
          <p:cNvSpPr>
            <a:spLocks noChangeArrowheads="1"/>
          </p:cNvSpPr>
          <p:nvPr/>
        </p:nvSpPr>
        <p:spPr bwMode="auto">
          <a:xfrm>
            <a:off x="1524000" y="182563"/>
            <a:ext cx="435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es-MX">
                <a:solidFill>
                  <a:schemeClr val="bg1"/>
                </a:solidFill>
                <a:latin typeface="Berlin Sans FB" pitchFamily="34" charset="0"/>
              </a:rPr>
              <a:t>Principales resultados del proceso</a:t>
            </a:r>
            <a:endParaRPr lang="es-ES" altLang="es-MX">
              <a:solidFill>
                <a:schemeClr val="bg1"/>
              </a:solidFill>
              <a:latin typeface="Berlin Sans FB" pitchFamily="34" charset="0"/>
            </a:endParaRPr>
          </a:p>
        </p:txBody>
      </p:sp>
      <p:pic>
        <p:nvPicPr>
          <p:cNvPr id="1024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152400" y="1295400"/>
            <a:ext cx="8534400" cy="5029200"/>
          </a:xfrm>
        </p:spPr>
        <p:txBody>
          <a:bodyPr/>
          <a:lstStyle/>
          <a:p>
            <a:pPr>
              <a:lnSpc>
                <a:spcPct val="90000"/>
              </a:lnSpc>
            </a:pPr>
            <a:r>
              <a:rPr lang="en-US" altLang="es-MX" sz="1800" smtClean="0">
                <a:latin typeface="Berlin Sans FB" pitchFamily="34" charset="0"/>
                <a:ea typeface="ＭＳ Ｐゴシック" pitchFamily="34" charset="-128"/>
              </a:rPr>
              <a:t>Falta de </a:t>
            </a:r>
            <a:r>
              <a:rPr lang="en-US" altLang="es-MX" sz="1800" smtClean="0">
                <a:solidFill>
                  <a:srgbClr val="FF0000"/>
                </a:solidFill>
                <a:latin typeface="Berlin Sans FB" pitchFamily="34" charset="0"/>
                <a:ea typeface="ＭＳ Ｐゴシック" pitchFamily="34" charset="-128"/>
              </a:rPr>
              <a:t>desagregación de datos</a:t>
            </a:r>
            <a:r>
              <a:rPr lang="en-US" altLang="es-MX" sz="1800" smtClean="0">
                <a:latin typeface="Berlin Sans FB" pitchFamily="34" charset="0"/>
                <a:ea typeface="ＭＳ Ｐゴシック" pitchFamily="34" charset="-128"/>
              </a:rPr>
              <a:t> en indicadores transversales: algunos avances en relación a sexo y edad, pero escasisisimos en torno a población indígena, afrodescendientes, personas con discapacidad, población LGTBI, urbano/rural, por departamentos y Estados federales.</a:t>
            </a:r>
          </a:p>
          <a:p>
            <a:pPr>
              <a:lnSpc>
                <a:spcPct val="90000"/>
              </a:lnSpc>
            </a:pPr>
            <a:endParaRPr lang="en-US" altLang="es-MX" sz="1800" smtClean="0">
              <a:latin typeface="Berlin Sans FB" pitchFamily="34" charset="0"/>
              <a:ea typeface="ＭＳ Ｐゴシック" pitchFamily="34" charset="-128"/>
            </a:endParaRPr>
          </a:p>
          <a:p>
            <a:pPr>
              <a:lnSpc>
                <a:spcPct val="90000"/>
              </a:lnSpc>
            </a:pPr>
            <a:r>
              <a:rPr lang="en-US" altLang="es-MX" sz="1800" smtClean="0">
                <a:latin typeface="Berlin Sans FB" pitchFamily="34" charset="0"/>
                <a:ea typeface="ＭＳ Ｐゴシック" pitchFamily="34" charset="-128"/>
              </a:rPr>
              <a:t>En materia de indicadores de resultados: </a:t>
            </a:r>
            <a:r>
              <a:rPr lang="en-US" altLang="es-MX" sz="1800" smtClean="0">
                <a:solidFill>
                  <a:srgbClr val="FF0000"/>
                </a:solidFill>
                <a:latin typeface="Berlin Sans FB" pitchFamily="34" charset="0"/>
                <a:ea typeface="ＭＳ Ｐゴシック" pitchFamily="34" charset="-128"/>
              </a:rPr>
              <a:t>buen grado de avance en torno a los indicadores ODM. </a:t>
            </a:r>
            <a:r>
              <a:rPr lang="en-US" altLang="es-MX" sz="1800" smtClean="0">
                <a:latin typeface="Berlin Sans FB" pitchFamily="34" charset="0"/>
                <a:ea typeface="ＭＳ Ｐゴシック" pitchFamily="34" charset="-128"/>
              </a:rPr>
              <a:t>Esfuerzos estatales relevantes. </a:t>
            </a:r>
          </a:p>
          <a:p>
            <a:pPr>
              <a:lnSpc>
                <a:spcPct val="90000"/>
              </a:lnSpc>
            </a:pPr>
            <a:endParaRPr lang="en-US" altLang="es-MX" sz="1800" smtClean="0">
              <a:latin typeface="Berlin Sans FB" pitchFamily="34" charset="0"/>
              <a:ea typeface="ＭＳ Ｐゴシック" pitchFamily="34" charset="-128"/>
            </a:endParaRPr>
          </a:p>
          <a:p>
            <a:pPr>
              <a:lnSpc>
                <a:spcPct val="90000"/>
              </a:lnSpc>
            </a:pPr>
            <a:r>
              <a:rPr lang="es-MX" altLang="ja-JP" sz="1800" smtClean="0">
                <a:latin typeface="Berlin Sans FB" pitchFamily="34" charset="0"/>
                <a:ea typeface="ＭＳ Ｐゴシック" pitchFamily="34" charset="-128"/>
              </a:rPr>
              <a:t>Mayor disponibilidad, en los 6 Estados, de indicadores estructurales y de resultados. </a:t>
            </a:r>
            <a:r>
              <a:rPr lang="es-MX" altLang="ja-JP" sz="1800" smtClean="0">
                <a:solidFill>
                  <a:srgbClr val="FF0000"/>
                </a:solidFill>
                <a:latin typeface="Berlin Sans FB" pitchFamily="34" charset="0"/>
                <a:ea typeface="ＭＳ Ｐゴシック" pitchFamily="34" charset="-128"/>
              </a:rPr>
              <a:t>Dificultad </a:t>
            </a:r>
            <a:r>
              <a:rPr lang="es-MX" altLang="ja-JP" sz="1800" smtClean="0">
                <a:latin typeface="Berlin Sans FB" pitchFamily="34" charset="0"/>
                <a:ea typeface="ＭＳ Ｐゴシック" pitchFamily="34" charset="-128"/>
              </a:rPr>
              <a:t>con </a:t>
            </a:r>
            <a:r>
              <a:rPr lang="es-MX" altLang="ja-JP" sz="1800" smtClean="0">
                <a:solidFill>
                  <a:srgbClr val="FF0000"/>
                </a:solidFill>
                <a:latin typeface="Berlin Sans FB" pitchFamily="34" charset="0"/>
                <a:ea typeface="ＭＳ Ｐゴシック" pitchFamily="34" charset="-128"/>
              </a:rPr>
              <a:t>indicadores de proceso.</a:t>
            </a:r>
            <a:endParaRPr lang="en-US" altLang="es-MX" sz="1800" smtClean="0">
              <a:solidFill>
                <a:srgbClr val="FF0000"/>
              </a:solidFill>
              <a:latin typeface="Berlin Sans FB" pitchFamily="34" charset="0"/>
              <a:ea typeface="ＭＳ Ｐゴシック" pitchFamily="34" charset="-128"/>
            </a:endParaRPr>
          </a:p>
          <a:p>
            <a:pPr>
              <a:lnSpc>
                <a:spcPct val="90000"/>
              </a:lnSpc>
            </a:pPr>
            <a:endParaRPr lang="en-US" altLang="es-MX" sz="1800" smtClean="0">
              <a:latin typeface="Berlin Sans FB" pitchFamily="34" charset="0"/>
              <a:ea typeface="ＭＳ Ｐゴシック" pitchFamily="34" charset="-128"/>
            </a:endParaRPr>
          </a:p>
          <a:p>
            <a:pPr>
              <a:lnSpc>
                <a:spcPct val="90000"/>
              </a:lnSpc>
            </a:pPr>
            <a:r>
              <a:rPr lang="en-US" altLang="es-MX" sz="1800" smtClean="0">
                <a:latin typeface="Berlin Sans FB" pitchFamily="34" charset="0"/>
                <a:ea typeface="ＭＳ Ｐゴシック" pitchFamily="34" charset="-128"/>
              </a:rPr>
              <a:t>De las 6 categorías solicitadas:</a:t>
            </a:r>
            <a:r>
              <a:rPr lang="en-US" altLang="es-MX" sz="1800" smtClean="0">
                <a:solidFill>
                  <a:srgbClr val="FF0000"/>
                </a:solidFill>
                <a:latin typeface="Berlin Sans FB" pitchFamily="34" charset="0"/>
                <a:ea typeface="ＭＳ Ｐゴシック" pitchFamily="34" charset="-128"/>
              </a:rPr>
              <a:t> </a:t>
            </a:r>
            <a:r>
              <a:rPr lang="en-US" altLang="es-MX" sz="1800" smtClean="0">
                <a:latin typeface="Berlin Sans FB" pitchFamily="34" charset="0"/>
                <a:ea typeface="ＭＳ Ｐゴシック" pitchFamily="34" charset="-128"/>
              </a:rPr>
              <a:t>mayor respuesta en indicadores de</a:t>
            </a:r>
            <a:r>
              <a:rPr lang="en-US" altLang="es-MX" sz="1800" smtClean="0">
                <a:solidFill>
                  <a:srgbClr val="FF0000"/>
                </a:solidFill>
                <a:latin typeface="Berlin Sans FB" pitchFamily="34" charset="0"/>
                <a:ea typeface="ＭＳ Ｐゴシック" pitchFamily="34" charset="-128"/>
              </a:rPr>
              <a:t> </a:t>
            </a:r>
            <a:r>
              <a:rPr lang="en-US" altLang="es-MX" sz="1800" smtClean="0">
                <a:solidFill>
                  <a:schemeClr val="hlink"/>
                </a:solidFill>
                <a:latin typeface="Berlin Sans FB" pitchFamily="34" charset="0"/>
                <a:ea typeface="ＭＳ Ｐゴシック" pitchFamily="34" charset="-128"/>
              </a:rPr>
              <a:t>recepción del derecho, contexto financiero y compromisos presupuestarios </a:t>
            </a:r>
            <a:r>
              <a:rPr lang="en-US" altLang="es-MX" sz="1800" smtClean="0">
                <a:latin typeface="Berlin Sans FB" pitchFamily="34" charset="0"/>
                <a:ea typeface="ＭＳ Ｐゴシック" pitchFamily="34" charset="-128"/>
              </a:rPr>
              <a:t>(sin desagregación de GPS o en áreas de inversión) ,</a:t>
            </a:r>
            <a:r>
              <a:rPr lang="en-US" altLang="es-MX" sz="1800" smtClean="0">
                <a:solidFill>
                  <a:schemeClr val="hlink"/>
                </a:solidFill>
                <a:latin typeface="Berlin Sans FB" pitchFamily="34" charset="0"/>
                <a:ea typeface="ＭＳ Ｐゴシック" pitchFamily="34" charset="-128"/>
              </a:rPr>
              <a:t> en igualdad y no discriminación </a:t>
            </a:r>
            <a:r>
              <a:rPr lang="en-US" altLang="es-MX" sz="1800" smtClean="0">
                <a:latin typeface="Berlin Sans FB" pitchFamily="34" charset="0"/>
                <a:ea typeface="ＭＳ Ｐゴシック" pitchFamily="34" charset="-128"/>
              </a:rPr>
              <a:t>(mayoritariamente en causales generales, bajo nivel de desagregación).</a:t>
            </a:r>
          </a:p>
          <a:p>
            <a:pPr>
              <a:lnSpc>
                <a:spcPct val="90000"/>
              </a:lnSpc>
              <a:buFont typeface="Arial" charset="0"/>
              <a:buNone/>
            </a:pPr>
            <a:endParaRPr lang="en-US" altLang="es-MX" sz="1800" smtClean="0">
              <a:latin typeface="Berlin Sans FB" pitchFamily="34" charset="0"/>
              <a:ea typeface="ＭＳ Ｐゴシック" pitchFamily="34" charset="-128"/>
            </a:endParaRPr>
          </a:p>
          <a:p>
            <a:pPr>
              <a:lnSpc>
                <a:spcPct val="90000"/>
              </a:lnSpc>
            </a:pPr>
            <a:r>
              <a:rPr lang="en-US" altLang="es-MX" sz="1800" smtClean="0">
                <a:solidFill>
                  <a:srgbClr val="FF0000"/>
                </a:solidFill>
                <a:latin typeface="Berlin Sans FB" pitchFamily="34" charset="0"/>
                <a:ea typeface="ＭＳ Ｐゴシック" pitchFamily="34" charset="-128"/>
              </a:rPr>
              <a:t>Nudo crítico:</a:t>
            </a:r>
            <a:r>
              <a:rPr lang="en-US" altLang="es-MX" sz="1800" smtClean="0">
                <a:solidFill>
                  <a:schemeClr val="hlink"/>
                </a:solidFill>
                <a:latin typeface="Berlin Sans FB" pitchFamily="34" charset="0"/>
                <a:ea typeface="ＭＳ Ｐゴシック" pitchFamily="34" charset="-128"/>
              </a:rPr>
              <a:t> </a:t>
            </a:r>
            <a:r>
              <a:rPr lang="en-US" altLang="es-MX" sz="1800" smtClean="0">
                <a:latin typeface="Berlin Sans FB" pitchFamily="34" charset="0"/>
                <a:ea typeface="ＭＳ Ｐゴシック" pitchFamily="34" charset="-128"/>
              </a:rPr>
              <a:t>Capacidades estatales, Acceso a la información, acceso a la justicia y señales de progreso cualitativas. </a:t>
            </a:r>
          </a:p>
          <a:p>
            <a:pPr>
              <a:lnSpc>
                <a:spcPct val="90000"/>
              </a:lnSpc>
              <a:buFont typeface="Arial" charset="0"/>
              <a:buNone/>
            </a:pPr>
            <a:endParaRPr lang="en-US" altLang="es-MX" sz="1800" smtClean="0">
              <a:latin typeface="Berlin Sans FB" pitchFamily="34" charset="0"/>
              <a:ea typeface="ＭＳ Ｐゴシック" pitchFamily="34" charset="-128"/>
            </a:endParaRPr>
          </a:p>
          <a:p>
            <a:pPr>
              <a:lnSpc>
                <a:spcPct val="90000"/>
              </a:lnSpc>
              <a:buFont typeface="Arial" charset="0"/>
              <a:buNone/>
            </a:pPr>
            <a:endParaRPr lang="en-US" altLang="es-MX" sz="2000" smtClean="0">
              <a:latin typeface="Berlin Sans FB" pitchFamily="34" charset="0"/>
              <a:ea typeface="ＭＳ Ｐゴシック" pitchFamily="34" charset="-128"/>
            </a:endParaRPr>
          </a:p>
          <a:p>
            <a:pPr>
              <a:lnSpc>
                <a:spcPct val="90000"/>
              </a:lnSpc>
            </a:pPr>
            <a:endParaRPr lang="en-US" altLang="es-MX" smtClean="0">
              <a:ea typeface="ＭＳ Ｐゴシック" pitchFamily="34" charset="-128"/>
            </a:endParaRPr>
          </a:p>
        </p:txBody>
      </p:sp>
      <p:sp>
        <p:nvSpPr>
          <p:cNvPr id="11267" name="Rectangle 3"/>
          <p:cNvSpPr>
            <a:spLocks noChangeArrowheads="1"/>
          </p:cNvSpPr>
          <p:nvPr/>
        </p:nvSpPr>
        <p:spPr bwMode="auto">
          <a:xfrm>
            <a:off x="1524000" y="182563"/>
            <a:ext cx="435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es-MX">
                <a:solidFill>
                  <a:schemeClr val="bg1"/>
                </a:solidFill>
                <a:latin typeface="Berlin Sans FB" pitchFamily="34" charset="0"/>
              </a:rPr>
              <a:t>Principales resultados del proceso</a:t>
            </a:r>
            <a:endParaRPr lang="es-ES" altLang="es-MX">
              <a:solidFill>
                <a:schemeClr val="bg1"/>
              </a:solidFill>
              <a:latin typeface="Berlin Sans FB" pitchFamily="34" charset="0"/>
            </a:endParaRPr>
          </a:p>
        </p:txBody>
      </p:sp>
      <p:pic>
        <p:nvPicPr>
          <p:cNvPr id="1126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1288"/>
            <a:ext cx="106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_eng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12088</TotalTime>
  <Words>1581</Words>
  <Application>Microsoft Office PowerPoint</Application>
  <PresentationFormat>On-screen Show (4:3)</PresentationFormat>
  <Paragraphs>198</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ＭＳ Ｐゴシック</vt:lpstr>
      <vt:lpstr>Calibri</vt:lpstr>
      <vt:lpstr>Berlin Sans FB</vt:lpstr>
      <vt:lpstr>Times New Roman</vt:lpstr>
      <vt:lpstr>Wingdings</vt:lpstr>
      <vt:lpstr>powerpoint_eng_blue</vt:lpstr>
      <vt:lpstr>PowerPoint Presentation</vt:lpstr>
      <vt:lpstr>Esquema de la presentación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Emil Caillaux</dc:creator>
  <cp:lastModifiedBy>Morales, Jonathan</cp:lastModifiedBy>
  <cp:revision>264</cp:revision>
  <dcterms:created xsi:type="dcterms:W3CDTF">2009-05-01T19:25:45Z</dcterms:created>
  <dcterms:modified xsi:type="dcterms:W3CDTF">2016-05-10T19:13:53Z</dcterms:modified>
</cp:coreProperties>
</file>