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9"/>
  </p:notesMasterIdLst>
  <p:sldIdLst>
    <p:sldId id="278" r:id="rId2"/>
    <p:sldId id="351" r:id="rId3"/>
    <p:sldId id="352" r:id="rId4"/>
    <p:sldId id="354" r:id="rId5"/>
    <p:sldId id="355" r:id="rId6"/>
    <p:sldId id="362" r:id="rId7"/>
    <p:sldId id="335" r:id="rId8"/>
    <p:sldId id="356" r:id="rId9"/>
    <p:sldId id="358" r:id="rId10"/>
    <p:sldId id="357" r:id="rId11"/>
    <p:sldId id="349" r:id="rId12"/>
    <p:sldId id="360" r:id="rId13"/>
    <p:sldId id="359" r:id="rId14"/>
    <p:sldId id="363" r:id="rId15"/>
    <p:sldId id="364" r:id="rId16"/>
    <p:sldId id="365" r:id="rId17"/>
    <p:sldId id="348" r:id="rId18"/>
    <p:sldId id="341" r:id="rId19"/>
    <p:sldId id="366" r:id="rId20"/>
    <p:sldId id="367" r:id="rId21"/>
    <p:sldId id="368" r:id="rId22"/>
    <p:sldId id="369" r:id="rId23"/>
    <p:sldId id="374" r:id="rId24"/>
    <p:sldId id="371" r:id="rId25"/>
    <p:sldId id="344" r:id="rId26"/>
    <p:sldId id="345" r:id="rId27"/>
    <p:sldId id="375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Carbajal" initials="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B"/>
    <a:srgbClr val="C664DA"/>
    <a:srgbClr val="FF9999"/>
    <a:srgbClr val="CCE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3712" autoAdjust="0"/>
  </p:normalViewPr>
  <p:slideViewPr>
    <p:cSldViewPr>
      <p:cViewPr>
        <p:scale>
          <a:sx n="98" d="100"/>
          <a:sy n="9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437B8D7-5BE8-4868-A785-9997D97D6F48}" type="datetimeFigureOut">
              <a:rPr lang="es-AR"/>
              <a:pPr>
                <a:defRPr/>
              </a:pPr>
              <a:t>02/11/2015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177227-3598-46B1-B535-181357BEECC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96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66F098-85F7-48D3-BC51-9CAE09C74BC1}" type="slidenum">
              <a:rPr 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EC693D-7162-48AD-9AA5-BC1674964211}" type="slidenum">
              <a:rPr lang="es-ES_trad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s-ES_trad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B254AC-0546-4A8E-9F9F-0E495DCC7913}" type="slidenum">
              <a:rPr 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095E6-EE0A-42CF-9835-4123033EFF6C}" type="slidenum">
              <a:rPr 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3E3788-1665-4A58-A20B-4C77E0580267}" type="slidenum">
              <a:rPr 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2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8E8E5-6D68-4242-92CB-37A51EA3BA0F}" type="slidenum">
              <a:rPr 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8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1D753-B278-4192-AFFC-C9E39170DDE2}" type="slidenum">
              <a:rPr lang="es-ES_trad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s-ES_trad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4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5CA77A-B869-4CFA-B70B-95F5EEFA3AD2}" type="slidenum">
              <a:rPr lang="es-ES_trad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s-ES_trad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4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C9861-68A9-4A1F-8C92-14CB86E7440D}" type="slidenum">
              <a:rPr lang="es-ES_trad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s-ES_trad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9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B8CEF2-9368-4C8E-8237-DEE95B4B6449}" type="slidenum">
              <a:rPr lang="es-ES_trad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ES_trad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4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201F965-CB07-40CD-A5FF-E21FD60CF58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55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4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452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4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B5A05-A0C5-431A-B844-AE63EBA7DF11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9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702C3-402D-42D2-8C8C-51287476A2FB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705E9-C229-41EB-949F-4561B19A92A1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8256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1096C-10B8-4AEA-AA5D-0C509BD1C29F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1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21AAA-7F7D-45D9-86D6-1DB3D1CDB2B6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156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5F62-059A-4572-9F87-40703544748F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1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26C04-3338-4BD8-B6C5-A5B4E4E37FDB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539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2C2D-8E59-4FFA-BB7D-7DCEA102A25C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4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B82EA-8A14-41F4-A8EB-C912929C36E5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792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814881E-7E86-4BBA-879B-3615D002C95D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734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1934" y="1985475"/>
            <a:ext cx="5308866" cy="15155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800" dirty="0" smtClean="0"/>
              <a:t>Buenas prácticas en periodismo con enfoque de género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1934" y="3779541"/>
            <a:ext cx="5308866" cy="137765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s-AR" dirty="0" smtClean="0"/>
              <a:t>Lic. Mariana Carbajal-Periodista</a:t>
            </a:r>
          </a:p>
          <a:p>
            <a:pPr eaLnBrk="1" hangingPunct="1">
              <a:lnSpc>
                <a:spcPct val="90000"/>
              </a:lnSpc>
            </a:pPr>
            <a:r>
              <a:rPr lang="es-AR" dirty="0" smtClean="0"/>
              <a:t>Diario Página/12 - TV Pública-Argentina</a:t>
            </a:r>
          </a:p>
          <a:p>
            <a:pPr eaLnBrk="1" hangingPunct="1">
              <a:lnSpc>
                <a:spcPct val="90000"/>
              </a:lnSpc>
            </a:pPr>
            <a:r>
              <a:rPr lang="es-AR" dirty="0" smtClean="0"/>
              <a:t> CIM-OEA</a:t>
            </a:r>
          </a:p>
          <a:p>
            <a:pPr eaLnBrk="1" hangingPunct="1">
              <a:lnSpc>
                <a:spcPct val="90000"/>
              </a:lnSpc>
            </a:pPr>
            <a:r>
              <a:rPr lang="es-AR" dirty="0" smtClean="0"/>
              <a:t>2 de noviembre 2015</a:t>
            </a:r>
          </a:p>
          <a:p>
            <a:pPr eaLnBrk="1" hangingPunct="1">
              <a:lnSpc>
                <a:spcPct val="90000"/>
              </a:lnSpc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                    Decálogo RED PAR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75"/>
            <a:ext cx="2998047" cy="2250884"/>
          </a:xfr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1560" y="2348880"/>
            <a:ext cx="7848872" cy="3816424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Cuatro ediciones impresas. Traducido al inglés, francés, árabe, portugués, italiano.</a:t>
            </a:r>
          </a:p>
          <a:p>
            <a:r>
              <a:rPr lang="es-AR" dirty="0" smtClean="0"/>
              <a:t>Presentado en Argentina, Paraguay, Brasil, Colombia, Chile, Bolivia, Cuba, Venezuela, Ecuador, EE.UU.</a:t>
            </a:r>
          </a:p>
          <a:p>
            <a:r>
              <a:rPr lang="es-AR" dirty="0" smtClean="0"/>
              <a:t>Declarado de Interés por parlamentos provinciales.</a:t>
            </a:r>
          </a:p>
          <a:p>
            <a:r>
              <a:rPr lang="es-AR" dirty="0" smtClean="0"/>
              <a:t>Replicado en medios.</a:t>
            </a:r>
          </a:p>
          <a:p>
            <a:r>
              <a:rPr lang="es-AR" dirty="0" smtClean="0"/>
              <a:t>Fuente de consulta para distintas publicaciones. Bibliografía obligatoria en Facultades de Periodismo. Capacitaciones de la Defensoría del Público. Talleres, seminarios, charlas. </a:t>
            </a:r>
          </a:p>
          <a:p>
            <a:r>
              <a:rPr lang="es-AR" dirty="0" smtClean="0"/>
              <a:t>Base para una ley en la Ciudad de Buenos Aires (2009).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3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332656"/>
            <a:ext cx="12219062" cy="68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femicidio chiara ruf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5581300" cy="28083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20" y="4395266"/>
            <a:ext cx="3018719" cy="16980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6" y="3806676"/>
            <a:ext cx="2726642" cy="24173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45" y="3851746"/>
            <a:ext cx="2048228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64" y="692696"/>
            <a:ext cx="2453251" cy="34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0834" name="Picture 2" descr="http://www.diariosobrediarios.com.ar/dsd/uploads/articulos/subidas/2015_06_04_TapasNiUnaMen_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54" y="620688"/>
            <a:ext cx="9493508" cy="53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66754"/>
            <a:ext cx="9605526" cy="54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10706893" cy="60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10475954" cy="58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036" y="260649"/>
            <a:ext cx="3958143" cy="60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22882" name="Picture 2" descr="Tapa de la fecha 09-03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5" y="332656"/>
            <a:ext cx="4562575" cy="67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899592" y="263146"/>
            <a:ext cx="3444999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932856"/>
            <a:ext cx="10801114" cy="60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smtClean="0"/>
              <a:t>De Comodoro Rivadavia a la Corte Suprema. Historia del Fallo FAL</a:t>
            </a:r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2400" smtClean="0"/>
              <a:t>La cobertura periodística de Página/12 se sostuvo a lo largo de tres semanas y media, con la publicación casi diaria de artículos sobre el tema, hasta que finalmente la adolescente accedió al aborto y luego de esa fecha, con el seguimiento de las repercusiones políticas que generó el caso.</a:t>
            </a:r>
          </a:p>
          <a:p>
            <a:r>
              <a:rPr lang="es-AR" sz="2400" smtClean="0"/>
              <a:t>Incluyó noticias de producción propia, consulta a especialistas de diversos ámbitos profesionales, relato de crónicas y entrevistas a líderes de opinión. </a:t>
            </a:r>
          </a:p>
        </p:txBody>
      </p:sp>
    </p:spTree>
    <p:extLst>
      <p:ext uri="{BB962C8B-B14F-4D97-AF65-F5344CB8AC3E}">
        <p14:creationId xmlns:p14="http://schemas.microsoft.com/office/powerpoint/2010/main" val="38666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mtClean="0"/>
              <a:t>Medios de comunicación</a:t>
            </a:r>
            <a:endParaRPr lang="es-E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708920"/>
            <a:ext cx="3528392" cy="315696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AR" dirty="0" smtClean="0"/>
              <a:t>Forman opinión</a:t>
            </a:r>
          </a:p>
          <a:p>
            <a:pPr eaLnBrk="1" hangingPunct="1"/>
            <a:endParaRPr lang="es-AR" dirty="0" smtClean="0"/>
          </a:p>
          <a:p>
            <a:pPr eaLnBrk="1" hangingPunct="1"/>
            <a:r>
              <a:rPr lang="es-AR" dirty="0" smtClean="0"/>
              <a:t>Influyen en la construcción de la percepción del mundo de las personas</a:t>
            </a:r>
          </a:p>
          <a:p>
            <a:pPr eaLnBrk="1" hangingPunct="1"/>
            <a:endParaRPr lang="es-AR" dirty="0" smtClean="0"/>
          </a:p>
          <a:p>
            <a:pPr eaLnBrk="1" hangingPunct="1"/>
            <a:r>
              <a:rPr lang="es-AR" dirty="0" smtClean="0"/>
              <a:t>Legitiman los valores imperantes en la sociedad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47651"/>
            <a:ext cx="3959292" cy="36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Ejes de la cobertura</a:t>
            </a: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755576" y="2636912"/>
            <a:ext cx="8229600" cy="4104456"/>
          </a:xfrm>
        </p:spPr>
        <p:txBody>
          <a:bodyPr/>
          <a:lstStyle/>
          <a:p>
            <a:r>
              <a:rPr lang="es-AR" sz="2400" dirty="0" smtClean="0"/>
              <a:t>Dejar asentado que el pedido del aborto era legal. </a:t>
            </a:r>
          </a:p>
          <a:p>
            <a:r>
              <a:rPr lang="es-AR" sz="2400" dirty="0" smtClean="0"/>
              <a:t>Se reafirmó esa postura haciendo hablar a referentes clave de diversos ámbitos (Justicia, legisladores, organizaciones de DD.HH. y de mujeres, académicos del Derecho y funcionarios gubernamentales, además de especialistas de otros campos). </a:t>
            </a:r>
          </a:p>
          <a:p>
            <a:r>
              <a:rPr lang="es-AR" sz="2400" dirty="0" smtClean="0"/>
              <a:t>Se puso en primer plano la voz de la niña, y su deseo de interrumpir ese embarazo, y la postura de su madre, que la acompañó en todo el proceso</a:t>
            </a:r>
            <a:r>
              <a:rPr lang="es-AR" sz="1800" dirty="0" smtClean="0"/>
              <a:t>. 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436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73503"/>
          </a:xfrm>
        </p:spPr>
        <p:txBody>
          <a:bodyPr/>
          <a:lstStyle/>
          <a:p>
            <a:r>
              <a:rPr lang="es-AR" dirty="0" smtClean="0"/>
              <a:t>Ejes de la cobertura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306140"/>
          </a:xfrm>
        </p:spPr>
        <p:txBody>
          <a:bodyPr>
            <a:normAutofit/>
          </a:bodyPr>
          <a:lstStyle/>
          <a:p>
            <a:r>
              <a:rPr lang="es-AR" sz="2400" dirty="0" smtClean="0"/>
              <a:t>Se introdujo la importancia de comprender el caso dentro de la “causal salud”.  </a:t>
            </a:r>
          </a:p>
          <a:p>
            <a:r>
              <a:rPr lang="es-AR" sz="2400" dirty="0" smtClean="0"/>
              <a:t>Se enfatiza que el caso no debió judicializarse. </a:t>
            </a:r>
          </a:p>
          <a:p>
            <a:r>
              <a:rPr lang="es-AR" sz="2400" dirty="0" smtClean="0"/>
              <a:t>Se visibilizó la demanda al Estado de la implementación de protocolos para la atención de los abortos no punibles y se denunció la gravedad que implica el hecho de que funcionarios públicos (médicos y jueces) tomen decisiones sobre la base de sus propias creencias. </a:t>
            </a:r>
          </a:p>
          <a:p>
            <a:r>
              <a:rPr lang="es-AR" sz="2400" dirty="0" smtClean="0"/>
              <a:t>Se profundizó por otra parte, el debate en torno a legalización del aborto y las consecuencias sanitarias de su criminalización.   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41278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Ejes de la cobertura</a:t>
            </a:r>
          </a:p>
        </p:txBody>
      </p:sp>
      <p:sp>
        <p:nvSpPr>
          <p:cNvPr id="50179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sz="2400" smtClean="0"/>
              <a:t>Además se advierte sobre la injusticia social que tiñe al caso, al señalar, que las mujeres que sufren discriminación y enfrentan obstáculos para abortar son aquellas que recurren a un servicio hospitalario público (ya sea porque no tienen dinero o porque quieren preservar la prueba genética –como en este caso—para probar luego la violación). </a:t>
            </a:r>
          </a:p>
          <a:p>
            <a:r>
              <a:rPr lang="es-AR" sz="2400" smtClean="0"/>
              <a:t>Se plantea el argumento de que las mujeres que tienen dinero, en cambio, pagan la práctica en la clandestinidad. </a:t>
            </a:r>
          </a:p>
        </p:txBody>
      </p:sp>
    </p:spTree>
    <p:extLst>
      <p:ext uri="{BB962C8B-B14F-4D97-AF65-F5344CB8AC3E}">
        <p14:creationId xmlns:p14="http://schemas.microsoft.com/office/powerpoint/2010/main" val="30254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02146"/>
            <a:ext cx="3895649" cy="1314686"/>
          </a:xfrm>
        </p:spPr>
        <p:txBody>
          <a:bodyPr/>
          <a:lstStyle/>
          <a:p>
            <a:r>
              <a:rPr lang="es-AR" dirty="0" smtClean="0"/>
              <a:t>Para pensar…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rgbClr val="83992A"/>
              </a:buClr>
            </a:pPr>
            <a:r>
              <a:rPr lang="es-A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El hecho de que el diario </a:t>
            </a:r>
            <a:r>
              <a:rPr lang="es-AR" sz="2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Página/12</a:t>
            </a:r>
            <a:r>
              <a:rPr lang="es-A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haya mantenido el tema durante tantos días en sus páginas –con generoso espacio--, hasta que finalmente se autorizó y realizó el aborto no punible, contribuyó a generar un marco de apoyos al reclamo de A.G: </a:t>
            </a:r>
          </a:p>
          <a:p>
            <a:pPr lvl="0">
              <a:buClr>
                <a:srgbClr val="83992A"/>
              </a:buClr>
            </a:pPr>
            <a:endParaRPr lang="es-A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es-AR" sz="2200" i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Amicus</a:t>
            </a:r>
            <a:r>
              <a:rPr lang="es-AR" sz="2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s-AR" sz="2200" i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curiae</a:t>
            </a:r>
            <a:r>
              <a:rPr lang="es-A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en la Justicia; asesoramiento legal a la abogada de la familia de la adolescente, además de pronunciamientos oficiales de organismos del Gobierno--, y que terminó con una sentencia favorable que avaló a la adolescente. </a:t>
            </a:r>
          </a:p>
          <a:p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06" t="8227" r="30588" b="8073"/>
          <a:stretch/>
        </p:blipFill>
        <p:spPr>
          <a:xfrm>
            <a:off x="4788024" y="450601"/>
            <a:ext cx="4059506" cy="2952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748" t="4202" r="36355" b="7470"/>
          <a:stretch/>
        </p:blipFill>
        <p:spPr>
          <a:xfrm>
            <a:off x="5292080" y="2492572"/>
            <a:ext cx="4021709" cy="3573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Elipse 6"/>
          <p:cNvSpPr/>
          <p:nvPr/>
        </p:nvSpPr>
        <p:spPr>
          <a:xfrm>
            <a:off x="5292080" y="5013176"/>
            <a:ext cx="3555449" cy="1052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4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Repercusiones / impacto del caso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AR" dirty="0" smtClean="0"/>
              <a:t>2010. Primera ley provincial que fija un protocolo de atención de los abortos no punibles.</a:t>
            </a:r>
          </a:p>
          <a:p>
            <a:r>
              <a:rPr lang="es-AR" dirty="0" smtClean="0"/>
              <a:t>2012. Fallo </a:t>
            </a:r>
            <a:r>
              <a:rPr lang="es-AR" dirty="0" err="1" smtClean="0"/>
              <a:t>Fal</a:t>
            </a:r>
            <a:r>
              <a:rPr lang="es-AR" dirty="0" smtClean="0"/>
              <a:t> de la Corte Suprema.</a:t>
            </a:r>
            <a:endParaRPr lang="es-AR" dirty="0"/>
          </a:p>
        </p:txBody>
      </p:sp>
      <p:pic>
        <p:nvPicPr>
          <p:cNvPr id="5" name="Picture 2" descr="C:\Users\Mariana\Desktop\seminario Anfibia\tapa_g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120233"/>
            <a:ext cx="2808312" cy="4107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56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243408"/>
            <a:ext cx="13011150" cy="731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89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4664" y="-747464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Muchas gracias!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074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mtClean="0"/>
              <a:t>Medios de comunicación</a:t>
            </a:r>
            <a:endParaRPr lang="es-E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564904"/>
            <a:ext cx="3755175" cy="33702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AR" dirty="0" smtClean="0"/>
              <a:t>Las pautas de comportamiento que proyectan pueden contribuir a mantener y perpetuar las relaciones de desigualdad entre los hombres y las mujeres. </a:t>
            </a:r>
          </a:p>
          <a:p>
            <a:pPr eaLnBrk="1" hangingPunct="1">
              <a:lnSpc>
                <a:spcPct val="90000"/>
              </a:lnSpc>
            </a:pPr>
            <a:endParaRPr lang="es-AR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dirty="0" smtClean="0"/>
          </a:p>
          <a:p>
            <a:pPr eaLnBrk="1" hangingPunct="1">
              <a:lnSpc>
                <a:spcPct val="90000"/>
              </a:lnSpc>
            </a:pPr>
            <a:endParaRPr lang="es-AR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455996" cy="27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Medios de comunicación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6" y="2636912"/>
            <a:ext cx="3035094" cy="3456384"/>
          </a:xfrm>
        </p:spPr>
        <p:txBody>
          <a:bodyPr>
            <a:normAutofit/>
          </a:bodyPr>
          <a:lstStyle/>
          <a:p>
            <a:r>
              <a:rPr lang="es-AR" dirty="0" smtClean="0"/>
              <a:t>O favorecer la construcción de otros significados en beneficio de lograr la igualdad de oportunidades entre mujeres y varones y combatir la discriminación.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62" y="2636912"/>
            <a:ext cx="42178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sz="4000" dirty="0" smtClean="0"/>
              <a:t>Perspectiva de género en el periodismo</a:t>
            </a:r>
            <a:endParaRPr lang="es-E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33600"/>
            <a:ext cx="82296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s-AR" sz="2400" dirty="0" smtClean="0"/>
              <a:t>Parte de asumir la situación de discriminación de las mujeres y sus consecuencias, para cuestionarla y combatirla.</a:t>
            </a:r>
          </a:p>
          <a:p>
            <a:pPr eaLnBrk="1" hangingPunct="1"/>
            <a:r>
              <a:rPr lang="es-AR" sz="2400" dirty="0" smtClean="0"/>
              <a:t>Introduce una reflexión sobre las diferentes posiciones que ocupan hombre y mujeres en la sociedad.</a:t>
            </a:r>
          </a:p>
          <a:p>
            <a:pPr eaLnBrk="1" hangingPunct="1"/>
            <a:r>
              <a:rPr lang="es-AR" sz="2400" dirty="0" smtClean="0"/>
              <a:t>Contribuye a la construcción de una sociedad más democrática.</a:t>
            </a:r>
          </a:p>
          <a:p>
            <a:pPr eaLnBrk="1" hangingPunct="1"/>
            <a:r>
              <a:rPr lang="es-AR" sz="2400" dirty="0" smtClean="0"/>
              <a:t>No implica hacer un periodismo feminista ni militante.</a:t>
            </a:r>
          </a:p>
          <a:p>
            <a:r>
              <a:rPr lang="es-AR" sz="2400" dirty="0" smtClean="0"/>
              <a:t>No significa favorecer informativamente a las mujeres.</a:t>
            </a:r>
            <a:r>
              <a:rPr lang="es-AR" dirty="0"/>
              <a:t> </a:t>
            </a:r>
            <a:endParaRPr lang="es-AR" dirty="0" smtClean="0"/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(</a:t>
            </a:r>
            <a:r>
              <a:rPr lang="es-AR" sz="1400" dirty="0" smtClean="0"/>
              <a:t>Juana </a:t>
            </a:r>
            <a:r>
              <a:rPr lang="es-AR" sz="1400" dirty="0"/>
              <a:t>Gallego </a:t>
            </a:r>
            <a:r>
              <a:rPr lang="es-AR" sz="1400" dirty="0" smtClean="0"/>
              <a:t>Ayala, en </a:t>
            </a:r>
            <a:r>
              <a:rPr lang="es-AR" sz="1400" dirty="0"/>
              <a:t>Buenas Prácticas periodísticas desde la perspectiva de </a:t>
            </a:r>
            <a:r>
              <a:rPr lang="es-AR" sz="1400" dirty="0" err="1"/>
              <a:t>géneor</a:t>
            </a:r>
            <a:r>
              <a:rPr lang="es-AR" sz="1400" dirty="0"/>
              <a:t>. </a:t>
            </a:r>
            <a:r>
              <a:rPr lang="es-AR" sz="1400" dirty="0" err="1"/>
              <a:t>Ameco</a:t>
            </a:r>
            <a:r>
              <a:rPr lang="es-AR" sz="1400" dirty="0"/>
              <a:t> 2007).  </a:t>
            </a:r>
            <a:endParaRPr lang="es-ES" sz="1400" dirty="0"/>
          </a:p>
          <a:p>
            <a:pPr eaLnBrk="1" hangingPunct="1"/>
            <a:endParaRPr lang="es-AR" sz="2400" dirty="0" smtClean="0"/>
          </a:p>
          <a:p>
            <a:pPr eaLnBrk="1" hangingPunct="1"/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8713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mtClean="0"/>
              <a:t>Obstáculos</a:t>
            </a:r>
            <a:endParaRPr lang="es-E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AR" sz="2800" dirty="0" smtClean="0"/>
          </a:p>
          <a:p>
            <a:pPr eaLnBrk="1" hangingPunct="1"/>
            <a:r>
              <a:rPr lang="es-AR" sz="2800" dirty="0" smtClean="0"/>
              <a:t>Son temas de “mujeres”: rara vez entra la mirada de género en la sección Política y menos en la de Economía. </a:t>
            </a:r>
          </a:p>
          <a:p>
            <a:pPr eaLnBrk="1" hangingPunct="1"/>
            <a:r>
              <a:rPr lang="es-AR" sz="2800" dirty="0" smtClean="0"/>
              <a:t>Son notas de “parrilla” / canjeables.</a:t>
            </a:r>
          </a:p>
          <a:p>
            <a:pPr eaLnBrk="1" hangingPunct="1"/>
            <a:r>
              <a:rPr lang="es-AR" sz="2800" dirty="0" smtClean="0"/>
              <a:t>¿Quiénes deciden? / Mirada masculina.</a:t>
            </a:r>
            <a:endParaRPr lang="es-AR" sz="3200" dirty="0" smtClean="0"/>
          </a:p>
          <a:p>
            <a:pPr eaLnBrk="1" hangingPunct="1"/>
            <a:endParaRPr lang="es-AR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6331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cdn01.am.infobae.com/adjuntos/163/infografia/012/743/0012743569.jpg?0000-00-00-00-00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4768"/>
            <a:ext cx="552734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Violencia machista en los medios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No son casos policiales / aislados. </a:t>
            </a:r>
          </a:p>
          <a:p>
            <a:r>
              <a:rPr lang="es-AR" dirty="0" smtClean="0"/>
              <a:t>Evitar el morbo y el sensacionalismo.</a:t>
            </a:r>
          </a:p>
          <a:p>
            <a:r>
              <a:rPr lang="es-AR" dirty="0" smtClean="0"/>
              <a:t>Proteger a las víctimas / Visibilizar sus historias.</a:t>
            </a:r>
          </a:p>
          <a:p>
            <a:r>
              <a:rPr lang="es-AR" dirty="0" smtClean="0"/>
              <a:t>Las causas estructurales. Problema de derechos humanos, social, de salud pública.</a:t>
            </a:r>
          </a:p>
          <a:p>
            <a:r>
              <a:rPr lang="es-AR" dirty="0" err="1" smtClean="0"/>
              <a:t>Femicidios</a:t>
            </a:r>
            <a:r>
              <a:rPr lang="es-AR" dirty="0" smtClean="0"/>
              <a:t> / NO CRIMENES PASIONALES. </a:t>
            </a:r>
          </a:p>
          <a:p>
            <a:r>
              <a:rPr lang="es-AR" dirty="0" smtClean="0"/>
              <a:t>Hablar de políticas públicas / Lo que falta.</a:t>
            </a:r>
          </a:p>
          <a:p>
            <a:r>
              <a:rPr lang="es-AR" dirty="0" smtClean="0"/>
              <a:t>Información de servicio: teléfonos de ayuda.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93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apa de la fecha 25-11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8100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899592" y="476672"/>
            <a:ext cx="1512168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4" name="Elipse 3"/>
          <p:cNvSpPr/>
          <p:nvPr/>
        </p:nvSpPr>
        <p:spPr>
          <a:xfrm>
            <a:off x="2792800" y="4509120"/>
            <a:ext cx="903312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41" y="2451069"/>
            <a:ext cx="7145959" cy="4017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812" y="-168477"/>
            <a:ext cx="6649591" cy="37385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821" y="2389715"/>
            <a:ext cx="3810330" cy="56575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066" y="2283516"/>
            <a:ext cx="242032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984</TotalTime>
  <Words>879</Words>
  <Application>Microsoft Office PowerPoint</Application>
  <PresentationFormat>On-screen Show (4:3)</PresentationFormat>
  <Paragraphs>78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Orgánico</vt:lpstr>
      <vt:lpstr>Buenas prácticas en periodismo con enfoque de género</vt:lpstr>
      <vt:lpstr>Medios de comunicación</vt:lpstr>
      <vt:lpstr>Medios de comunicación</vt:lpstr>
      <vt:lpstr>Medios de comunicación </vt:lpstr>
      <vt:lpstr>Perspectiva de género en el periodismo</vt:lpstr>
      <vt:lpstr>Obstáculos</vt:lpstr>
      <vt:lpstr>PowerPoint Presentation</vt:lpstr>
      <vt:lpstr>Violencia machista en los medios</vt:lpstr>
      <vt:lpstr>PowerPoint Presentation</vt:lpstr>
      <vt:lpstr>                    Decálogo RED PAR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Comodoro Rivadavia a la Corte Suprema. Historia del Fallo FAL</vt:lpstr>
      <vt:lpstr>Ejes de la cobertura</vt:lpstr>
      <vt:lpstr>Ejes de la cobertura</vt:lpstr>
      <vt:lpstr>Ejes de la cobertura</vt:lpstr>
      <vt:lpstr>Para pensar…</vt:lpstr>
      <vt:lpstr>Repercusiones / impacto del caso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global de medios GMMP 2010</dc:title>
  <dc:creator>Yo</dc:creator>
  <cp:lastModifiedBy>%username%</cp:lastModifiedBy>
  <cp:revision>77</cp:revision>
  <dcterms:created xsi:type="dcterms:W3CDTF">2010-09-15T22:08:23Z</dcterms:created>
  <dcterms:modified xsi:type="dcterms:W3CDTF">2015-11-02T20:28:10Z</dcterms:modified>
</cp:coreProperties>
</file>