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3333FF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1" autoAdjust="0"/>
    <p:restoredTop sz="94714"/>
  </p:normalViewPr>
  <p:slideViewPr>
    <p:cSldViewPr snapToObjects="1">
      <p:cViewPr>
        <p:scale>
          <a:sx n="90" d="100"/>
          <a:sy n="90" d="100"/>
        </p:scale>
        <p:origin x="-63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1E59CF-5877-4452-ADED-B598F7077636}" type="datetimeFigureOut">
              <a:rPr lang="es-ES_tradnl"/>
              <a:pPr>
                <a:defRPr/>
              </a:pPr>
              <a:t>06/08/2018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4AC1DDB-AB9A-4A55-93EA-6870B067D16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054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1741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530F9A-7F3F-4A06-B700-A1853A1B98B0}" type="slidenum">
              <a:rPr lang="es-ES_tradnl" altLang="es-ES_tradnl" smtClean="0"/>
              <a:pPr/>
              <a:t>2</a:t>
            </a:fld>
            <a:endParaRPr lang="es-ES_tradnl" altLang="es-ES_tradnl" smtClean="0"/>
          </a:p>
        </p:txBody>
      </p:sp>
    </p:spTree>
    <p:extLst>
      <p:ext uri="{BB962C8B-B14F-4D97-AF65-F5344CB8AC3E}">
        <p14:creationId xmlns:p14="http://schemas.microsoft.com/office/powerpoint/2010/main" val="122828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DB21-C007-40EB-891F-1FEF46918634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F4DF-B34F-4599-A5FA-CCCCD6EFC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0939-B4FA-4079-BB2E-B7A2BCC9B3CB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C768-E5E3-4E0B-9C5B-B914D26E1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54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028D-4C38-424B-A6CC-58AC4A42E3F6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1FBE-96F9-44A3-85AB-E648D86F6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33FE-5E1A-4C13-BBB5-EAE249BC55F6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4878-CA25-45A4-A4B6-C6919908D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72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5D3A-E88A-478C-88F6-33EAEB53829A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94F7-9877-40BD-84CE-F94A6B555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0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D83D-0243-4F30-AEF8-C2ED8C43A9C4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09A2-5684-4621-8B93-1C367E979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8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856D-A880-4273-9DEE-342F9E210822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668C-D8D2-4135-B289-B6CF36E7E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88CA-DF5C-4E12-8F44-803F58EE234B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0D9E-0FBB-403B-BCFC-2971E3972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1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F283-2183-4EEB-BA0B-B59EB6A789EE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3A89-E2EF-42E3-BC40-453E7420C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9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773B-4944-44B6-AD49-4C80A73F7A16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76EF-2BF0-4BC2-90F2-37564963B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63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A223-F4DD-47A3-AD01-C416864600AB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4154-5AFB-430D-A2BD-6C1A16C20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 para editar título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84CD2B0-33B5-40F3-B0EC-AA9DECF4E538}" type="datetime1">
              <a:rPr lang="en-US" altLang="en-US"/>
              <a:pPr>
                <a:defRPr/>
              </a:pPr>
              <a:t>8/6/2018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5001047-AA3C-47BB-9776-5C3E568AC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 smtClean="0"/>
              <a:t>Click</a:t>
            </a:r>
            <a:r>
              <a:rPr lang="es-ES_tradnl" sz="2400" dirty="0" smtClean="0"/>
              <a:t> para agregar nombre del expositor</a:t>
            </a:r>
            <a:endParaRPr lang="es-ES_tradnl" sz="24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Haga clic </a:t>
            </a:r>
            <a:r>
              <a:rPr lang="es-ES_tradnl" smtClean="0"/>
              <a:t>para ingresar cargo</a:t>
            </a:r>
            <a:endParaRPr lang="es-ES_tradnl" dirty="0" smtClean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60084B8-64EE-1347-97F2-7BB0EA4048BF}" type="datetimeFigureOut">
              <a:rPr lang="es-ES_tradnl"/>
              <a:pPr>
                <a:defRPr/>
              </a:pPr>
              <a:t>06/08/2018</a:t>
            </a:fld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Haga clic para ingresar </a:t>
            </a:r>
            <a:r>
              <a:rPr lang="es-ES_tradnl" dirty="0" err="1" smtClean="0"/>
              <a:t>direcci</a:t>
            </a:r>
            <a:r>
              <a:rPr lang="es-ES" dirty="0" err="1" smtClean="0"/>
              <a:t>ón</a:t>
            </a:r>
            <a:endParaRPr lang="es-ES_tradnl" dirty="0" smtClean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Haga clic para ingresar </a:t>
            </a:r>
            <a:r>
              <a:rPr lang="es-ES" dirty="0" smtClean="0"/>
              <a:t>e-mail</a:t>
            </a:r>
            <a:endParaRPr lang="es-ES_tradn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servatoriohondura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760"/>
            <a:ext cx="9139238" cy="6878760"/>
          </a:xfrm>
        </p:spPr>
      </p:pic>
      <p:pic>
        <p:nvPicPr>
          <p:cNvPr id="1536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2857"/>
            <a:ext cx="2906712" cy="8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1913" y="6453188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+mn-lt"/>
              </a:rPr>
              <a:t>July 12th, 2018</a:t>
            </a:r>
            <a:endParaRPr lang="en-US" altLang="en-US" sz="12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7237" y="1981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ctr"/>
            <a:r>
              <a:rPr lang="en-US" altLang="en-US" sz="36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36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MISSION TO SUPPORT THE FIGHT AGAINST CORRUPTION AND IMPUNITY IN HONDURAS</a:t>
            </a:r>
          </a:p>
          <a:p>
            <a:pPr algn="ctr"/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MACCIH-OAS</a:t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2017 </a:t>
            </a:r>
            <a:r>
              <a:rPr lang="en-US" altLang="en-US" sz="25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Achievements and 2018 Work Plan</a:t>
            </a:r>
            <a:r>
              <a:rPr lang="en-US" altLang="en-US" sz="36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36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sz="3600" b="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4023"/>
          <a:stretch/>
        </p:blipFill>
        <p:spPr bwMode="auto">
          <a:xfrm>
            <a:off x="7391400" y="5334000"/>
            <a:ext cx="153972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133" y="76200"/>
            <a:ext cx="4617267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Lines of Action</a:t>
            </a:r>
            <a:endParaRPr lang="en-US" sz="3600" dirty="0">
              <a:solidFill>
                <a:srgbClr val="FFFFFF"/>
              </a:solidFill>
              <a:ea typeface="ＭＳ Ｐゴシック" pitchFamily="34" charset="-128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" y="1143000"/>
            <a:ext cx="8797646" cy="554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780508"/>
              </p:ext>
            </p:extLst>
          </p:nvPr>
        </p:nvGraphicFramePr>
        <p:xfrm>
          <a:off x="0" y="990600"/>
          <a:ext cx="9143999" cy="586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69"/>
                <a:gridCol w="4113430"/>
              </a:tblGrid>
              <a:tr h="380043">
                <a:tc gridSpan="2">
                  <a:txBody>
                    <a:bodyPr/>
                    <a:lstStyle/>
                    <a:p>
                      <a:r>
                        <a:rPr lang="en-US" noProof="0" dirty="0" smtClean="0">
                          <a:latin typeface="+mn-lt"/>
                        </a:rPr>
                        <a:t>Division for Preventing and Combating</a:t>
                      </a:r>
                      <a:r>
                        <a:rPr lang="en-US" baseline="0" noProof="0" dirty="0" smtClean="0">
                          <a:latin typeface="+mn-lt"/>
                        </a:rPr>
                        <a:t> Corruption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591">
                <a:tc gridSpan="2">
                  <a:txBody>
                    <a:bodyPr/>
                    <a:lstStyle/>
                    <a:p>
                      <a:r>
                        <a:rPr lang="en-US" sz="1400" b="1" i="1" cap="small" baseline="0" noProof="0" dirty="0" smtClean="0">
                          <a:latin typeface="+mn-lt"/>
                        </a:rPr>
                        <a:t>Strengthen </a:t>
                      </a:r>
                      <a:r>
                        <a:rPr lang="en-US" sz="1400" b="1" i="1" cap="small" baseline="0" noProof="0" dirty="0" smtClean="0">
                          <a:latin typeface="+mn-lt"/>
                        </a:rPr>
                        <a:t>investigation, prosecution and dismantling of corruption </a:t>
                      </a:r>
                      <a:r>
                        <a:rPr lang="en-US" sz="1400" b="1" i="1" cap="small" baseline="0" noProof="0" dirty="0" smtClean="0">
                          <a:latin typeface="+mn-lt"/>
                        </a:rPr>
                        <a:t>networks</a:t>
                      </a:r>
                      <a:endParaRPr lang="en-US" sz="1400" b="1" i="1" cap="small" baseline="0" noProof="0" dirty="0" smtClean="0">
                        <a:latin typeface="+mn-lt"/>
                      </a:endParaRPr>
                    </a:p>
                    <a:p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Improve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capacity of the Honduran institutions to investigate and prosecute corruption networks • active collaboration with the Honduran institutions commissioned with investigating and combating corruption and impunity</a:t>
                      </a:r>
                      <a:endParaRPr lang="en-US" sz="1400" b="1" i="1" kern="1200" cap="small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ACHIEVEMENTS OBTAINED  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  <a:r>
                        <a:rPr lang="en-US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WORK PLAN</a:t>
                      </a:r>
                      <a:endParaRPr lang="en-U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8009">
                <a:tc>
                  <a:txBody>
                    <a:bodyPr/>
                    <a:lstStyle/>
                    <a:p>
                      <a:pPr marL="0" marR="0" lvl="0" indent="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None/>
                      </a:pPr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US" sz="11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Anti-corruption System</a:t>
                      </a:r>
                    </a:p>
                    <a:p>
                      <a:pPr marL="171450" marR="0" lvl="0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Consolidated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new Honduran National Anti-corruption System with the collaboration of the MACCIH-OAS: 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Anti-corruption Jurisdiction; and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Prosecution Unit to Fight Corruption-Related Impunity (UFECIC).</a:t>
                      </a:r>
                    </a:p>
                    <a:p>
                      <a:pPr marL="1085850" marR="0" lvl="2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v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Consolidation of the methodology of Integrated Investigation and Criminal Prosecution Teams MACCIH-OAS/UFECIC.</a:t>
                      </a:r>
                    </a:p>
                    <a:p>
                      <a:pPr marL="1085850" marR="0" lvl="2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v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Creation of 14 Integrated Teams that investigate cases of high-level corruption through the UFECIC.</a:t>
                      </a:r>
                    </a:p>
                    <a:p>
                      <a:pPr marL="1085850" marR="0" lvl="2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endParaRPr lang="en-US" sz="1100" b="0" kern="1200" baseline="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MACCIH-OAS and the UFECIC reached milestones in the prosecution of anticorruption in Honduras: 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Adjudicated unprecedented cases, such as: “Red de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Diputados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“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Caja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Chica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“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Pacto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Impunidad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”, and “Pandora”. 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MACCIH-OAS’ collaboration on high-level cases: IHSS 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(most severe 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conviction for acts of corruption), Los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Cachiros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Agua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Zarca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(Berta </a:t>
                      </a:r>
                      <a:r>
                        <a:rPr lang="en-US" sz="1100" b="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Cáceres</a:t>
                      </a: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Judicial Council, among others. 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assistance from the MACCIH-OAS in other preeminent cases, such as: “Teodoro Bonilla” (first conviction for the crime of influence peddling).</a:t>
                      </a:r>
                    </a:p>
                    <a:p>
                      <a:pPr marL="628650" marR="0" lvl="1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endParaRPr lang="en-US" sz="1100" b="0" kern="1200" baseline="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Eliminated reparatory </a:t>
                      </a:r>
                      <a:r>
                        <a:rPr lang="en-US" sz="11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agreements in anti-corruption cases (conciliation).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capacity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the opening of the MACCIH-OAS Annex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 in San Pedro Sula and increase personnel in the areas of investigation and prosecution, as per previous agreement with the AG. </a:t>
                      </a:r>
                      <a:endParaRPr lang="en-US" sz="11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certified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for receiving complaints for the UFECIC.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database for the Division for Preventing and Combating Corruption of the MACCIH-OAS.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Foster a transparent election of the Honduran Attorney General.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Constitute Integrated Teams to investigate corruption cases with other Honduran institutions.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additional protocols to continue strengthening the work of the Office of the Attorney General.</a:t>
                      </a:r>
                      <a:endParaRPr lang="en-US" sz="11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83333" y="38100"/>
            <a:ext cx="89606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 of Results</a:t>
            </a:r>
            <a:endParaRPr 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7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68595"/>
              </p:ext>
            </p:extLst>
          </p:nvPr>
        </p:nvGraphicFramePr>
        <p:xfrm>
          <a:off x="-1" y="993901"/>
          <a:ext cx="9144001" cy="6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1"/>
                <a:gridCol w="3886200"/>
                <a:gridCol w="4876800"/>
              </a:tblGrid>
              <a:tr h="371350">
                <a:tc gridSpan="3">
                  <a:txBody>
                    <a:bodyPr/>
                    <a:lstStyle/>
                    <a:p>
                      <a:r>
                        <a:rPr lang="en-US" noProof="0" dirty="0" smtClean="0">
                          <a:latin typeface="+mn-lt"/>
                        </a:rPr>
                        <a:t>Division for Preventing and Combating</a:t>
                      </a:r>
                      <a:r>
                        <a:rPr lang="en-US" baseline="0" noProof="0" dirty="0" smtClean="0">
                          <a:latin typeface="+mn-lt"/>
                        </a:rPr>
                        <a:t> Corruption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2701">
                <a:tc gridSpan="3">
                  <a:txBody>
                    <a:bodyPr/>
                    <a:lstStyle/>
                    <a:p>
                      <a:r>
                        <a:rPr lang="en-US" sz="1400" b="1" i="1" cap="small" baseline="0" noProof="0" dirty="0" smtClean="0">
                          <a:latin typeface="+mn-lt"/>
                        </a:rPr>
                        <a:t>Strengthen </a:t>
                      </a:r>
                      <a:r>
                        <a:rPr lang="en-US" sz="1400" b="1" i="1" cap="small" baseline="0" noProof="0" dirty="0" smtClean="0">
                          <a:latin typeface="+mn-lt"/>
                        </a:rPr>
                        <a:t>investigation, prosecution and dismantling of corruption </a:t>
                      </a:r>
                      <a:r>
                        <a:rPr lang="en-US" sz="1400" b="1" i="1" cap="small" baseline="0" noProof="0" dirty="0" smtClean="0">
                          <a:latin typeface="+mn-lt"/>
                        </a:rPr>
                        <a:t>networks</a:t>
                      </a:r>
                      <a:endParaRPr lang="en-US" sz="1400" b="1" i="1" cap="small" baseline="0" noProof="0" dirty="0" smtClean="0">
                        <a:latin typeface="+mn-lt"/>
                      </a:endParaRPr>
                    </a:p>
                    <a:p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Improve the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capacity of the Honduran institutions to investigate and prosecute corruption networks • active collaboration with the Honduran institutions commissioned with investigating and combating corruption and impunity</a:t>
                      </a:r>
                      <a:endParaRPr lang="en-US" sz="1400" b="1" i="1" kern="1200" cap="small" baseline="0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3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09459">
                <a:tc gridSpan="2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ACHIEVEMENTS OBTAINED  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  <a:r>
                        <a:rPr lang="en-US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WORK PLAN</a:t>
                      </a:r>
                      <a:endParaRPr lang="en-U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9927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Legislative Reforms and Regulations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MACCIH-OAS presented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legislative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anti-corruption</a:t>
                      </a:r>
                      <a:r>
                        <a:rPr 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initiatives, among others: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Reforming current regulations regarding the prosecution of senior public officials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Law on International Judicial Cooperation and Extradition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 Bargain Bill (Effective Collaboration)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Classification of Public Documents of Security and National Defense Bill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Recommendations for the Social Security Bill</a:t>
                      </a:r>
                    </a:p>
                    <a:p>
                      <a:pPr marL="579438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Recommendations for the new Criminal Code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100" b="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Additionally, worked on guidelines and recommendations for a mechanism for business regulation and certification of "anti-corruption compliance" in Honduras and negotiations were facilitated with the main Honduran business associations for their implementation.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Follow up on initiatives presented in 2017-2018 that have not yet been approved, such as:</a:t>
                      </a:r>
                    </a:p>
                    <a:p>
                      <a:pPr marL="579438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Reforming current regulations regarding the prosecution of senior public officials</a:t>
                      </a:r>
                    </a:p>
                    <a:p>
                      <a:pPr marL="579438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Law on International Judicial Cooperation and Extradition</a:t>
                      </a:r>
                    </a:p>
                    <a:p>
                      <a:pPr marL="579438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 Bargain Bill </a:t>
                      </a:r>
                    </a:p>
                    <a:p>
                      <a:pPr marL="579438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Classification of Public Documents of Security and National Defense Bill</a:t>
                      </a:r>
                    </a:p>
                    <a:p>
                      <a:pPr marL="579438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Recommendations to the Social Security Bill</a:t>
                      </a:r>
                    </a:p>
                    <a:p>
                      <a:pPr marL="800100" marR="0" lvl="1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 new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legislative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initiatives that contribute to the institutional strengthening of Honduras in anticorruption matters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(Illicit Enrichment Bill, among others).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 initiatives for the prevention of corruption, such as streamlining of procedures, among others.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Continue to train officials of the Criminal Justice System and members of those institutions with which MACCIH-OAS has cooperation agreements.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a National Action Plan to implement the recommendations of MESICIC.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Continue to implement institutional strengthening programs with academia, civil society, national and international counterparts.  </a:t>
                      </a:r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Institutional Strengthening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</a:t>
                      </a: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assistance and institutional training to members of the UFEFIC, members of the National Anti-corruption Jurisdiction, Office of the Inspector General (PGR), High Court of Auditors (TSC), Institute of Access to Public Information (IAIP), National Anti-corruption Council (CNA), among others.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3864"/>
                        </a:buClr>
                        <a:buSzPts val="9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83333" y="38100"/>
            <a:ext cx="89606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 of Results</a:t>
            </a:r>
            <a:endParaRPr 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66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364251"/>
              </p:ext>
            </p:extLst>
          </p:nvPr>
        </p:nvGraphicFramePr>
        <p:xfrm>
          <a:off x="0" y="1004377"/>
          <a:ext cx="9143999" cy="608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538"/>
                <a:gridCol w="4253035"/>
                <a:gridCol w="4109426"/>
              </a:tblGrid>
              <a:tr h="427027">
                <a:tc gridSpan="3">
                  <a:txBody>
                    <a:bodyPr/>
                    <a:lstStyle/>
                    <a:p>
                      <a:pPr marL="71755" marR="71755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Division</a:t>
                      </a:r>
                      <a:r>
                        <a:rPr lang="en-US" sz="16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Criminal Justice System Reform and the Observatory of the Criminal Justice System</a:t>
                      </a:r>
                      <a:endParaRPr lang="en-US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71755" marR="71755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887">
                <a:tc gridSpan="3">
                  <a:txBody>
                    <a:bodyPr/>
                    <a:lstStyle/>
                    <a:p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application of reforms and recommendations to strengthen the criminal justice system </a:t>
                      </a:r>
                      <a:endParaRPr lang="en-US" sz="1400" b="1" i="1" kern="1200" cap="small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Improve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application of reforms in order to strengthen the criminal justice system •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Strengthen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institutional capacity to reform the criminal justice system •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strengthen the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civil society capacity to monitor the reforms  </a:t>
                      </a:r>
                      <a:endParaRPr lang="en-US" sz="1400" b="0" i="1" kern="1200" cap="small" baseline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44789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ACHIEVEMENTS OBTAINED 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  <a:r>
                        <a:rPr lang="en-US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WORK PLAN</a:t>
                      </a:r>
                      <a:endParaRPr lang="en-U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5829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Justice Studies Center of the Americas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(JSCA)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Prepared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methodological framework for the diagnostic study of the Criminal Justice System.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JSCA experts conducted several visits to Honduras to collect qualitative and quantitative information.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Analyzed and systematized the information collected.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 quantitative and qualitative data on specific topics used in the study </a:t>
                      </a: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 the Final Report on the study of the Honduran Criminal Justice System, including recommendations for its enhancement. </a:t>
                      </a: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disseminate the results of the study to the general public. </a:t>
                      </a:r>
                    </a:p>
                  </a:txBody>
                  <a:tcPr/>
                </a:tc>
              </a:tr>
              <a:tr h="274376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Observatory for the Criminal Justice System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Collected quantitative and qualitative data to populate the validated indicators in the Permanent Evaluation Matrix of the Honduran Criminal Justice System.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Created the website (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www.observatoriohonduras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for the diffusion of activities, achievements, and information about the MACCIH-OAS.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Established a Temporary Committee to begin the process of defining the Observatory structure.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Prepared a study on “The Access to Justice by Population in Vulnerable Situations”.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Conducted dialogue forums with the participation of civil society on the work and initiatives proposed by the MACCIH-OAS.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implement the Observatory’s decentralization plan.</a:t>
                      </a: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Continue promoting spaces for dialogue with civil society and academia, through seminars, workshops, and forums.</a:t>
                      </a: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Accompany the process of defining the organic structure of the Observatory.</a:t>
                      </a:r>
                    </a:p>
                    <a:p>
                      <a:pPr marL="628650" lvl="1" indent="-171450" algn="just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Carry out a general assembly</a:t>
                      </a: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 a general report on the functioning of the Criminal Justice System, including data for 2017.</a:t>
                      </a:r>
                    </a:p>
                    <a:p>
                      <a:pPr marL="0" lvl="0" indent="0" algn="just" rtl="0" eaLnBrk="1" latinLnBrk="0" hangingPunct="1">
                        <a:buFont typeface="Arial" panose="020B0604020202020204" pitchFamily="34" charset="0"/>
                        <a:buNone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Continue monitoring, analyzing, and observing in situ, the criminal justice system, and sharing information through the website. </a:t>
                      </a: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 civil society and academic organizations about the work of the MACCIH-OAS.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83333" y="38100"/>
            <a:ext cx="89606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 of Results</a:t>
            </a:r>
            <a:endParaRPr 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17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513448"/>
              </p:ext>
            </p:extLst>
          </p:nvPr>
        </p:nvGraphicFramePr>
        <p:xfrm>
          <a:off x="0" y="990599"/>
          <a:ext cx="9144000" cy="586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702"/>
                <a:gridCol w="3921298"/>
              </a:tblGrid>
              <a:tr h="483578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Division of Political-Electoral Reform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030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 transparency and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accountability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financing of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Honduran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political </a:t>
                      </a: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cap="small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Train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political parties and civil society on the norms and mechanisms of political financing </a:t>
                      </a:r>
                      <a:r>
                        <a:rPr lang="en-US" sz="1400" b="0" i="1" kern="1200" cap="small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 Support the state to ensure transparency and accountability of</a:t>
                      </a:r>
                      <a:r>
                        <a:rPr lang="en-US" sz="1400" b="0" i="1" kern="1200" cap="small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political financing </a:t>
                      </a:r>
                      <a:endParaRPr lang="en-US" sz="1400" b="1" i="1" kern="1200" cap="small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48280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ACHIEVEMENTS OBTAINED 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  <a:r>
                        <a:rPr lang="en-US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WORK PLAN</a:t>
                      </a:r>
                      <a:endParaRPr lang="en-US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160705"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Honduras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held the first general elections implementing the Law of Financing, Transparency, and Oversight of Political Parties and Candidates: </a:t>
                      </a:r>
                    </a:p>
                    <a:p>
                      <a:pPr marL="628650" marR="0" lvl="1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“Ley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Limpia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with a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 of 87% </a:t>
                      </a:r>
                    </a:p>
                    <a:p>
                      <a:pPr marL="914400" marR="0" lvl="2" indent="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Advised on the creation and implementation (selection of members and training) of the Financing, Transparency, and Oversight Unit, responsible for the implementation of the Law.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Organized training sessions to exchange experiences with other countries on campaign financing. 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a process of continuous dialogue with political parties, candidates, and civil society organizations on the financing of the policy.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a cooperation agreement to carry out technology transfers from the National Electoral Institute of Mexico (INE).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Presented a study on the implementation of the Law of Financing, Transparency and Oversight with recommendations.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5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Carried out a performance evaluation of the Financing, Transparency and Oversight Unit.</a:t>
                      </a:r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2017 and the first quarter of 2018, the objectives proposed in the MACCIH-OAS Constitution Agreement were fulfilled in political-electoral matters, therefore the Mission is terminating the work of this division for next year. </a:t>
                      </a:r>
                    </a:p>
                    <a:p>
                      <a:pPr marL="0" indent="0" algn="just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200" b="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83333" y="38100"/>
            <a:ext cx="89606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 of Results</a:t>
            </a:r>
            <a:endParaRPr 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5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64471"/>
              </p:ext>
            </p:extLst>
          </p:nvPr>
        </p:nvGraphicFramePr>
        <p:xfrm>
          <a:off x="0" y="990600"/>
          <a:ext cx="9144000" cy="604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054"/>
                <a:gridCol w="4274946"/>
              </a:tblGrid>
              <a:tr h="377044">
                <a:tc gridSpan="2">
                  <a:txBody>
                    <a:bodyPr/>
                    <a:lstStyle/>
                    <a:p>
                      <a:r>
                        <a:rPr lang="en-US" sz="1800" noProof="0" dirty="0" smtClean="0">
                          <a:latin typeface="+mn-lt"/>
                        </a:rPr>
                        <a:t>Division of Public Security</a:t>
                      </a:r>
                      <a:endParaRPr lang="en-US" sz="1800" noProof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266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cap="small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the application of reforms and recommendations adopted to strengthen the public security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small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 the institutional implementation of reforms to strengthen public security systems • strengthen the institutional capacity on citizen security, protecting human rights defenders, journalists, and justice officials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1420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ACHIEVEMENTS</a:t>
                      </a:r>
                      <a:r>
                        <a:rPr lang="en-US" sz="14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OBTAINED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WORK PLAN</a:t>
                      </a:r>
                      <a:endParaRPr lang="en-US" sz="1400" b="1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31133">
                <a:tc rowSpan="5">
                  <a:txBody>
                    <a:bodyPr/>
                    <a:lstStyle/>
                    <a:p>
                      <a:pPr algn="just"/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legislative initiatives and reforms</a:t>
                      </a:r>
                    </a:p>
                    <a:p>
                      <a:pPr algn="just"/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MACCIH-OAS presented legislative proposals and recommendations for the strengthening of the National Police and the protection of the justice officials. </a:t>
                      </a:r>
                    </a:p>
                    <a:p>
                      <a:pPr marL="628650" lvl="1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regulations to establish a Special Protection System for justice officials, within the framework of the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Law on the Protection of Human Rights Defenders, Journalists, Social Communicators, and Justice Officials.</a:t>
                      </a:r>
                    </a:p>
                    <a:p>
                      <a:pPr marL="628650" lvl="1" indent="-171450" algn="just">
                        <a:buFont typeface="Wingdings" panose="05000000000000000000" pitchFamily="2" charset="2"/>
                        <a:buChar char="Ø"/>
                      </a:pPr>
                      <a:endParaRPr kumimoji="0" lang="en-US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28650" lvl="1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recommendations to the Organic Law of the Police and Police Career Law:</a:t>
                      </a:r>
                    </a:p>
                    <a:p>
                      <a:pPr marL="1085850" lvl="2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the incorporation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the concept of Community Policing </a:t>
                      </a:r>
                    </a:p>
                    <a:p>
                      <a:pPr marL="1085850" lvl="2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the inclusion of a gender perspective in the police career and the inclusion of vulnerable populations (such as LGBTI communities).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buFontTx/>
                        <a:buNone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Provided support to the police vetting and restructuring process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Participated in the process of identification and cleansing of police officers investigated for corruption, among others.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of the </a:t>
                      </a:r>
                      <a:r>
                        <a:rPr lang="en-US" sz="11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 </a:t>
                      </a:r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formulated</a:t>
                      </a:r>
                      <a:r>
                        <a:rPr lang="en-US" sz="11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evaluation of the National Public Security System (SNSC)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the evaluation diagnoses and recommendations made to the SNSC.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the mechanism for implementation and monitoring of recommendations for continuous reporting.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8321">
                <a:tc vMerge="1">
                  <a:txBody>
                    <a:bodyPr/>
                    <a:lstStyle/>
                    <a:p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Initiatives and reforms</a:t>
                      </a:r>
                      <a:r>
                        <a:rPr lang="en-US" sz="11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</a:t>
                      </a:r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strengthening the National Police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technical assistance for the revision of normative disciplinary frameworks.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mechanisms to strengthen the National</a:t>
                      </a: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Police’s</a:t>
                      </a:r>
                      <a:r>
                        <a:rPr lang="en-US" sz="11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approach to gender and Human Rights.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7630">
                <a:tc vMerge="1">
                  <a:txBody>
                    <a:bodyPr/>
                    <a:lstStyle/>
                    <a:p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Penitentiary Certification System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mechanisms to strengthen the focus on Human Rights and gender in prisons.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8998">
                <a:tc vMerge="1">
                  <a:txBody>
                    <a:bodyPr/>
                    <a:lstStyle/>
                    <a:p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for the</a:t>
                      </a:r>
                      <a:r>
                        <a:rPr lang="en-US" sz="11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protection of Human Rights defenders, journalists, social communicators, and justice officials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 the Protection Unit to justice officials in the Judiciary and Office of the Attorney General.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support in the establishment of an early warning system.</a:t>
                      </a:r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mechanism for Witness Protection</a:t>
                      </a:r>
                      <a:r>
                        <a:rPr lang="en-US" sz="11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strengthen the existing regulations. </a:t>
                      </a:r>
                      <a:endParaRPr lang="en-US" sz="11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83333" y="38100"/>
            <a:ext cx="89606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Summary of Results</a:t>
            </a:r>
            <a:endParaRPr lang="en-US" sz="3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5796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 Nueva presentación1 ESP Azul" id="{7CE67D3C-CE54-F343-938C-C471BC225149}" vid="{1FC495DF-6D39-854A-BD7B-D4A45A56C7D7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 Nueva presentación1 ESP Azul" id="{7CE67D3C-CE54-F343-938C-C471BC225149}" vid="{5487F6F3-E042-124B-91B4-B474C1245B9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presentacion ENG Azul</Template>
  <TotalTime>1087</TotalTime>
  <Words>1602</Words>
  <Application>Microsoft Office PowerPoint</Application>
  <PresentationFormat>On-screen Show (4:3)</PresentationFormat>
  <Paragraphs>161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powerpoint_blue</vt:lpstr>
      <vt:lpstr>Diseño personalizado</vt:lpstr>
      <vt:lpstr>PowerPoint Presentation</vt:lpstr>
      <vt:lpstr>Lines of Action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DSDSM Intern 2 (Park, Norma)</dc:creator>
  <cp:lastModifiedBy>Pelaez, Daniel</cp:lastModifiedBy>
  <cp:revision>54</cp:revision>
  <dcterms:created xsi:type="dcterms:W3CDTF">2018-06-28T15:23:01Z</dcterms:created>
  <dcterms:modified xsi:type="dcterms:W3CDTF">2018-08-06T20:51:14Z</dcterms:modified>
</cp:coreProperties>
</file>