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19" r:id="rId2"/>
    <p:sldId id="320" r:id="rId3"/>
    <p:sldId id="332" r:id="rId4"/>
    <p:sldId id="321" r:id="rId5"/>
    <p:sldId id="334" r:id="rId6"/>
    <p:sldId id="301" r:id="rId7"/>
    <p:sldId id="344" r:id="rId8"/>
    <p:sldId id="322" r:id="rId9"/>
    <p:sldId id="331" r:id="rId10"/>
    <p:sldId id="343" r:id="rId11"/>
    <p:sldId id="333" r:id="rId12"/>
    <p:sldId id="315" r:id="rId13"/>
    <p:sldId id="295" r:id="rId14"/>
    <p:sldId id="317" r:id="rId15"/>
    <p:sldId id="296" r:id="rId16"/>
    <p:sldId id="335" r:id="rId17"/>
    <p:sldId id="288" r:id="rId18"/>
    <p:sldId id="341" r:id="rId19"/>
    <p:sldId id="34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8F8F8"/>
    <a:srgbClr val="A9CF38"/>
    <a:srgbClr val="71D0F6"/>
    <a:srgbClr val="333333"/>
    <a:srgbClr val="19858B"/>
    <a:srgbClr val="F3F7FB"/>
    <a:srgbClr val="F9FBFD"/>
    <a:srgbClr val="EDF2F9"/>
    <a:srgbClr val="3E4A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44" autoAdjust="0"/>
    <p:restoredTop sz="85036" autoAdjust="0"/>
  </p:normalViewPr>
  <p:slideViewPr>
    <p:cSldViewPr snapToGrid="0">
      <p:cViewPr>
        <p:scale>
          <a:sx n="69" d="100"/>
          <a:sy n="69" d="100"/>
        </p:scale>
        <p:origin x="-1182" y="-72"/>
      </p:cViewPr>
      <p:guideLst>
        <p:guide orient="horz" pos="2160"/>
        <p:guide pos="2880"/>
      </p:guideLst>
    </p:cSldViewPr>
  </p:slideViewPr>
  <p:outlineViewPr>
    <p:cViewPr>
      <p:scale>
        <a:sx n="33" d="100"/>
        <a:sy n="33" d="100"/>
      </p:scale>
      <p:origin x="264" y="8958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5" d="100"/>
          <a:sy n="55" d="100"/>
        </p:scale>
        <p:origin x="-285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2092C8-7503-4EBF-9AAE-1BBCFDA3DEAE}" type="datetimeFigureOut">
              <a:rPr lang="en-US" smtClean="0"/>
              <a:pPr/>
              <a:t>4/9/2014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459608-7312-4871-877D-AEB3C1744C13}" type="slidenum">
              <a:rPr lang="en-US" smtClean="0"/>
              <a:pPr/>
              <a:t>‹#›</a:t>
            </a:fld>
            <a:endParaRPr lang="en-US"/>
          </a:p>
        </p:txBody>
      </p:sp>
    </p:spTree>
    <p:extLst>
      <p:ext uri="{BB962C8B-B14F-4D97-AF65-F5344CB8AC3E}">
        <p14:creationId xmlns:p14="http://schemas.microsoft.com/office/powerpoint/2010/main" val="3654310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graphic displays the annual savings in total vehicle costs that resulted from our Climate Showcase Communities program, which is over 5.4 million dollars. To give you an idea of dollars invested versus dollars saved, the dollars in red represent our project cost.</a:t>
            </a:r>
          </a:p>
        </p:txBody>
      </p:sp>
      <p:sp>
        <p:nvSpPr>
          <p:cNvPr id="4" name="Slide Number Placeholder 3"/>
          <p:cNvSpPr>
            <a:spLocks noGrp="1"/>
          </p:cNvSpPr>
          <p:nvPr>
            <p:ph type="sldNum" sz="quarter" idx="10"/>
          </p:nvPr>
        </p:nvSpPr>
        <p:spPr/>
        <p:txBody>
          <a:bodyPr/>
          <a:lstStyle/>
          <a:p>
            <a:fld id="{17459608-7312-4871-877D-AEB3C1744C13}"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Transition to lessons learned from the twinning process with San Jose, Costa Rica</a:t>
            </a:r>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a:t>
            </a:r>
            <a:r>
              <a:rPr lang="en-US" baseline="0" dirty="0" smtClean="0"/>
              <a:t> cities found success through strong partnerships with other organizations in our cities.</a:t>
            </a:r>
          </a:p>
          <a:p>
            <a:r>
              <a:rPr lang="en-US" baseline="0" dirty="0" smtClean="0"/>
              <a:t>Air Quality Partners Team – government, non-profit, business &amp; faith organizations</a:t>
            </a:r>
          </a:p>
          <a:p>
            <a:r>
              <a:rPr lang="en-US" baseline="0" dirty="0" smtClean="0"/>
              <a:t>Work together to design programs, combined resources to spread the word &amp; ensure success</a:t>
            </a:r>
          </a:p>
          <a:p>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two cities have incorporated health messages into our programs,</a:t>
            </a:r>
            <a:r>
              <a:rPr lang="en-US" baseline="0" dirty="0" smtClean="0"/>
              <a:t> but in very different ways. We can learn from each other’s experience.</a:t>
            </a:r>
          </a:p>
          <a:p>
            <a:r>
              <a:rPr lang="en-US" baseline="0" dirty="0" smtClean="0"/>
              <a:t>Salt Lake City has emphasized a health message related to the effects of particulate air pollution. This has been a huge community motivator because it taps into our values of family and personal health &amp; strength.</a:t>
            </a:r>
          </a:p>
          <a:p>
            <a:r>
              <a:rPr lang="en-US" baseline="0" dirty="0" smtClean="0"/>
              <a:t>San Jose has emphasized the health benefits of an alternative commute – especially by bike. Strong partnership with Health Ministry. </a:t>
            </a:r>
          </a:p>
          <a:p>
            <a:r>
              <a:rPr lang="en-US" baseline="0" dirty="0" smtClean="0"/>
              <a:t>This is a growth opportunity for Salt Lake City. Have worked with the local health department, but there is potential to bring in their health promotion staff to enhance our </a:t>
            </a:r>
            <a:r>
              <a:rPr lang="en-US" baseline="0" dirty="0" err="1" smtClean="0"/>
              <a:t>SmartTrips</a:t>
            </a:r>
            <a:r>
              <a:rPr lang="en-US" baseline="0" dirty="0" smtClean="0"/>
              <a:t> program.</a:t>
            </a:r>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both struggle</a:t>
            </a:r>
            <a:r>
              <a:rPr lang="en-US" baseline="0" dirty="0" smtClean="0"/>
              <a:t> with the challenge of the “last mile” – that final mile from the end of your ride on public transit to your final destination.</a:t>
            </a:r>
          </a:p>
          <a:p>
            <a:r>
              <a:rPr lang="en-US" baseline="0" dirty="0" smtClean="0"/>
              <a:t>Look to bikes as a potential solution – San Jose has very clear messaging about the benefits of a multi-modal trip by bike AND public transit. </a:t>
            </a:r>
          </a:p>
          <a:p>
            <a:r>
              <a:rPr lang="en-US" baseline="0" dirty="0" smtClean="0"/>
              <a:t>Salt Lake City has some growth potential here to expand our communications efforts to emphasize a multi-modal commute (bikes are welcome on bus &amp; train in SLC).</a:t>
            </a:r>
          </a:p>
          <a:p>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each face unique</a:t>
            </a:r>
            <a:r>
              <a:rPr lang="en-US" baseline="0" dirty="0" smtClean="0"/>
              <a:t> cultural challenges.</a:t>
            </a:r>
          </a:p>
          <a:p>
            <a:r>
              <a:rPr lang="en-US" baseline="0" dirty="0" smtClean="0"/>
              <a:t>Salt Lake City – like any other American city – was built to make travel by car quick and convenient. Our transit agency has made important strides to expand infrastructure, which is half the battle, but our connections to cars runs deep. Our programs have made important strides, but we have more work to do.</a:t>
            </a:r>
          </a:p>
          <a:p>
            <a:r>
              <a:rPr lang="en-US" baseline="0" dirty="0" smtClean="0"/>
              <a:t>One of the most striking differences I noticed in our conversations with San Jose is that vehicle travel takes more time in their central business district. In Salt Lake City, the opposite is the case. Transit takes more time. </a:t>
            </a:r>
          </a:p>
          <a:p>
            <a:r>
              <a:rPr lang="en-US" baseline="0" dirty="0" smtClean="0"/>
              <a:t>This is a problem that our transit agency and the city continue to work on – which can be looked at two ways. Increasing barriers to quick car travel and decreasing service frequency and routes for transit.</a:t>
            </a:r>
          </a:p>
          <a:p>
            <a:endParaRPr lang="en-US" baseline="0" dirty="0" smtClean="0"/>
          </a:p>
          <a:p>
            <a:r>
              <a:rPr lang="en-US" i="1" baseline="0" dirty="0" smtClean="0"/>
              <a:t>Possible point? We also have had to be thoughtful about the language we use when working with partners outside of Salt Lake City.  Instead of focusing on our differences related to global climate change and our the local impacts we are already feeling, we focused on what brought us together – the air quality. This was a successful strategy for us, as we have been able to work with partners across a wide variety of groups and interests.</a:t>
            </a:r>
          </a:p>
          <a:p>
            <a:endParaRPr lang="en-US" i="1" baseline="0" dirty="0" smtClean="0"/>
          </a:p>
        </p:txBody>
      </p:sp>
      <p:sp>
        <p:nvSpPr>
          <p:cNvPr id="4" name="Slide Number Placeholder 3"/>
          <p:cNvSpPr>
            <a:spLocks noGrp="1"/>
          </p:cNvSpPr>
          <p:nvPr>
            <p:ph type="sldNum" sz="quarter" idx="10"/>
          </p:nvPr>
        </p:nvSpPr>
        <p:spPr/>
        <p:txBody>
          <a:bodyPr/>
          <a:lstStyle/>
          <a:p>
            <a:fld id="{17459608-7312-4871-877D-AEB3C1744C13}"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One of our most significant outcomes from our Climate Showcase Communities grant was the creation of the Sustainable Transportation for the Sustainable Future toolkit. </a:t>
            </a:r>
          </a:p>
          <a:p>
            <a:r>
              <a:rPr lang="en-US" baseline="0" dirty="0" smtClean="0"/>
              <a:t>Guide through the program creation process, with advice on how to craft your project, bring partners on board, target your audience, build effective messages, get the word out and evaluation.</a:t>
            </a:r>
          </a:p>
          <a:p>
            <a:r>
              <a:rPr lang="en-US" baseline="0" dirty="0" smtClean="0"/>
              <a:t>In our talks with San Jose, they have a lot of interest in this resource and we are excited to continue working with them as, in their own words, they “</a:t>
            </a:r>
            <a:r>
              <a:rPr lang="en-US" baseline="0" dirty="0" err="1" smtClean="0"/>
              <a:t>Costarican-ize</a:t>
            </a:r>
            <a:r>
              <a:rPr lang="en-US" baseline="0" dirty="0" smtClean="0"/>
              <a:t> it”</a:t>
            </a:r>
          </a:p>
        </p:txBody>
      </p:sp>
      <p:sp>
        <p:nvSpPr>
          <p:cNvPr id="4" name="Slide Number Placeholder 3"/>
          <p:cNvSpPr>
            <a:spLocks noGrp="1"/>
          </p:cNvSpPr>
          <p:nvPr>
            <p:ph type="sldNum" sz="quarter" idx="10"/>
          </p:nvPr>
        </p:nvSpPr>
        <p:spPr/>
        <p:txBody>
          <a:bodyPr/>
          <a:lstStyle/>
          <a:p>
            <a:fld id="{17459608-7312-4871-877D-AEB3C1744C13}"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Closing thoughts…</a:t>
            </a:r>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Links to more information</a:t>
            </a:r>
          </a:p>
        </p:txBody>
      </p:sp>
      <p:sp>
        <p:nvSpPr>
          <p:cNvPr id="4" name="Slide Number Placeholder 3"/>
          <p:cNvSpPr>
            <a:spLocks noGrp="1"/>
          </p:cNvSpPr>
          <p:nvPr>
            <p:ph type="sldNum" sz="quarter" idx="10"/>
          </p:nvPr>
        </p:nvSpPr>
        <p:spPr/>
        <p:txBody>
          <a:bodyPr/>
          <a:lstStyle/>
          <a:p>
            <a:fld id="{17459608-7312-4871-877D-AEB3C1744C13}"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Photo credits (do not show </a:t>
            </a:r>
            <a:r>
              <a:rPr lang="en-US" baseline="0" smtClean="0"/>
              <a:t>during presentation)</a:t>
            </a:r>
            <a:endParaRPr lang="en-US" baseline="0" dirty="0" smtClean="0"/>
          </a:p>
        </p:txBody>
      </p:sp>
      <p:sp>
        <p:nvSpPr>
          <p:cNvPr id="4" name="Slide Number Placeholder 3"/>
          <p:cNvSpPr>
            <a:spLocks noGrp="1"/>
          </p:cNvSpPr>
          <p:nvPr>
            <p:ph type="sldNum" sz="quarter" idx="10"/>
          </p:nvPr>
        </p:nvSpPr>
        <p:spPr/>
        <p:txBody>
          <a:bodyPr/>
          <a:lstStyle/>
          <a:p>
            <a:fld id="{17459608-7312-4871-877D-AEB3C1744C13}"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Salt Lake City – capitol</a:t>
            </a:r>
            <a:r>
              <a:rPr lang="en-US" baseline="0" dirty="0" smtClean="0"/>
              <a:t> of Utah and a </a:t>
            </a:r>
            <a:r>
              <a:rPr lang="en-US" dirty="0" smtClean="0"/>
              <a:t>beautiful place to live.</a:t>
            </a:r>
            <a:r>
              <a:rPr lang="en-US" baseline="0" dirty="0" smtClean="0"/>
              <a:t> Mid-size city surrounded by the Wasatch Mountains, world class skiing and outdoor opportunities.</a:t>
            </a:r>
          </a:p>
          <a:p>
            <a:r>
              <a:rPr lang="en-US" baseline="0" dirty="0" smtClean="0"/>
              <a:t>Most days are clear and bright, however for roughly 20-30 days a year our valley looks like this…</a:t>
            </a:r>
          </a:p>
          <a:p>
            <a:endParaRPr lang="en-US" dirty="0" smtClean="0"/>
          </a:p>
        </p:txBody>
      </p:sp>
      <p:sp>
        <p:nvSpPr>
          <p:cNvPr id="4" name="Slide Number Placeholder 3"/>
          <p:cNvSpPr>
            <a:spLocks noGrp="1"/>
          </p:cNvSpPr>
          <p:nvPr>
            <p:ph type="sldNum" sz="quarter" idx="10"/>
          </p:nvPr>
        </p:nvSpPr>
        <p:spPr/>
        <p:txBody>
          <a:bodyPr/>
          <a:lstStyle/>
          <a:p>
            <a:fld id="{17459608-7312-4871-877D-AEB3C1744C13}"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During our winter inversion season,</a:t>
            </a:r>
            <a:r>
              <a:rPr lang="en-US" baseline="0" dirty="0" smtClean="0"/>
              <a:t> our geography works against us and traps air pollutants.</a:t>
            </a:r>
          </a:p>
          <a:p>
            <a:r>
              <a:rPr lang="en-US" baseline="0" dirty="0" smtClean="0"/>
              <a:t>Problem faced by many major cities around the world, including Los Angeles and Beijing. </a:t>
            </a:r>
          </a:p>
          <a:p>
            <a:r>
              <a:rPr lang="en-US" baseline="0" dirty="0" smtClean="0"/>
              <a:t>We have a very visible and unpleasant problem. And it effects the health of our residents.</a:t>
            </a:r>
          </a:p>
          <a:p>
            <a:r>
              <a:rPr lang="en-US" baseline="0" dirty="0" smtClean="0"/>
              <a:t>Children are kept inside for recess, and bikers where face masks.</a:t>
            </a:r>
          </a:p>
          <a:p>
            <a:r>
              <a:rPr lang="en-US" baseline="0" dirty="0" smtClean="0"/>
              <a:t>Historical problem, but our community has reached a tipping point and are demanding action from their leaders.</a:t>
            </a:r>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2009, Salt Lake City was</a:t>
            </a:r>
            <a:r>
              <a:rPr lang="en-US" baseline="0" dirty="0" smtClean="0"/>
              <a:t> one of the first Utah organizations to proactively address the major contributor to our air pollution – motor vehicles.</a:t>
            </a:r>
          </a:p>
          <a:p>
            <a:r>
              <a:rPr lang="en-US" baseline="0" dirty="0" smtClean="0"/>
              <a:t>We know that well over 50% of air pollution comes from tailpipes, which means everyone has a role to play in reducing our pollution.</a:t>
            </a:r>
          </a:p>
          <a:p>
            <a:r>
              <a:rPr lang="en-US" baseline="0" dirty="0" smtClean="0"/>
              <a:t>The Clear the Air Challenge was created by Salt Lake City and our partners to challenge our residents to “Drive Less, Drive Smarter” to reduce vehicle trips &amp; miles.</a:t>
            </a:r>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SmartTrips</a:t>
            </a:r>
            <a:r>
              <a:rPr lang="en-US" dirty="0" smtClean="0"/>
              <a:t> is another such program</a:t>
            </a:r>
            <a:r>
              <a:rPr lang="en-US" baseline="0" dirty="0" smtClean="0"/>
              <a:t> that takes a neighborhood-base approach to encourage behavior change through alternative transportation.</a:t>
            </a:r>
          </a:p>
          <a:p>
            <a:r>
              <a:rPr lang="en-US" baseline="0" dirty="0" smtClean="0"/>
              <a:t>Every year we target a new neighborhood in the city and provide customized resources, events and amenities.</a:t>
            </a:r>
          </a:p>
          <a:p>
            <a:r>
              <a:rPr lang="en-US" baseline="0" dirty="0" smtClean="0"/>
              <a:t>It’s a popular model with real results first piloted in Oregon. </a:t>
            </a:r>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100000"/>
              </a:lnSpc>
              <a:spcBef>
                <a:spcPts val="0"/>
              </a:spcBef>
              <a:spcAft>
                <a:spcPts val="1800"/>
              </a:spcAft>
              <a:buClrTx/>
              <a:buSzPct val="100000"/>
              <a:tabLst/>
              <a:defRPr/>
            </a:pPr>
            <a:r>
              <a:rPr lang="en-US" sz="1200" dirty="0" smtClean="0">
                <a:solidFill>
                  <a:schemeClr val="tx1">
                    <a:lumMod val="85000"/>
                    <a:lumOff val="15000"/>
                  </a:schemeClr>
                </a:solidFill>
                <a:latin typeface="Ebrima" pitchFamily="2" charset="0"/>
                <a:ea typeface="Ebrima" pitchFamily="2" charset="0"/>
                <a:cs typeface="Ebrima" pitchFamily="2" charset="0"/>
              </a:rPr>
              <a:t>BARRIERS:</a:t>
            </a:r>
          </a:p>
          <a:p>
            <a:pPr marL="342900" marR="0" lvl="0" indent="-342900" algn="l" defTabSz="914400" rtl="0" eaLnBrk="1" fontAlgn="auto" latinLnBrk="0" hangingPunct="1">
              <a:lnSpc>
                <a:spcPct val="100000"/>
              </a:lnSpc>
              <a:spcBef>
                <a:spcPts val="0"/>
              </a:spcBef>
              <a:spcAft>
                <a:spcPts val="1800"/>
              </a:spcAft>
              <a:buClrTx/>
              <a:buSzPct val="100000"/>
              <a:tabLst/>
              <a:defRPr/>
            </a:pPr>
            <a:r>
              <a:rPr lang="en-US" sz="1200" dirty="0" smtClean="0">
                <a:solidFill>
                  <a:schemeClr val="tx1">
                    <a:lumMod val="85000"/>
                    <a:lumOff val="15000"/>
                  </a:schemeClr>
                </a:solidFill>
                <a:latin typeface="Ebrima" pitchFamily="2" charset="0"/>
                <a:ea typeface="Ebrima" pitchFamily="2" charset="0"/>
                <a:cs typeface="Ebrima" pitchFamily="2" charset="0"/>
              </a:rPr>
              <a:t>“It’s just me”</a:t>
            </a:r>
          </a:p>
          <a:p>
            <a:pPr marL="342900" marR="0" lvl="0" indent="-342900" algn="l" defTabSz="914400" rtl="0" eaLnBrk="1" fontAlgn="auto" latinLnBrk="0" hangingPunct="1">
              <a:lnSpc>
                <a:spcPct val="100000"/>
              </a:lnSpc>
              <a:spcBef>
                <a:spcPts val="0"/>
              </a:spcBef>
              <a:spcAft>
                <a:spcPts val="1800"/>
              </a:spcAft>
              <a:buClrTx/>
              <a:buSzPct val="100000"/>
              <a:tabLst/>
              <a:defRPr/>
            </a:pPr>
            <a:r>
              <a:rPr kumimoji="0" lang="en-US" sz="1200" b="0" i="0" u="none" strike="noStrike" kern="1200" cap="none" spc="0" normalizeH="0" baseline="0" noProof="0" dirty="0" smtClean="0">
                <a:ln>
                  <a:noFill/>
                </a:ln>
                <a:solidFill>
                  <a:schemeClr val="tx1">
                    <a:lumMod val="85000"/>
                    <a:lumOff val="15000"/>
                  </a:schemeClr>
                </a:solidFill>
                <a:effectLst/>
                <a:uLnTx/>
                <a:uFillTx/>
                <a:latin typeface="Ebrima" pitchFamily="2" charset="0"/>
                <a:ea typeface="Ebrima" pitchFamily="2" charset="0"/>
                <a:cs typeface="Ebrima" pitchFamily="2" charset="0"/>
              </a:rPr>
              <a:t>Comfort level</a:t>
            </a:r>
          </a:p>
          <a:p>
            <a:pPr marL="342900" marR="0" lvl="0" indent="-342900" algn="l" defTabSz="914400" rtl="0" eaLnBrk="1" fontAlgn="auto" latinLnBrk="0" hangingPunct="1">
              <a:lnSpc>
                <a:spcPct val="100000"/>
              </a:lnSpc>
              <a:spcBef>
                <a:spcPts val="0"/>
              </a:spcBef>
              <a:spcAft>
                <a:spcPts val="1800"/>
              </a:spcAft>
              <a:buClrTx/>
              <a:buSzPct val="100000"/>
              <a:tabLst/>
              <a:defRPr/>
            </a:pPr>
            <a:r>
              <a:rPr lang="en-US" sz="1200" noProof="0" dirty="0" smtClean="0">
                <a:solidFill>
                  <a:schemeClr val="tx1">
                    <a:lumMod val="85000"/>
                    <a:lumOff val="15000"/>
                  </a:schemeClr>
                </a:solidFill>
                <a:latin typeface="Ebrima" pitchFamily="2" charset="0"/>
                <a:ea typeface="Ebrima" pitchFamily="2" charset="0"/>
                <a:cs typeface="Ebrima" pitchFamily="2" charset="0"/>
              </a:rPr>
              <a:t>Ease &amp; accessibility</a:t>
            </a:r>
            <a:endParaRPr kumimoji="0" lang="en-US" sz="1200" b="0" i="0" u="none" strike="noStrike" kern="1200" cap="none" spc="0" normalizeH="0" baseline="0" noProof="0" dirty="0" smtClean="0">
              <a:ln>
                <a:noFill/>
              </a:ln>
              <a:solidFill>
                <a:schemeClr val="tx1">
                  <a:lumMod val="85000"/>
                  <a:lumOff val="15000"/>
                </a:schemeClr>
              </a:solidFill>
              <a:effectLst/>
              <a:uLnTx/>
              <a:uFillTx/>
              <a:latin typeface="Ebrima" pitchFamily="2" charset="0"/>
              <a:ea typeface="Ebrima" pitchFamily="2" charset="0"/>
              <a:cs typeface="Ebrima" pitchFamily="2" charset="0"/>
            </a:endParaRPr>
          </a:p>
          <a:p>
            <a:pPr>
              <a:spcBef>
                <a:spcPts val="0"/>
              </a:spcBef>
              <a:spcAft>
                <a:spcPts val="1800"/>
              </a:spcAft>
              <a:buSzPct val="100000"/>
              <a:buNone/>
            </a:pPr>
            <a:endParaRPr lang="en-US" sz="1200" dirty="0" smtClean="0">
              <a:solidFill>
                <a:schemeClr val="tx1"/>
              </a:solidFill>
              <a:latin typeface="+mn-lt"/>
              <a:ea typeface="+mn-ea"/>
              <a:cs typeface="+mn-cs"/>
            </a:endParaRPr>
          </a:p>
          <a:p>
            <a:pPr>
              <a:spcBef>
                <a:spcPts val="0"/>
              </a:spcBef>
              <a:spcAft>
                <a:spcPts val="1800"/>
              </a:spcAft>
              <a:buSzPct val="100000"/>
              <a:buNone/>
            </a:pPr>
            <a:r>
              <a:rPr lang="en-US" sz="1200" dirty="0" smtClean="0">
                <a:solidFill>
                  <a:schemeClr val="tx1"/>
                </a:solidFill>
                <a:latin typeface="+mn-lt"/>
                <a:ea typeface="+mn-ea"/>
                <a:cs typeface="+mn-cs"/>
              </a:rPr>
              <a:t>CHALLENGES:</a:t>
            </a:r>
            <a:r>
              <a:rPr lang="en-US" sz="1200" baseline="0" dirty="0" smtClean="0">
                <a:solidFill>
                  <a:schemeClr val="tx1"/>
                </a:solidFill>
                <a:latin typeface="+mn-lt"/>
                <a:ea typeface="+mn-ea"/>
                <a:cs typeface="+mn-cs"/>
              </a:rPr>
              <a:t> </a:t>
            </a:r>
          </a:p>
          <a:p>
            <a:pPr>
              <a:spcBef>
                <a:spcPts val="0"/>
              </a:spcBef>
              <a:spcAft>
                <a:spcPts val="1800"/>
              </a:spcAft>
              <a:buSzPct val="100000"/>
              <a:buNone/>
            </a:pPr>
            <a:r>
              <a:rPr lang="en-US" sz="1200" dirty="0" smtClean="0">
                <a:solidFill>
                  <a:schemeClr val="tx1">
                    <a:lumMod val="85000"/>
                    <a:lumOff val="15000"/>
                  </a:schemeClr>
                </a:solidFill>
                <a:latin typeface="Ebrima" pitchFamily="2" charset="0"/>
                <a:ea typeface="Ebrima" pitchFamily="2" charset="0"/>
                <a:cs typeface="Ebrima" pitchFamily="2" charset="0"/>
              </a:rPr>
              <a:t>Encouraging concrete action</a:t>
            </a:r>
          </a:p>
          <a:p>
            <a:pPr>
              <a:spcBef>
                <a:spcPts val="0"/>
              </a:spcBef>
              <a:spcAft>
                <a:spcPts val="1800"/>
              </a:spcAft>
              <a:buSzPct val="100000"/>
              <a:buNone/>
            </a:pPr>
            <a:r>
              <a:rPr lang="en-US" sz="1200" dirty="0" smtClean="0">
                <a:solidFill>
                  <a:schemeClr val="tx1">
                    <a:lumMod val="85000"/>
                    <a:lumOff val="15000"/>
                  </a:schemeClr>
                </a:solidFill>
                <a:latin typeface="Ebrima" pitchFamily="2" charset="0"/>
                <a:ea typeface="Ebrima" pitchFamily="2" charset="0"/>
                <a:cs typeface="Ebrima" pitchFamily="2" charset="0"/>
              </a:rPr>
              <a:t>Fostering sustained change</a:t>
            </a:r>
            <a:r>
              <a:rPr lang="en-US" sz="1200" baseline="0" dirty="0">
                <a:solidFill>
                  <a:schemeClr val="tx1"/>
                </a:solidFill>
                <a:latin typeface="+mn-lt"/>
                <a:ea typeface="+mn-ea"/>
                <a:cs typeface="+mn-cs"/>
              </a:rPr>
              <a:t> </a:t>
            </a:r>
            <a:r>
              <a:rPr lang="en-US" sz="1200" baseline="0" dirty="0" smtClean="0">
                <a:solidFill>
                  <a:schemeClr val="tx1"/>
                </a:solidFill>
                <a:latin typeface="+mn-lt"/>
                <a:ea typeface="+mn-ea"/>
                <a:cs typeface="+mn-cs"/>
              </a:rPr>
              <a:t>– </a:t>
            </a:r>
          </a:p>
          <a:p>
            <a:pPr>
              <a:spcBef>
                <a:spcPts val="0"/>
              </a:spcBef>
              <a:spcAft>
                <a:spcPts val="1800"/>
              </a:spcAft>
              <a:buSzPct val="100000"/>
              <a:buNone/>
            </a:pPr>
            <a:endParaRPr lang="en-US" sz="1200" baseline="0" dirty="0" smtClean="0">
              <a:solidFill>
                <a:schemeClr val="tx1"/>
              </a:solidFill>
              <a:latin typeface="+mn-lt"/>
              <a:ea typeface="+mn-ea"/>
              <a:cs typeface="+mn-cs"/>
            </a:endParaRPr>
          </a:p>
          <a:p>
            <a:pPr>
              <a:spcBef>
                <a:spcPts val="0"/>
              </a:spcBef>
              <a:spcAft>
                <a:spcPts val="1800"/>
              </a:spcAft>
              <a:buSzPct val="100000"/>
              <a:buNone/>
            </a:pPr>
            <a:r>
              <a:rPr lang="en-US" sz="1200" baseline="0" dirty="0" smtClean="0">
                <a:solidFill>
                  <a:schemeClr val="tx1"/>
                </a:solidFill>
                <a:latin typeface="+mn-lt"/>
                <a:ea typeface="+mn-ea"/>
                <a:cs typeface="+mn-cs"/>
              </a:rPr>
              <a:t>SOLUTION:</a:t>
            </a:r>
          </a:p>
          <a:p>
            <a:pPr>
              <a:spcBef>
                <a:spcPts val="0"/>
              </a:spcBef>
              <a:spcAft>
                <a:spcPts val="1800"/>
              </a:spcAft>
              <a:buSzPct val="100000"/>
              <a:buNone/>
            </a:pPr>
            <a:r>
              <a:rPr lang="en-US" sz="1200" baseline="0" dirty="0" smtClean="0">
                <a:solidFill>
                  <a:schemeClr val="tx1"/>
                </a:solidFill>
                <a:latin typeface="+mn-lt"/>
                <a:ea typeface="+mn-ea"/>
                <a:cs typeface="+mn-cs"/>
              </a:rPr>
              <a:t>Community based social marketing.</a:t>
            </a:r>
            <a:endParaRPr lang="en-US" sz="1200" dirty="0" smtClean="0">
              <a:solidFill>
                <a:schemeClr val="tx1">
                  <a:lumMod val="85000"/>
                  <a:lumOff val="15000"/>
                </a:schemeClr>
              </a:solidFill>
              <a:latin typeface="Ebrima" pitchFamily="2" charset="0"/>
              <a:ea typeface="Ebrima" pitchFamily="2" charset="0"/>
              <a:cs typeface="Ebrima" pitchFamily="2" charset="0"/>
            </a:endParaRPr>
          </a:p>
        </p:txBody>
      </p:sp>
      <p:sp>
        <p:nvSpPr>
          <p:cNvPr id="4" name="Slide Number Placeholder 3"/>
          <p:cNvSpPr>
            <a:spLocks noGrp="1"/>
          </p:cNvSpPr>
          <p:nvPr>
            <p:ph type="sldNum" sz="quarter" idx="10"/>
          </p:nvPr>
        </p:nvSpPr>
        <p:spPr/>
        <p:txBody>
          <a:bodyPr/>
          <a:lstStyle/>
          <a:p>
            <a:fld id="{17459608-7312-4871-877D-AEB3C1744C13}"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100000"/>
              </a:lnSpc>
              <a:spcBef>
                <a:spcPts val="0"/>
              </a:spcBef>
              <a:spcAft>
                <a:spcPts val="1800"/>
              </a:spcAft>
              <a:buClrTx/>
              <a:buSzPct val="100000"/>
              <a:tabLst/>
              <a:defRPr/>
            </a:pPr>
            <a:endParaRPr lang="en-US" sz="1200" dirty="0" smtClean="0">
              <a:solidFill>
                <a:schemeClr val="tx1">
                  <a:lumMod val="85000"/>
                  <a:lumOff val="15000"/>
                </a:schemeClr>
              </a:solidFill>
              <a:latin typeface="Ebrima" pitchFamily="2" charset="0"/>
              <a:ea typeface="Ebrima" pitchFamily="2" charset="0"/>
              <a:cs typeface="Ebrima" pitchFamily="2" charset="0"/>
            </a:endParaRPr>
          </a:p>
        </p:txBody>
      </p:sp>
      <p:sp>
        <p:nvSpPr>
          <p:cNvPr id="4" name="Slide Number Placeholder 3"/>
          <p:cNvSpPr>
            <a:spLocks noGrp="1"/>
          </p:cNvSpPr>
          <p:nvPr>
            <p:ph type="sldNum" sz="quarter" idx="10"/>
          </p:nvPr>
        </p:nvSpPr>
        <p:spPr/>
        <p:txBody>
          <a:bodyPr/>
          <a:lstStyle/>
          <a:p>
            <a:fld id="{17459608-7312-4871-877D-AEB3C1744C13}"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our key lessons learned and areas of success was to identify</a:t>
            </a:r>
            <a:r>
              <a:rPr lang="en-US" baseline="0" dirty="0" smtClean="0"/>
              <a:t> our audience and tailor our messages to resonate with them.</a:t>
            </a:r>
          </a:p>
          <a:p>
            <a:r>
              <a:rPr lang="en-US" baseline="0" dirty="0" smtClean="0"/>
              <a:t>The picture here was taken at our kick-off event for the 2012 Clear the Air Challenge.</a:t>
            </a:r>
          </a:p>
          <a:p>
            <a:r>
              <a:rPr lang="en-US" baseline="0" dirty="0" smtClean="0"/>
              <a:t>That year we used survey data to identify Utah moms as an audience concerned about air quality for family health and with flexibility and the potential to change their behaviors.</a:t>
            </a:r>
          </a:p>
          <a:p>
            <a:r>
              <a:rPr lang="en-US" baseline="0" dirty="0" smtClean="0"/>
              <a:t>The “mommy blogging” community became a conduit to reach this audience, so we teamed up with the popular blog Today’s Mama, reached out to over 100 local bloggers, and hosted a kick-off event at </a:t>
            </a:r>
            <a:r>
              <a:rPr lang="en-US" baseline="0" dirty="0" err="1" smtClean="0"/>
              <a:t>Hogle</a:t>
            </a:r>
            <a:r>
              <a:rPr lang="en-US" baseline="0" dirty="0" smtClean="0"/>
              <a:t> Zoo for them and their families with games, giveaways, treats and a media event.</a:t>
            </a:r>
            <a:endParaRPr lang="en-US" dirty="0"/>
          </a:p>
        </p:txBody>
      </p:sp>
      <p:sp>
        <p:nvSpPr>
          <p:cNvPr id="4" name="Slide Number Placeholder 3"/>
          <p:cNvSpPr>
            <a:spLocks noGrp="1"/>
          </p:cNvSpPr>
          <p:nvPr>
            <p:ph type="sldNum" sz="quarter" idx="10"/>
          </p:nvPr>
        </p:nvSpPr>
        <p:spPr/>
        <p:txBody>
          <a:bodyPr/>
          <a:lstStyle/>
          <a:p>
            <a:fld id="{17459608-7312-4871-877D-AEB3C1744C13}"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Annual impact of our Climate</a:t>
            </a:r>
            <a:r>
              <a:rPr lang="en-US" baseline="0" dirty="0" smtClean="0"/>
              <a:t> Showcase Communities program – 5,653 metric tons of greenhouse gas emissions.</a:t>
            </a:r>
          </a:p>
          <a:p>
            <a:r>
              <a:rPr lang="en-US" baseline="0" dirty="0" smtClean="0"/>
              <a:t>Equal to over 1800 tons of waste sent to the landfill and over 2.1 million liters of gasoline consumed.</a:t>
            </a:r>
          </a:p>
          <a:p>
            <a:endParaRPr lang="en-US" dirty="0" smtClean="0"/>
          </a:p>
          <a:p>
            <a:r>
              <a:rPr lang="en-US" dirty="0" smtClean="0"/>
              <a:t>EPA-</a:t>
            </a:r>
            <a:r>
              <a:rPr lang="en-US" baseline="0" dirty="0" smtClean="0"/>
              <a:t>verified impact of our Climate Showcase Communities program, which includes all of the efforts that fall under the “Sustainable Transportation for a Sustainable Future” umbrella. Factors in direct data from our programs, observation data, UTA ridership numbers and comparative traffic counts. The impacts are also ongoing as our efforts continue.</a:t>
            </a:r>
          </a:p>
        </p:txBody>
      </p:sp>
      <p:sp>
        <p:nvSpPr>
          <p:cNvPr id="4" name="Slide Number Placeholder 3"/>
          <p:cNvSpPr>
            <a:spLocks noGrp="1"/>
          </p:cNvSpPr>
          <p:nvPr>
            <p:ph type="sldNum" sz="quarter" idx="10"/>
          </p:nvPr>
        </p:nvSpPr>
        <p:spPr/>
        <p:txBody>
          <a:bodyPr/>
          <a:lstStyle/>
          <a:p>
            <a:fld id="{17459608-7312-4871-877D-AEB3C1744C13}"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797295-B7EC-41C7-AF91-0A9D00FB23E3}"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7295-B7EC-41C7-AF91-0A9D00FB23E3}"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7295-B7EC-41C7-AF91-0A9D00FB23E3}"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97295-B7EC-41C7-AF91-0A9D00FB23E3}"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797295-B7EC-41C7-AF91-0A9D00FB23E3}" type="datetimeFigureOut">
              <a:rPr lang="en-US" smtClean="0"/>
              <a:pPr/>
              <a:t>4/9/2014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797295-B7EC-41C7-AF91-0A9D00FB23E3}"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797295-B7EC-41C7-AF91-0A9D00FB23E3}" type="datetimeFigureOut">
              <a:rPr lang="en-US" smtClean="0"/>
              <a:pPr/>
              <a:t>4/9/2014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797295-B7EC-41C7-AF91-0A9D00FB23E3}" type="datetimeFigureOut">
              <a:rPr lang="en-US" smtClean="0"/>
              <a:pPr/>
              <a:t>4/9/2014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97295-B7EC-41C7-AF91-0A9D00FB23E3}" type="datetimeFigureOut">
              <a:rPr lang="en-US" smtClean="0"/>
              <a:pPr/>
              <a:t>4/9/2014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7295-B7EC-41C7-AF91-0A9D00FB23E3}"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97295-B7EC-41C7-AF91-0A9D00FB23E3}" type="datetimeFigureOut">
              <a:rPr lang="en-US" smtClean="0"/>
              <a:pPr/>
              <a:t>4/9/2014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A4093-CF9C-4AD5-9AE3-846B8793E55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97295-B7EC-41C7-AF91-0A9D00FB23E3}" type="datetimeFigureOut">
              <a:rPr lang="en-US" smtClean="0"/>
              <a:pPr/>
              <a:t>4/9/2014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A4093-CF9C-4AD5-9AE3-846B8793E55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0120410-_DSC7302.jpg"/>
          <p:cNvPicPr>
            <a:picLocks noChangeAspect="1"/>
          </p:cNvPicPr>
          <p:nvPr/>
        </p:nvPicPr>
        <p:blipFill>
          <a:blip r:embed="rId3" cstate="print"/>
          <a:stretch>
            <a:fillRect/>
          </a:stretch>
        </p:blipFill>
        <p:spPr>
          <a:xfrm>
            <a:off x="-581187" y="0"/>
            <a:ext cx="10536382" cy="7011785"/>
          </a:xfrm>
          <a:prstGeom prst="rect">
            <a:avLst/>
          </a:prstGeom>
          <a:noFill/>
          <a:ln>
            <a:noFill/>
          </a:ln>
        </p:spPr>
      </p:pic>
      <p:sp>
        <p:nvSpPr>
          <p:cNvPr id="8" name="TextBox 7"/>
          <p:cNvSpPr txBox="1"/>
          <p:nvPr/>
        </p:nvSpPr>
        <p:spPr>
          <a:xfrm>
            <a:off x="685800" y="6211669"/>
            <a:ext cx="8382000" cy="523220"/>
          </a:xfrm>
          <a:prstGeom prst="rect">
            <a:avLst/>
          </a:prstGeom>
          <a:noFill/>
          <a:effectLst>
            <a:outerShdw blurRad="50800" dist="38100" dir="8100000" algn="tr" rotWithShape="0">
              <a:prstClr val="black">
                <a:alpha val="40000"/>
              </a:prstClr>
            </a:outerShdw>
          </a:effectLst>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Ebrima" pitchFamily="2" charset="0"/>
                <a:ea typeface="Ebrima" pitchFamily="2" charset="0"/>
                <a:cs typeface="Ebrima" pitchFamily="2" charset="0"/>
              </a:rPr>
              <a:t>Sustainable Transportation &amp; Air Quality</a:t>
            </a:r>
            <a:endParaRPr lang="en-US" sz="2800" b="1" dirty="0">
              <a:solidFill>
                <a:schemeClr val="bg1"/>
              </a:solidFill>
              <a:effectLst>
                <a:outerShdw blurRad="38100" dist="38100" dir="2700000" algn="tl">
                  <a:srgbClr val="000000">
                    <a:alpha val="43137"/>
                  </a:srgbClr>
                </a:outerShdw>
              </a:effectLst>
              <a:latin typeface="Ebrima" pitchFamily="2" charset="0"/>
              <a:ea typeface="Ebrima" pitchFamily="2" charset="0"/>
              <a:cs typeface="Ebrima" pitchFamily="2" charset="0"/>
            </a:endParaRPr>
          </a:p>
        </p:txBody>
      </p:sp>
      <p:pic>
        <p:nvPicPr>
          <p:cNvPr id="16" name="Picture 15" descr="SLCgreen logo_trans2.png"/>
          <p:cNvPicPr>
            <a:picLocks noChangeAspect="1"/>
          </p:cNvPicPr>
          <p:nvPr/>
        </p:nvPicPr>
        <p:blipFill>
          <a:blip r:embed="rId4" cstate="print"/>
          <a:stretch>
            <a:fillRect/>
          </a:stretch>
        </p:blipFill>
        <p:spPr>
          <a:xfrm>
            <a:off x="304800" y="228600"/>
            <a:ext cx="4431823" cy="1825735"/>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uds.jpg"/>
          <p:cNvPicPr>
            <a:picLocks noChangeAspect="1"/>
          </p:cNvPicPr>
          <p:nvPr/>
        </p:nvPicPr>
        <p:blipFill>
          <a:blip r:embed="rId3" cstate="print">
            <a:lum bright="70000" contrast="-70000"/>
          </a:blip>
          <a:stretch>
            <a:fillRect/>
          </a:stretch>
        </p:blipFill>
        <p:spPr>
          <a:xfrm>
            <a:off x="0" y="821219"/>
            <a:ext cx="9144000" cy="6112981"/>
          </a:xfrm>
          <a:prstGeom prst="rect">
            <a:avLst/>
          </a:prstGeom>
        </p:spPr>
      </p:pic>
      <p:sp>
        <p:nvSpPr>
          <p:cNvPr id="2" name="Title 1"/>
          <p:cNvSpPr>
            <a:spLocks noGrp="1"/>
          </p:cNvSpPr>
          <p:nvPr>
            <p:ph type="title"/>
          </p:nvPr>
        </p:nvSpPr>
        <p:spPr/>
        <p:txBody>
          <a:bodyPr/>
          <a:lstStyle/>
          <a:p>
            <a:endParaRPr lang="en-US"/>
          </a:p>
        </p:txBody>
      </p:sp>
      <p:sp>
        <p:nvSpPr>
          <p:cNvPr id="4" name="Rectangle 3"/>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5" name="Picture 4"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
        <p:nvSpPr>
          <p:cNvPr id="6" name="Title 1"/>
          <p:cNvSpPr txBox="1">
            <a:spLocks/>
          </p:cNvSpPr>
          <p:nvPr/>
        </p:nvSpPr>
        <p:spPr>
          <a:xfrm>
            <a:off x="-304800" y="274638"/>
            <a:ext cx="914400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Annual Impact</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grpSp>
        <p:nvGrpSpPr>
          <p:cNvPr id="125" name="Group 124"/>
          <p:cNvGrpSpPr/>
          <p:nvPr/>
        </p:nvGrpSpPr>
        <p:grpSpPr>
          <a:xfrm>
            <a:off x="144795" y="5025496"/>
            <a:ext cx="3586335" cy="659024"/>
            <a:chOff x="204310" y="6026550"/>
            <a:chExt cx="3586335" cy="659024"/>
          </a:xfrm>
        </p:grpSpPr>
        <p:pic>
          <p:nvPicPr>
            <p:cNvPr id="110" name="Picture 109"/>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804789" y="6045494"/>
              <a:ext cx="985856" cy="640080"/>
            </a:xfrm>
            <a:prstGeom prst="rect">
              <a:avLst/>
            </a:prstGeom>
          </p:spPr>
        </p:pic>
        <p:pic>
          <p:nvPicPr>
            <p:cNvPr id="111" name="Picture 110"/>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937962" y="6045494"/>
              <a:ext cx="985856" cy="640080"/>
            </a:xfrm>
            <a:prstGeom prst="rect">
              <a:avLst/>
            </a:prstGeom>
          </p:spPr>
        </p:pic>
        <p:pic>
          <p:nvPicPr>
            <p:cNvPr id="112" name="Picture 111"/>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071136" y="6026552"/>
              <a:ext cx="985856" cy="640080"/>
            </a:xfrm>
            <a:prstGeom prst="rect">
              <a:avLst/>
            </a:prstGeom>
          </p:spPr>
        </p:pic>
        <p:pic>
          <p:nvPicPr>
            <p:cNvPr id="114" name="Picture 113"/>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04310" y="6026550"/>
              <a:ext cx="985856" cy="640080"/>
            </a:xfrm>
            <a:prstGeom prst="rect">
              <a:avLst/>
            </a:prstGeom>
          </p:spPr>
        </p:pic>
      </p:gr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7946229" y="2407264"/>
            <a:ext cx="985856" cy="640080"/>
          </a:xfrm>
          <a:prstGeom prst="rect">
            <a:avLst/>
          </a:prstGeom>
        </p:spPr>
      </p:pic>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4478925" y="2407264"/>
            <a:ext cx="985856" cy="640080"/>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3612099" y="2407264"/>
            <a:ext cx="985856" cy="640080"/>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745273" y="2407264"/>
            <a:ext cx="985856" cy="640080"/>
          </a:xfrm>
          <a:prstGeom prst="rect">
            <a:avLst/>
          </a:prstGeom>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878447" y="2407264"/>
            <a:ext cx="985856" cy="640080"/>
          </a:xfrm>
          <a:prstGeom prst="rect">
            <a:avLst/>
          </a:prstGeom>
        </p:spPr>
      </p:pic>
      <p:pic>
        <p:nvPicPr>
          <p:cNvPr id="34" name="Picture 33"/>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011621" y="2407264"/>
            <a:ext cx="985856" cy="640080"/>
          </a:xfrm>
          <a:prstGeom prst="rect">
            <a:avLst/>
          </a:prstGeom>
        </p:spPr>
      </p:pic>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5345751" y="2407264"/>
            <a:ext cx="985856" cy="640080"/>
          </a:xfrm>
          <a:prstGeom prst="rect">
            <a:avLst/>
          </a:prstGeom>
        </p:spPr>
      </p:pic>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44795" y="2407264"/>
            <a:ext cx="985856" cy="640080"/>
          </a:xfrm>
          <a:prstGeom prst="rect">
            <a:avLst/>
          </a:prstGeom>
        </p:spPr>
      </p:pic>
      <p:pic>
        <p:nvPicPr>
          <p:cNvPr id="107" name="Picture 106"/>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7079403" y="2407265"/>
            <a:ext cx="985856" cy="640080"/>
          </a:xfrm>
          <a:prstGeom prst="rect">
            <a:avLst/>
          </a:prstGeom>
        </p:spPr>
      </p:pic>
      <p:pic>
        <p:nvPicPr>
          <p:cNvPr id="115" name="Picture 114"/>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6212577" y="2407264"/>
            <a:ext cx="985856" cy="640080"/>
          </a:xfrm>
          <a:prstGeom prst="rect">
            <a:avLst/>
          </a:prstGeom>
        </p:spPr>
      </p:pic>
      <p:grpSp>
        <p:nvGrpSpPr>
          <p:cNvPr id="122" name="Group 121"/>
          <p:cNvGrpSpPr/>
          <p:nvPr/>
        </p:nvGrpSpPr>
        <p:grpSpPr>
          <a:xfrm>
            <a:off x="144795" y="3454558"/>
            <a:ext cx="8787290" cy="640081"/>
            <a:chOff x="204310" y="4051445"/>
            <a:chExt cx="8787290" cy="640081"/>
          </a:xfrm>
        </p:grpSpPr>
        <p:pic>
          <p:nvPicPr>
            <p:cNvPr id="80" name="Picture 79"/>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8005744" y="4051446"/>
              <a:ext cx="985856" cy="640080"/>
            </a:xfrm>
            <a:prstGeom prst="rect">
              <a:avLst/>
            </a:prstGeom>
          </p:spPr>
        </p:pic>
        <p:pic>
          <p:nvPicPr>
            <p:cNvPr id="81" name="Picture 80"/>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4538440" y="4051446"/>
              <a:ext cx="985856" cy="640080"/>
            </a:xfrm>
            <a:prstGeom prst="rect">
              <a:avLst/>
            </a:prstGeom>
          </p:spPr>
        </p:pic>
        <p:pic>
          <p:nvPicPr>
            <p:cNvPr id="82" name="Picture 81"/>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3671614" y="4051446"/>
              <a:ext cx="985856" cy="640080"/>
            </a:xfrm>
            <a:prstGeom prst="rect">
              <a:avLst/>
            </a:prstGeom>
          </p:spPr>
        </p:pic>
        <p:pic>
          <p:nvPicPr>
            <p:cNvPr id="83" name="Picture 82"/>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804788" y="4051446"/>
              <a:ext cx="985856" cy="640080"/>
            </a:xfrm>
            <a:prstGeom prst="rect">
              <a:avLst/>
            </a:prstGeom>
          </p:spPr>
        </p:pic>
        <p:pic>
          <p:nvPicPr>
            <p:cNvPr id="84" name="Picture 83"/>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937962" y="4051446"/>
              <a:ext cx="985856" cy="640080"/>
            </a:xfrm>
            <a:prstGeom prst="rect">
              <a:avLst/>
            </a:prstGeom>
          </p:spPr>
        </p:pic>
        <p:pic>
          <p:nvPicPr>
            <p:cNvPr id="85" name="Picture 84"/>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071136" y="4051446"/>
              <a:ext cx="985856" cy="640080"/>
            </a:xfrm>
            <a:prstGeom prst="rect">
              <a:avLst/>
            </a:prstGeom>
          </p:spPr>
        </p:pic>
        <p:pic>
          <p:nvPicPr>
            <p:cNvPr id="86" name="Picture 85"/>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5405266" y="4051446"/>
              <a:ext cx="985856" cy="640080"/>
            </a:xfrm>
            <a:prstGeom prst="rect">
              <a:avLst/>
            </a:prstGeom>
          </p:spPr>
        </p:pic>
        <p:pic>
          <p:nvPicPr>
            <p:cNvPr id="87" name="Picture 86"/>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04310" y="4051446"/>
              <a:ext cx="985856" cy="640080"/>
            </a:xfrm>
            <a:prstGeom prst="rect">
              <a:avLst/>
            </a:prstGeom>
          </p:spPr>
        </p:pic>
        <p:pic>
          <p:nvPicPr>
            <p:cNvPr id="113" name="Picture 112"/>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7138918" y="4051445"/>
              <a:ext cx="985856" cy="640080"/>
            </a:xfrm>
            <a:prstGeom prst="rect">
              <a:avLst/>
            </a:prstGeom>
          </p:spPr>
        </p:pic>
        <p:pic>
          <p:nvPicPr>
            <p:cNvPr id="117" name="Picture 116"/>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6272092" y="4051446"/>
              <a:ext cx="985856" cy="640080"/>
            </a:xfrm>
            <a:prstGeom prst="rect">
              <a:avLst/>
            </a:prstGeom>
          </p:spPr>
        </p:pic>
      </p:grpSp>
      <p:grpSp>
        <p:nvGrpSpPr>
          <p:cNvPr id="123" name="Group 122"/>
          <p:cNvGrpSpPr/>
          <p:nvPr/>
        </p:nvGrpSpPr>
        <p:grpSpPr>
          <a:xfrm>
            <a:off x="144795" y="3978205"/>
            <a:ext cx="8787290" cy="640080"/>
            <a:chOff x="204310" y="4691526"/>
            <a:chExt cx="8787290" cy="640080"/>
          </a:xfrm>
        </p:grpSpPr>
        <p:pic>
          <p:nvPicPr>
            <p:cNvPr id="89" name="Picture 88"/>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8005744" y="4691526"/>
              <a:ext cx="985856" cy="640080"/>
            </a:xfrm>
            <a:prstGeom prst="rect">
              <a:avLst/>
            </a:prstGeom>
          </p:spPr>
        </p:pic>
        <p:pic>
          <p:nvPicPr>
            <p:cNvPr id="90" name="Picture 89"/>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4538440" y="4691526"/>
              <a:ext cx="985856" cy="640080"/>
            </a:xfrm>
            <a:prstGeom prst="rect">
              <a:avLst/>
            </a:prstGeom>
          </p:spPr>
        </p:pic>
        <p:pic>
          <p:nvPicPr>
            <p:cNvPr id="91" name="Picture 90"/>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3671614" y="4691526"/>
              <a:ext cx="985856" cy="640080"/>
            </a:xfrm>
            <a:prstGeom prst="rect">
              <a:avLst/>
            </a:prstGeom>
          </p:spPr>
        </p:pic>
        <p:pic>
          <p:nvPicPr>
            <p:cNvPr id="92" name="Picture 91"/>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804788" y="4691526"/>
              <a:ext cx="985856" cy="640080"/>
            </a:xfrm>
            <a:prstGeom prst="rect">
              <a:avLst/>
            </a:prstGeom>
          </p:spPr>
        </p:pic>
        <p:pic>
          <p:nvPicPr>
            <p:cNvPr id="93" name="Picture 92"/>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937962" y="4691526"/>
              <a:ext cx="985856" cy="640080"/>
            </a:xfrm>
            <a:prstGeom prst="rect">
              <a:avLst/>
            </a:prstGeom>
          </p:spPr>
        </p:pic>
        <p:pic>
          <p:nvPicPr>
            <p:cNvPr id="94" name="Picture 93"/>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071136" y="4691526"/>
              <a:ext cx="985856" cy="640080"/>
            </a:xfrm>
            <a:prstGeom prst="rect">
              <a:avLst/>
            </a:prstGeom>
          </p:spPr>
        </p:pic>
        <p:pic>
          <p:nvPicPr>
            <p:cNvPr id="95" name="Picture 94"/>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5405266" y="4691526"/>
              <a:ext cx="985856" cy="640080"/>
            </a:xfrm>
            <a:prstGeom prst="rect">
              <a:avLst/>
            </a:prstGeom>
          </p:spPr>
        </p:pic>
        <p:pic>
          <p:nvPicPr>
            <p:cNvPr id="96" name="Picture 95"/>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04310" y="4691526"/>
              <a:ext cx="985856" cy="640080"/>
            </a:xfrm>
            <a:prstGeom prst="rect">
              <a:avLst/>
            </a:prstGeom>
          </p:spPr>
        </p:pic>
        <p:pic>
          <p:nvPicPr>
            <p:cNvPr id="108" name="Picture 107"/>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7138918" y="4691526"/>
              <a:ext cx="985856" cy="640080"/>
            </a:xfrm>
            <a:prstGeom prst="rect">
              <a:avLst/>
            </a:prstGeom>
          </p:spPr>
        </p:pic>
        <p:pic>
          <p:nvPicPr>
            <p:cNvPr id="118" name="Picture 117"/>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6272092" y="4691526"/>
              <a:ext cx="985856" cy="640080"/>
            </a:xfrm>
            <a:prstGeom prst="rect">
              <a:avLst/>
            </a:prstGeom>
          </p:spPr>
        </p:pic>
      </p:grpSp>
      <p:grpSp>
        <p:nvGrpSpPr>
          <p:cNvPr id="124" name="Group 123"/>
          <p:cNvGrpSpPr/>
          <p:nvPr/>
        </p:nvGrpSpPr>
        <p:grpSpPr>
          <a:xfrm>
            <a:off x="144795" y="4501851"/>
            <a:ext cx="8787290" cy="640081"/>
            <a:chOff x="204310" y="5386470"/>
            <a:chExt cx="8787290" cy="640081"/>
          </a:xfrm>
        </p:grpSpPr>
        <p:pic>
          <p:nvPicPr>
            <p:cNvPr id="98" name="Picture 97"/>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8005744" y="5386470"/>
              <a:ext cx="985856" cy="640080"/>
            </a:xfrm>
            <a:prstGeom prst="rect">
              <a:avLst/>
            </a:prstGeom>
          </p:spPr>
        </p:pic>
        <p:pic>
          <p:nvPicPr>
            <p:cNvPr id="99" name="Picture 98"/>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4538440" y="5386470"/>
              <a:ext cx="985856" cy="640080"/>
            </a:xfrm>
            <a:prstGeom prst="rect">
              <a:avLst/>
            </a:prstGeom>
          </p:spPr>
        </p:pic>
        <p:pic>
          <p:nvPicPr>
            <p:cNvPr id="100" name="Picture 99"/>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3671614" y="5386470"/>
              <a:ext cx="985856" cy="640080"/>
            </a:xfrm>
            <a:prstGeom prst="rect">
              <a:avLst/>
            </a:prstGeom>
          </p:spPr>
        </p:pic>
        <p:pic>
          <p:nvPicPr>
            <p:cNvPr id="101" name="Picture 100"/>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804788" y="5386470"/>
              <a:ext cx="985856" cy="640080"/>
            </a:xfrm>
            <a:prstGeom prst="rect">
              <a:avLst/>
            </a:prstGeom>
          </p:spPr>
        </p:pic>
        <p:pic>
          <p:nvPicPr>
            <p:cNvPr id="102" name="Picture 101"/>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937962" y="5386470"/>
              <a:ext cx="985856" cy="640080"/>
            </a:xfrm>
            <a:prstGeom prst="rect">
              <a:avLst/>
            </a:prstGeom>
          </p:spPr>
        </p:pic>
        <p:pic>
          <p:nvPicPr>
            <p:cNvPr id="103" name="Picture 102"/>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071136" y="5386470"/>
              <a:ext cx="985856" cy="640080"/>
            </a:xfrm>
            <a:prstGeom prst="rect">
              <a:avLst/>
            </a:prstGeom>
          </p:spPr>
        </p:pic>
        <p:pic>
          <p:nvPicPr>
            <p:cNvPr id="104" name="Picture 103"/>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5405266" y="5386470"/>
              <a:ext cx="985856" cy="640080"/>
            </a:xfrm>
            <a:prstGeom prst="rect">
              <a:avLst/>
            </a:prstGeom>
          </p:spPr>
        </p:pic>
        <p:pic>
          <p:nvPicPr>
            <p:cNvPr id="105" name="Picture 104"/>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04310" y="5386470"/>
              <a:ext cx="985856" cy="640080"/>
            </a:xfrm>
            <a:prstGeom prst="rect">
              <a:avLst/>
            </a:prstGeom>
          </p:spPr>
        </p:pic>
        <p:pic>
          <p:nvPicPr>
            <p:cNvPr id="109" name="Picture 108"/>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7138918" y="5386471"/>
              <a:ext cx="985856" cy="640080"/>
            </a:xfrm>
            <a:prstGeom prst="rect">
              <a:avLst/>
            </a:prstGeom>
          </p:spPr>
        </p:pic>
        <p:pic>
          <p:nvPicPr>
            <p:cNvPr id="119" name="Picture 118"/>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6272092" y="5386470"/>
              <a:ext cx="985856" cy="640080"/>
            </a:xfrm>
            <a:prstGeom prst="rect">
              <a:avLst/>
            </a:prstGeom>
          </p:spPr>
        </p:pic>
      </p:grpSp>
      <p:grpSp>
        <p:nvGrpSpPr>
          <p:cNvPr id="121" name="Group 120"/>
          <p:cNvGrpSpPr/>
          <p:nvPr/>
        </p:nvGrpSpPr>
        <p:grpSpPr>
          <a:xfrm>
            <a:off x="144795" y="2930911"/>
            <a:ext cx="8787290" cy="640081"/>
            <a:chOff x="204310" y="3411365"/>
            <a:chExt cx="8787290" cy="640081"/>
          </a:xfrm>
        </p:grpSpPr>
        <p:pic>
          <p:nvPicPr>
            <p:cNvPr id="71" name="Picture 70"/>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8005744" y="3411365"/>
              <a:ext cx="985856" cy="640080"/>
            </a:xfrm>
            <a:prstGeom prst="rect">
              <a:avLst/>
            </a:prstGeom>
          </p:spPr>
        </p:pic>
        <p:pic>
          <p:nvPicPr>
            <p:cNvPr id="72" name="Picture 71"/>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4538440" y="3411365"/>
              <a:ext cx="985856" cy="640080"/>
            </a:xfrm>
            <a:prstGeom prst="rect">
              <a:avLst/>
            </a:prstGeom>
          </p:spPr>
        </p:pic>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3671614" y="3411365"/>
              <a:ext cx="985856" cy="640080"/>
            </a:xfrm>
            <a:prstGeom prst="rect">
              <a:avLst/>
            </a:prstGeom>
          </p:spPr>
        </p:pic>
        <p:pic>
          <p:nvPicPr>
            <p:cNvPr id="74" name="Picture 73"/>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804788" y="3411365"/>
              <a:ext cx="985856" cy="640080"/>
            </a:xfrm>
            <a:prstGeom prst="rect">
              <a:avLst/>
            </a:prstGeom>
          </p:spPr>
        </p:pic>
        <p:pic>
          <p:nvPicPr>
            <p:cNvPr id="75" name="Picture 74"/>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937962" y="3411365"/>
              <a:ext cx="985856" cy="640080"/>
            </a:xfrm>
            <a:prstGeom prst="rect">
              <a:avLst/>
            </a:prstGeom>
          </p:spPr>
        </p:pic>
        <p:pic>
          <p:nvPicPr>
            <p:cNvPr id="76" name="Picture 75"/>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1071136" y="3411365"/>
              <a:ext cx="985856" cy="640080"/>
            </a:xfrm>
            <a:prstGeom prst="rect">
              <a:avLst/>
            </a:prstGeom>
          </p:spPr>
        </p:pic>
        <p:pic>
          <p:nvPicPr>
            <p:cNvPr id="77" name="Picture 76"/>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5405266" y="3411365"/>
              <a:ext cx="985856" cy="640080"/>
            </a:xfrm>
            <a:prstGeom prst="rect">
              <a:avLst/>
            </a:prstGeom>
          </p:spPr>
        </p:pic>
        <p:pic>
          <p:nvPicPr>
            <p:cNvPr id="78" name="Picture 77"/>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204310" y="3411365"/>
              <a:ext cx="985856" cy="640080"/>
            </a:xfrm>
            <a:prstGeom prst="rect">
              <a:avLst/>
            </a:prstGeom>
          </p:spPr>
        </p:pic>
        <p:pic>
          <p:nvPicPr>
            <p:cNvPr id="116" name="Picture 115"/>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6272092" y="3411365"/>
              <a:ext cx="985856" cy="640080"/>
            </a:xfrm>
            <a:prstGeom prst="rect">
              <a:avLst/>
            </a:prstGeom>
          </p:spPr>
        </p:pic>
        <p:pic>
          <p:nvPicPr>
            <p:cNvPr id="120" name="Picture 119"/>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7138918" y="3411366"/>
              <a:ext cx="985856" cy="640080"/>
            </a:xfrm>
            <a:prstGeom prst="rect">
              <a:avLst/>
            </a:prstGeom>
          </p:spPr>
        </p:pic>
      </p:grpSp>
      <p:pic>
        <p:nvPicPr>
          <p:cNvPr id="127" name="Picture 126"/>
          <p:cNvPicPr>
            <a:picLocks noChangeAspect="1"/>
          </p:cNvPicPr>
          <p:nvPr/>
        </p:nvPicPr>
        <p:blipFill rotWithShape="1">
          <a:blip r:embed="rId5" cstate="print">
            <a:extLst>
              <a:ext uri="{28A0092B-C50C-407E-A947-70E740481C1C}">
                <a14:useLocalDpi xmlns:a14="http://schemas.microsoft.com/office/drawing/2010/main" val="0"/>
              </a:ext>
            </a:extLst>
          </a:blip>
          <a:srcRect l="18316" t="26837" r="18796" b="32332"/>
          <a:stretch/>
        </p:blipFill>
        <p:spPr>
          <a:xfrm rot="10800000">
            <a:off x="5867401" y="6249988"/>
            <a:ext cx="985856" cy="640080"/>
          </a:xfrm>
          <a:prstGeom prst="rect">
            <a:avLst/>
          </a:prstGeom>
        </p:spPr>
      </p:pic>
      <p:sp>
        <p:nvSpPr>
          <p:cNvPr id="128" name="TextBox 127"/>
          <p:cNvSpPr txBox="1"/>
          <p:nvPr/>
        </p:nvSpPr>
        <p:spPr>
          <a:xfrm>
            <a:off x="6835411" y="6308418"/>
            <a:ext cx="2688619" cy="523220"/>
          </a:xfrm>
          <a:prstGeom prst="rect">
            <a:avLst/>
          </a:prstGeom>
          <a:noFill/>
        </p:spPr>
        <p:txBody>
          <a:bodyPr wrap="square" rtlCol="0">
            <a:spAutoFit/>
          </a:bodyPr>
          <a:lstStyle/>
          <a:p>
            <a:pPr lvl="0">
              <a:spcAft>
                <a:spcPts val="2400"/>
              </a:spcAft>
            </a:pPr>
            <a:r>
              <a:rPr lang="en-US" sz="2800" b="1" dirty="0" smtClean="0">
                <a:solidFill>
                  <a:schemeClr val="accent1"/>
                </a:solidFill>
                <a:latin typeface="Ebrima" pitchFamily="2" charset="0"/>
                <a:ea typeface="Ebrima" pitchFamily="2" charset="0"/>
                <a:cs typeface="Ebrima" pitchFamily="2" charset="0"/>
              </a:rPr>
              <a:t>= $100,000</a:t>
            </a:r>
            <a:endParaRPr lang="en-US" sz="2000" b="1" dirty="0">
              <a:solidFill>
                <a:schemeClr val="accent1"/>
              </a:solidFill>
              <a:latin typeface="Ebrima" pitchFamily="2" charset="0"/>
              <a:ea typeface="Ebrima" pitchFamily="2" charset="0"/>
              <a:cs typeface="Ebrima" pitchFamily="2" charset="0"/>
            </a:endParaRPr>
          </a:p>
        </p:txBody>
      </p:sp>
      <p:sp>
        <p:nvSpPr>
          <p:cNvPr id="29" name="TextBox 28"/>
          <p:cNvSpPr txBox="1"/>
          <p:nvPr/>
        </p:nvSpPr>
        <p:spPr>
          <a:xfrm>
            <a:off x="457200" y="3602736"/>
            <a:ext cx="8153400" cy="646331"/>
          </a:xfrm>
          <a:prstGeom prst="rect">
            <a:avLst/>
          </a:prstGeom>
          <a:solidFill>
            <a:srgbClr val="F8F8F8">
              <a:alpha val="50196"/>
            </a:srgbClr>
          </a:solidFill>
        </p:spPr>
        <p:txBody>
          <a:bodyPr wrap="square" rtlCol="0">
            <a:spAutoFit/>
          </a:bodyPr>
          <a:lstStyle/>
          <a:p>
            <a:pPr lvl="0" algn="ctr"/>
            <a:r>
              <a:rPr lang="en-US" sz="3600" b="1" dirty="0" smtClean="0">
                <a:solidFill>
                  <a:schemeClr val="tx1">
                    <a:lumMod val="85000"/>
                    <a:lumOff val="15000"/>
                  </a:schemeClr>
                </a:solidFill>
                <a:latin typeface="Ebrima" pitchFamily="2" charset="0"/>
                <a:ea typeface="Ebrima" pitchFamily="2" charset="0"/>
                <a:cs typeface="Ebrima" pitchFamily="2" charset="0"/>
              </a:rPr>
              <a:t>$5,400,230</a:t>
            </a:r>
            <a:r>
              <a:rPr lang="en-US" sz="2800" b="1" dirty="0" smtClean="0">
                <a:solidFill>
                  <a:schemeClr val="tx1">
                    <a:lumMod val="85000"/>
                    <a:lumOff val="15000"/>
                  </a:schemeClr>
                </a:solidFill>
                <a:latin typeface="Ebrima" pitchFamily="2" charset="0"/>
                <a:ea typeface="Ebrima" pitchFamily="2" charset="0"/>
                <a:cs typeface="Ebrima" pitchFamily="2" charset="0"/>
              </a:rPr>
              <a:t> saved </a:t>
            </a:r>
            <a:r>
              <a:rPr lang="en-US" sz="2800" b="1" dirty="0">
                <a:solidFill>
                  <a:schemeClr val="tx1">
                    <a:lumMod val="85000"/>
                    <a:lumOff val="15000"/>
                  </a:schemeClr>
                </a:solidFill>
                <a:latin typeface="Ebrima" pitchFamily="2" charset="0"/>
                <a:ea typeface="Ebrima" pitchFamily="2" charset="0"/>
                <a:cs typeface="Ebrima" pitchFamily="2" charset="0"/>
              </a:rPr>
              <a:t>in total vehicle cost</a:t>
            </a:r>
          </a:p>
        </p:txBody>
      </p:sp>
      <p:sp>
        <p:nvSpPr>
          <p:cNvPr id="10" name="TextBox 9"/>
          <p:cNvSpPr txBox="1"/>
          <p:nvPr/>
        </p:nvSpPr>
        <p:spPr>
          <a:xfrm>
            <a:off x="288991" y="1983068"/>
            <a:ext cx="4770689" cy="400110"/>
          </a:xfrm>
          <a:prstGeom prst="rect">
            <a:avLst/>
          </a:prstGeom>
          <a:noFill/>
        </p:spPr>
        <p:txBody>
          <a:bodyPr wrap="square" rtlCol="0">
            <a:spAutoFit/>
          </a:bodyPr>
          <a:lstStyle/>
          <a:p>
            <a:pPr algn="ctr"/>
            <a:r>
              <a:rPr lang="en-US" sz="2000" b="1" dirty="0" smtClean="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rPr>
              <a:t>$542,452 = Project Cost</a:t>
            </a:r>
            <a:endParaRPr lang="en-US" sz="2000" b="1" dirty="0">
              <a:solidFill>
                <a:schemeClr val="accent2">
                  <a:lumMod val="75000"/>
                </a:schemeClr>
              </a:solidFill>
              <a:latin typeface="Ebrima" panose="02000000000000000000" pitchFamily="2" charset="0"/>
              <a:ea typeface="Ebrima" panose="02000000000000000000" pitchFamily="2" charset="0"/>
              <a:cs typeface="Ebrima" panose="02000000000000000000" pitchFamily="2" charset="0"/>
            </a:endParaRPr>
          </a:p>
        </p:txBody>
      </p:sp>
      <p:pic>
        <p:nvPicPr>
          <p:cNvPr id="88" name="Picture 87"/>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44157" t="26837" r="18796" b="32332"/>
          <a:stretch/>
        </p:blipFill>
        <p:spPr>
          <a:xfrm rot="10800000">
            <a:off x="4478925" y="2407264"/>
            <a:ext cx="580755" cy="640080"/>
          </a:xfrm>
          <a:prstGeom prst="rect">
            <a:avLst/>
          </a:prstGeom>
        </p:spPr>
      </p:pic>
      <p:pic>
        <p:nvPicPr>
          <p:cNvPr id="97" name="Picture 96"/>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18316" t="26837" r="18796" b="32332"/>
          <a:stretch/>
        </p:blipFill>
        <p:spPr>
          <a:xfrm rot="10800000">
            <a:off x="3612099" y="2407264"/>
            <a:ext cx="985856" cy="640080"/>
          </a:xfrm>
          <a:prstGeom prst="rect">
            <a:avLst/>
          </a:prstGeom>
        </p:spPr>
      </p:pic>
      <p:pic>
        <p:nvPicPr>
          <p:cNvPr id="106" name="Picture 105"/>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18316" t="26837" r="18796" b="32332"/>
          <a:stretch/>
        </p:blipFill>
        <p:spPr>
          <a:xfrm rot="10800000">
            <a:off x="2745273" y="2407264"/>
            <a:ext cx="985856" cy="640080"/>
          </a:xfrm>
          <a:prstGeom prst="rect">
            <a:avLst/>
          </a:prstGeom>
        </p:spPr>
      </p:pic>
      <p:pic>
        <p:nvPicPr>
          <p:cNvPr id="126" name="Picture 125"/>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18316" t="26837" r="18796" b="32332"/>
          <a:stretch/>
        </p:blipFill>
        <p:spPr>
          <a:xfrm rot="10800000">
            <a:off x="1878447" y="2407264"/>
            <a:ext cx="985856" cy="640080"/>
          </a:xfrm>
          <a:prstGeom prst="rect">
            <a:avLst/>
          </a:prstGeom>
        </p:spPr>
      </p:pic>
      <p:pic>
        <p:nvPicPr>
          <p:cNvPr id="129" name="Picture 128"/>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18316" t="26837" r="18796" b="32332"/>
          <a:stretch/>
        </p:blipFill>
        <p:spPr>
          <a:xfrm rot="10800000">
            <a:off x="1011621" y="2407264"/>
            <a:ext cx="985856" cy="640080"/>
          </a:xfrm>
          <a:prstGeom prst="rect">
            <a:avLst/>
          </a:prstGeom>
        </p:spPr>
      </p:pic>
      <p:pic>
        <p:nvPicPr>
          <p:cNvPr id="130" name="Picture 129"/>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18316" t="26837" r="18796" b="32332"/>
          <a:stretch/>
        </p:blipFill>
        <p:spPr>
          <a:xfrm rot="10800000">
            <a:off x="144795" y="2407264"/>
            <a:ext cx="985856" cy="640080"/>
          </a:xfrm>
          <a:prstGeom prst="rect">
            <a:avLst/>
          </a:prstGeom>
        </p:spPr>
      </p:pic>
    </p:spTree>
    <p:extLst>
      <p:ext uri="{BB962C8B-B14F-4D97-AF65-F5344CB8AC3E}">
        <p14:creationId xmlns:p14="http://schemas.microsoft.com/office/powerpoint/2010/main" val="7874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par>
                                <p:cTn id="11" presetID="10"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fade">
                                      <p:cBhvr>
                                        <p:cTn id="13" dur="500"/>
                                        <p:tgtEl>
                                          <p:spTgt spid="129"/>
                                        </p:tgtEl>
                                      </p:cBhvr>
                                    </p:animEffect>
                                  </p:childTnLst>
                                </p:cTn>
                              </p:par>
                              <p:par>
                                <p:cTn id="14" presetID="10" presetClass="entr" presetSubtype="0" fill="hold" nodeType="withEffect">
                                  <p:stCondLst>
                                    <p:cond delay="0"/>
                                  </p:stCondLst>
                                  <p:childTnLst>
                                    <p:set>
                                      <p:cBhvr>
                                        <p:cTn id="15" dur="1" fill="hold">
                                          <p:stCondLst>
                                            <p:cond delay="0"/>
                                          </p:stCondLst>
                                        </p:cTn>
                                        <p:tgtEl>
                                          <p:spTgt spid="126"/>
                                        </p:tgtEl>
                                        <p:attrNameLst>
                                          <p:attrName>style.visibility</p:attrName>
                                        </p:attrNameLst>
                                      </p:cBhvr>
                                      <p:to>
                                        <p:strVal val="visible"/>
                                      </p:to>
                                    </p:set>
                                    <p:animEffect transition="in" filter="fade">
                                      <p:cBhvr>
                                        <p:cTn id="16" dur="500"/>
                                        <p:tgtEl>
                                          <p:spTgt spid="126"/>
                                        </p:tgtEl>
                                      </p:cBhvr>
                                    </p:animEffect>
                                  </p:childTnLst>
                                </p:cTn>
                              </p:par>
                              <p:par>
                                <p:cTn id="17" presetID="10" presetClass="entr" presetSubtype="0" fill="hold" nodeType="with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500"/>
                                        <p:tgtEl>
                                          <p:spTgt spid="106"/>
                                        </p:tgtEl>
                                      </p:cBhvr>
                                    </p:animEffect>
                                  </p:childTnLst>
                                </p:cTn>
                              </p:par>
                              <p:par>
                                <p:cTn id="20" presetID="10" presetClass="entr" presetSubtype="0" fill="hold"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par>
                                <p:cTn id="23" presetID="10" presetClass="entr" presetSubtype="0"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500"/>
                                        <p:tgtEl>
                                          <p:spTgt spid="88"/>
                                        </p:tgtEl>
                                      </p:cBhvr>
                                    </p:animEffect>
                                  </p:childTnLst>
                                </p:cTn>
                              </p:par>
                            </p:childTnLst>
                          </p:cTn>
                        </p:par>
                        <p:par>
                          <p:cTn id="26" fill="hold">
                            <p:stCondLst>
                              <p:cond delay="500"/>
                            </p:stCondLst>
                            <p:childTnLst>
                              <p:par>
                                <p:cTn id="27" presetID="10" presetClass="exit" presetSubtype="0" fill="hold" grpId="1" nodeType="afterEffect">
                                  <p:stCondLst>
                                    <p:cond delay="150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San Jose Twinning Transition (IMAGE)</a:t>
            </a:r>
            <a:endParaRPr lang="en-US" dirty="0"/>
          </a:p>
        </p:txBody>
      </p:sp>
      <p:pic>
        <p:nvPicPr>
          <p:cNvPr id="4" name="Content Placeholder 3" descr="costarica_armandoMaynez_flickr.jpg"/>
          <p:cNvPicPr>
            <a:picLocks noGrp="1" noChangeAspect="1"/>
          </p:cNvPicPr>
          <p:nvPr>
            <p:ph idx="1"/>
          </p:nvPr>
        </p:nvPicPr>
        <p:blipFill>
          <a:blip r:embed="rId3" cstate="print"/>
          <a:stretch>
            <a:fillRect/>
          </a:stretch>
        </p:blipFill>
        <p:spPr>
          <a:xfrm>
            <a:off x="-685800" y="0"/>
            <a:ext cx="10501555" cy="6973689"/>
          </a:xfrm>
        </p:spPr>
      </p:pic>
      <p:sp>
        <p:nvSpPr>
          <p:cNvPr id="5" name="TextBox 4"/>
          <p:cNvSpPr txBox="1"/>
          <p:nvPr/>
        </p:nvSpPr>
        <p:spPr>
          <a:xfrm>
            <a:off x="762662" y="1302603"/>
            <a:ext cx="6628738" cy="830997"/>
          </a:xfrm>
          <a:prstGeom prst="rect">
            <a:avLst/>
          </a:prstGeom>
          <a:noFill/>
        </p:spPr>
        <p:txBody>
          <a:bodyPr wrap="none" rtlCol="0">
            <a:spAutoFit/>
          </a:bodyPr>
          <a:lstStyle/>
          <a:p>
            <a:r>
              <a:rPr lang="en-US" sz="4800" b="1" dirty="0" smtClean="0">
                <a:solidFill>
                  <a:schemeClr val="bg1"/>
                </a:solidFill>
                <a:latin typeface="Ebrima" pitchFamily="2" charset="0"/>
                <a:ea typeface="Ebrima" pitchFamily="2" charset="0"/>
                <a:cs typeface="Ebrima" pitchFamily="2" charset="0"/>
              </a:rPr>
              <a:t>Lessons from San Jose</a:t>
            </a:r>
            <a:endParaRPr lang="en-US" sz="4800" b="1" dirty="0">
              <a:solidFill>
                <a:schemeClr val="bg1"/>
              </a:solidFill>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SC_0335.JPG"/>
          <p:cNvPicPr>
            <a:picLocks noChangeAspect="1"/>
          </p:cNvPicPr>
          <p:nvPr/>
        </p:nvPicPr>
        <p:blipFill>
          <a:blip r:embed="rId3" cstate="print"/>
          <a:stretch>
            <a:fillRect/>
          </a:stretch>
        </p:blipFill>
        <p:spPr>
          <a:xfrm>
            <a:off x="0" y="1371600"/>
            <a:ext cx="9144000" cy="6073254"/>
          </a:xfrm>
          <a:prstGeom prst="rect">
            <a:avLst/>
          </a:prstGeom>
        </p:spPr>
      </p:pic>
      <p:sp>
        <p:nvSpPr>
          <p:cNvPr id="2" name="Title 1"/>
          <p:cNvSpPr>
            <a:spLocks noGrp="1"/>
          </p:cNvSpPr>
          <p:nvPr>
            <p:ph type="title"/>
          </p:nvPr>
        </p:nvSpPr>
        <p:spPr>
          <a:xfrm>
            <a:off x="-152400" y="274638"/>
            <a:ext cx="9144000" cy="1143000"/>
          </a:xfrm>
        </p:spPr>
        <p:txBody>
          <a:bodyPr>
            <a:normAutofit fontScale="90000"/>
          </a:bodyPr>
          <a:lstStyle/>
          <a:p>
            <a:r>
              <a:rPr lang="en-US" dirty="0" smtClean="0">
                <a:solidFill>
                  <a:schemeClr val="bg1"/>
                </a:solidFill>
              </a:rPr>
              <a:t>                                Community Gardening</a:t>
            </a:r>
            <a:endParaRPr lang="en-US" dirty="0">
              <a:solidFill>
                <a:schemeClr val="bg1"/>
              </a:solidFill>
            </a:endParaRPr>
          </a:p>
        </p:txBody>
      </p:sp>
      <p:sp>
        <p:nvSpPr>
          <p:cNvPr id="10" name="Rectangle 9"/>
          <p:cNvSpPr/>
          <p:nvPr/>
        </p:nvSpPr>
        <p:spPr>
          <a:xfrm>
            <a:off x="0" y="0"/>
            <a:ext cx="9144000" cy="1491853"/>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14" name="Picture 13" descr="SLCgreen Icon_transparent.png"/>
          <p:cNvPicPr>
            <a:picLocks noChangeAspect="1"/>
          </p:cNvPicPr>
          <p:nvPr/>
        </p:nvPicPr>
        <p:blipFill>
          <a:blip r:embed="rId4" cstate="print"/>
          <a:stretch>
            <a:fillRect/>
          </a:stretch>
        </p:blipFill>
        <p:spPr>
          <a:xfrm>
            <a:off x="336924" y="182656"/>
            <a:ext cx="1034676" cy="1279431"/>
          </a:xfrm>
          <a:prstGeom prst="rect">
            <a:avLst/>
          </a:prstGeom>
        </p:spPr>
      </p:pic>
      <p:sp>
        <p:nvSpPr>
          <p:cNvPr id="16" name="Title 1"/>
          <p:cNvSpPr txBox="1">
            <a:spLocks/>
          </p:cNvSpPr>
          <p:nvPr/>
        </p:nvSpPr>
        <p:spPr>
          <a:xfrm>
            <a:off x="-381000" y="304800"/>
            <a:ext cx="934212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solidFill>
                <a:latin typeface="Ebrima" pitchFamily="2" charset="0"/>
                <a:ea typeface="Ebrima" pitchFamily="2" charset="0"/>
                <a:cs typeface="Ebrima" pitchFamily="2" charset="0"/>
              </a:rPr>
              <a:t>Lesson 1: Partners</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05400" y="1524000"/>
            <a:ext cx="4038600" cy="5334000"/>
          </a:xfrm>
          <a:prstGeom prst="rect">
            <a:avLst/>
          </a:prstGeom>
          <a:solidFill>
            <a:srgbClr val="71D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schemeClr>
              </a:solidFill>
            </a:endParaRPr>
          </a:p>
        </p:txBody>
      </p:sp>
      <p:pic>
        <p:nvPicPr>
          <p:cNvPr id="8" name="Picture 7" descr="Deliveries_Facebook.png"/>
          <p:cNvPicPr>
            <a:picLocks noChangeAspect="1"/>
          </p:cNvPicPr>
          <p:nvPr/>
        </p:nvPicPr>
        <p:blipFill>
          <a:blip r:embed="rId3" cstate="print"/>
          <a:srcRect t="8889"/>
          <a:stretch>
            <a:fillRect/>
          </a:stretch>
        </p:blipFill>
        <p:spPr>
          <a:xfrm>
            <a:off x="0" y="1524000"/>
            <a:ext cx="5144786" cy="6248400"/>
          </a:xfrm>
          <a:prstGeom prst="rect">
            <a:avLst/>
          </a:prstGeom>
        </p:spPr>
      </p:pic>
      <p:sp>
        <p:nvSpPr>
          <p:cNvPr id="10" name="Rectangle 9"/>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14" name="Picture 13"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
        <p:nvSpPr>
          <p:cNvPr id="2" name="Title 1"/>
          <p:cNvSpPr>
            <a:spLocks noGrp="1"/>
          </p:cNvSpPr>
          <p:nvPr>
            <p:ph type="title"/>
          </p:nvPr>
        </p:nvSpPr>
        <p:spPr>
          <a:xfrm>
            <a:off x="-152400" y="274638"/>
            <a:ext cx="9144000" cy="1143000"/>
          </a:xfrm>
        </p:spPr>
        <p:txBody>
          <a:bodyPr>
            <a:normAutofit/>
          </a:bodyPr>
          <a:lstStyle/>
          <a:p>
            <a:pPr algn="r"/>
            <a:r>
              <a:rPr lang="en-US" b="1" dirty="0" smtClean="0">
                <a:solidFill>
                  <a:schemeClr val="bg1"/>
                </a:solidFill>
                <a:latin typeface="Ebrima" pitchFamily="2" charset="0"/>
                <a:ea typeface="Ebrima" pitchFamily="2" charset="0"/>
                <a:cs typeface="Ebrima" pitchFamily="2" charset="0"/>
              </a:rPr>
              <a:t>Lesson 2: Health</a:t>
            </a:r>
            <a:endParaRPr lang="en-US" b="1" dirty="0">
              <a:solidFill>
                <a:schemeClr val="bg1"/>
              </a:solidFill>
              <a:latin typeface="Ebrima" pitchFamily="2" charset="0"/>
              <a:ea typeface="Ebrima" pitchFamily="2" charset="0"/>
              <a:cs typeface="Ebrima" pitchFamily="2" charset="0"/>
            </a:endParaRPr>
          </a:p>
        </p:txBody>
      </p:sp>
      <p:sp>
        <p:nvSpPr>
          <p:cNvPr id="16" name="Rectangle 15"/>
          <p:cNvSpPr/>
          <p:nvPr/>
        </p:nvSpPr>
        <p:spPr>
          <a:xfrm>
            <a:off x="5334000" y="2325469"/>
            <a:ext cx="3505200" cy="646331"/>
          </a:xfrm>
          <a:prstGeom prst="rect">
            <a:avLst/>
          </a:prstGeom>
        </p:spPr>
        <p:txBody>
          <a:bodyPr wrap="square">
            <a:spAutoFit/>
          </a:bodyPr>
          <a:lstStyle/>
          <a:p>
            <a:pPr algn="ctr">
              <a:spcAft>
                <a:spcPts val="2400"/>
              </a:spcAft>
            </a:pPr>
            <a:r>
              <a:rPr lang="en-US" sz="3600" b="1" dirty="0" smtClean="0">
                <a:solidFill>
                  <a:schemeClr val="bg1"/>
                </a:solidFill>
                <a:latin typeface="Ebrima" pitchFamily="2" charset="0"/>
                <a:ea typeface="Ebrima" pitchFamily="2" charset="0"/>
                <a:cs typeface="Ebrima" pitchFamily="2" charset="0"/>
              </a:rPr>
              <a:t> Personal </a:t>
            </a:r>
          </a:p>
        </p:txBody>
      </p:sp>
      <p:sp>
        <p:nvSpPr>
          <p:cNvPr id="15" name="TextBox 14"/>
          <p:cNvSpPr txBox="1"/>
          <p:nvPr/>
        </p:nvSpPr>
        <p:spPr>
          <a:xfrm>
            <a:off x="5943600" y="3810000"/>
            <a:ext cx="2362200" cy="646331"/>
          </a:xfrm>
          <a:prstGeom prst="rect">
            <a:avLst/>
          </a:prstGeom>
          <a:noFill/>
        </p:spPr>
        <p:txBody>
          <a:bodyPr wrap="square" rtlCol="0">
            <a:spAutoFit/>
          </a:bodyPr>
          <a:lstStyle/>
          <a:p>
            <a:pPr algn="ctr">
              <a:spcAft>
                <a:spcPts val="2400"/>
              </a:spcAft>
            </a:pPr>
            <a:r>
              <a:rPr lang="en-US" sz="3600" b="1" dirty="0" smtClean="0">
                <a:solidFill>
                  <a:schemeClr val="bg1"/>
                </a:solidFill>
                <a:latin typeface="Ebrima" pitchFamily="2" charset="0"/>
                <a:ea typeface="Ebrima" pitchFamily="2" charset="0"/>
                <a:cs typeface="Ebrima" pitchFamily="2" charset="0"/>
              </a:rPr>
              <a:t>Family</a:t>
            </a:r>
          </a:p>
        </p:txBody>
      </p:sp>
      <p:sp>
        <p:nvSpPr>
          <p:cNvPr id="17" name="TextBox 16"/>
          <p:cNvSpPr txBox="1"/>
          <p:nvPr/>
        </p:nvSpPr>
        <p:spPr>
          <a:xfrm>
            <a:off x="5486400" y="5373469"/>
            <a:ext cx="3352800" cy="646331"/>
          </a:xfrm>
          <a:prstGeom prst="rect">
            <a:avLst/>
          </a:prstGeom>
          <a:noFill/>
        </p:spPr>
        <p:txBody>
          <a:bodyPr wrap="square" rtlCol="0">
            <a:spAutoFit/>
          </a:bodyPr>
          <a:lstStyle/>
          <a:p>
            <a:pPr algn="ctr"/>
            <a:r>
              <a:rPr lang="en-US" sz="3200" b="1" dirty="0" smtClean="0">
                <a:solidFill>
                  <a:schemeClr val="bg1"/>
                </a:solidFill>
                <a:latin typeface="Ebrima" pitchFamily="2" charset="0"/>
                <a:ea typeface="Ebrima" pitchFamily="2" charset="0"/>
                <a:cs typeface="Ebrima" pitchFamily="2" charset="0"/>
              </a:rPr>
              <a:t> </a:t>
            </a:r>
            <a:r>
              <a:rPr lang="en-US" sz="3600" b="1" dirty="0" smtClean="0">
                <a:solidFill>
                  <a:schemeClr val="bg1"/>
                </a:solidFill>
                <a:latin typeface="Ebrima" pitchFamily="2" charset="0"/>
                <a:ea typeface="Ebrima" pitchFamily="2" charset="0"/>
                <a:cs typeface="Ebrima" pitchFamily="2" charset="0"/>
              </a:rPr>
              <a:t>Community</a:t>
            </a:r>
          </a:p>
        </p:txBody>
      </p:sp>
      <p:sp>
        <p:nvSpPr>
          <p:cNvPr id="20" name="Down Arrow 19"/>
          <p:cNvSpPr/>
          <p:nvPr/>
        </p:nvSpPr>
        <p:spPr>
          <a:xfrm>
            <a:off x="6934200" y="3048000"/>
            <a:ext cx="381000" cy="762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p:nvPr/>
        </p:nvSpPr>
        <p:spPr>
          <a:xfrm>
            <a:off x="6934200" y="4572000"/>
            <a:ext cx="381000" cy="7620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G_0828.JPG"/>
          <p:cNvPicPr>
            <a:picLocks noChangeAspect="1"/>
          </p:cNvPicPr>
          <p:nvPr/>
        </p:nvPicPr>
        <p:blipFill>
          <a:blip r:embed="rId3" cstate="print"/>
          <a:srcRect t="23125" b="30625"/>
          <a:stretch>
            <a:fillRect/>
          </a:stretch>
        </p:blipFill>
        <p:spPr>
          <a:xfrm>
            <a:off x="0" y="1219200"/>
            <a:ext cx="9144000" cy="5638800"/>
          </a:xfrm>
          <a:prstGeom prst="rect">
            <a:avLst/>
          </a:prstGeom>
        </p:spPr>
      </p:pic>
      <p:sp>
        <p:nvSpPr>
          <p:cNvPr id="10" name="Title 9"/>
          <p:cNvSpPr>
            <a:spLocks noGrp="1"/>
          </p:cNvSpPr>
          <p:nvPr>
            <p:ph type="title"/>
          </p:nvPr>
        </p:nvSpPr>
        <p:spPr/>
        <p:txBody>
          <a:bodyPr/>
          <a:lstStyle/>
          <a:p>
            <a:endParaRPr lang="en-US"/>
          </a:p>
        </p:txBody>
      </p:sp>
      <p:sp>
        <p:nvSpPr>
          <p:cNvPr id="14" name="Rectangle 13"/>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15" name="Picture 14"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
        <p:nvSpPr>
          <p:cNvPr id="16" name="Title 1"/>
          <p:cNvSpPr txBox="1">
            <a:spLocks/>
          </p:cNvSpPr>
          <p:nvPr/>
        </p:nvSpPr>
        <p:spPr>
          <a:xfrm>
            <a:off x="-152400" y="274638"/>
            <a:ext cx="914400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Lesson 3: The Last Mile</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arrett_Flickr.jpg"/>
          <p:cNvPicPr>
            <a:picLocks noChangeAspect="1"/>
          </p:cNvPicPr>
          <p:nvPr/>
        </p:nvPicPr>
        <p:blipFill>
          <a:blip r:embed="rId3" cstate="print"/>
          <a:stretch>
            <a:fillRect/>
          </a:stretch>
        </p:blipFill>
        <p:spPr>
          <a:xfrm>
            <a:off x="0" y="1444823"/>
            <a:ext cx="9144000" cy="6098977"/>
          </a:xfrm>
          <a:prstGeom prst="rect">
            <a:avLst/>
          </a:prstGeom>
        </p:spPr>
      </p:pic>
      <p:sp>
        <p:nvSpPr>
          <p:cNvPr id="15" name="Title 14"/>
          <p:cNvSpPr>
            <a:spLocks noGrp="1"/>
          </p:cNvSpPr>
          <p:nvPr>
            <p:ph type="title"/>
          </p:nvPr>
        </p:nvSpPr>
        <p:spPr/>
        <p:txBody>
          <a:bodyPr/>
          <a:lstStyle/>
          <a:p>
            <a:endParaRPr lang="en-US"/>
          </a:p>
        </p:txBody>
      </p:sp>
      <p:sp>
        <p:nvSpPr>
          <p:cNvPr id="18" name="Rectangle 17"/>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19" name="Picture 18"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
        <p:nvSpPr>
          <p:cNvPr id="20" name="Title 1"/>
          <p:cNvSpPr txBox="1">
            <a:spLocks/>
          </p:cNvSpPr>
          <p:nvPr/>
        </p:nvSpPr>
        <p:spPr>
          <a:xfrm>
            <a:off x="-152400" y="274638"/>
            <a:ext cx="914400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Lesson 4: Culture</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sp>
        <p:nvSpPr>
          <p:cNvPr id="18" name="Rectangle 17"/>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19" name="Picture 18" descr="SLCgreen Icon_transparent.png"/>
          <p:cNvPicPr>
            <a:picLocks noChangeAspect="1"/>
          </p:cNvPicPr>
          <p:nvPr/>
        </p:nvPicPr>
        <p:blipFill>
          <a:blip r:embed="rId3" cstate="print"/>
          <a:stretch>
            <a:fillRect/>
          </a:stretch>
        </p:blipFill>
        <p:spPr>
          <a:xfrm>
            <a:off x="413124" y="244569"/>
            <a:ext cx="1034676" cy="1279431"/>
          </a:xfrm>
          <a:prstGeom prst="rect">
            <a:avLst/>
          </a:prstGeom>
        </p:spPr>
      </p:pic>
      <p:sp>
        <p:nvSpPr>
          <p:cNvPr id="20" name="Title 1"/>
          <p:cNvSpPr txBox="1">
            <a:spLocks/>
          </p:cNvSpPr>
          <p:nvPr/>
        </p:nvSpPr>
        <p:spPr>
          <a:xfrm>
            <a:off x="-152400" y="274638"/>
            <a:ext cx="914400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b="1" dirty="0" smtClean="0">
                <a:solidFill>
                  <a:schemeClr val="bg1"/>
                </a:solidFill>
                <a:latin typeface="Ebrima" pitchFamily="2" charset="0"/>
                <a:ea typeface="Ebrima" pitchFamily="2" charset="0"/>
                <a:cs typeface="Ebrima" pitchFamily="2" charset="0"/>
              </a:rPr>
              <a:t>Sustainable Transport Toolkit</a:t>
            </a:r>
            <a:endParaRPr kumimoji="0" lang="en-US" sz="40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pic>
        <p:nvPicPr>
          <p:cNvPr id="6" name="Picture 5" descr="STSF Logo FINAL.jpg"/>
          <p:cNvPicPr>
            <a:picLocks noChangeAspect="1"/>
          </p:cNvPicPr>
          <p:nvPr/>
        </p:nvPicPr>
        <p:blipFill>
          <a:blip r:embed="rId4" cstate="print"/>
          <a:stretch>
            <a:fillRect/>
          </a:stretch>
        </p:blipFill>
        <p:spPr>
          <a:xfrm>
            <a:off x="381000" y="2133600"/>
            <a:ext cx="8380268" cy="1143000"/>
          </a:xfrm>
          <a:prstGeom prst="rect">
            <a:avLst/>
          </a:prstGeom>
        </p:spPr>
      </p:pic>
      <p:sp>
        <p:nvSpPr>
          <p:cNvPr id="7" name="TextBox 6"/>
          <p:cNvSpPr txBox="1"/>
          <p:nvPr/>
        </p:nvSpPr>
        <p:spPr>
          <a:xfrm>
            <a:off x="3810000" y="4572000"/>
            <a:ext cx="4495800" cy="1200329"/>
          </a:xfrm>
          <a:prstGeom prst="rect">
            <a:avLst/>
          </a:prstGeom>
          <a:noFill/>
        </p:spPr>
        <p:txBody>
          <a:bodyPr wrap="square" rtlCol="0">
            <a:spAutoFit/>
          </a:bodyPr>
          <a:lstStyle/>
          <a:p>
            <a:r>
              <a:rPr lang="en-US" sz="3600" dirty="0" smtClean="0">
                <a:solidFill>
                  <a:schemeClr val="tx1">
                    <a:lumMod val="85000"/>
                    <a:lumOff val="15000"/>
                  </a:schemeClr>
                </a:solidFill>
                <a:latin typeface="Ebrima" pitchFamily="2" charset="0"/>
                <a:ea typeface="Ebrima" pitchFamily="2" charset="0"/>
                <a:cs typeface="Ebrima" pitchFamily="2" charset="0"/>
              </a:rPr>
              <a:t>Download at </a:t>
            </a:r>
          </a:p>
          <a:p>
            <a:r>
              <a:rPr lang="en-US" sz="3600" dirty="0" smtClean="0">
                <a:solidFill>
                  <a:schemeClr val="tx1">
                    <a:lumMod val="85000"/>
                    <a:lumOff val="15000"/>
                  </a:schemeClr>
                </a:solidFill>
                <a:latin typeface="Ebrima" pitchFamily="2" charset="0"/>
                <a:ea typeface="Ebrima" pitchFamily="2" charset="0"/>
                <a:cs typeface="Ebrima" pitchFamily="2" charset="0"/>
              </a:rPr>
              <a:t>www.SLCgreen.com</a:t>
            </a:r>
            <a:endParaRPr lang="en-US" sz="3600" dirty="0">
              <a:solidFill>
                <a:schemeClr val="tx1">
                  <a:lumMod val="85000"/>
                  <a:lumOff val="15000"/>
                </a:schemeClr>
              </a:solidFill>
              <a:latin typeface="Ebrima" pitchFamily="2" charset="0"/>
              <a:ea typeface="Ebrima" pitchFamily="2" charset="0"/>
              <a:cs typeface="Ebrima" pitchFamily="2" charset="0"/>
            </a:endParaRPr>
          </a:p>
        </p:txBody>
      </p:sp>
      <p:pic>
        <p:nvPicPr>
          <p:cNvPr id="8" name="Picture 7" descr="CoverFinal.jpg"/>
          <p:cNvPicPr>
            <a:picLocks noChangeAspect="1"/>
          </p:cNvPicPr>
          <p:nvPr/>
        </p:nvPicPr>
        <p:blipFill>
          <a:blip r:embed="rId5" cstate="print"/>
          <a:stretch>
            <a:fillRect/>
          </a:stretch>
        </p:blipFill>
        <p:spPr>
          <a:xfrm>
            <a:off x="1447800" y="4114800"/>
            <a:ext cx="1730457" cy="2133600"/>
          </a:xfrm>
          <a:prstGeom prst="rect">
            <a:avLst/>
          </a:prstGeom>
          <a:ln>
            <a:solidFill>
              <a:schemeClr val="tx1">
                <a:lumMod val="50000"/>
                <a:lumOff val="50000"/>
              </a:schemeClr>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IMG_0561.JPG"/>
          <p:cNvPicPr>
            <a:picLocks noChangeAspect="1"/>
          </p:cNvPicPr>
          <p:nvPr/>
        </p:nvPicPr>
        <p:blipFill>
          <a:blip r:embed="rId3" cstate="print"/>
          <a:stretch>
            <a:fillRect/>
          </a:stretch>
        </p:blipFill>
        <p:spPr>
          <a:xfrm>
            <a:off x="0" y="-1848498"/>
            <a:ext cx="9144000" cy="11373498"/>
          </a:xfrm>
          <a:prstGeom prst="rect">
            <a:avLst/>
          </a:prstGeom>
        </p:spPr>
      </p:pic>
      <p:sp>
        <p:nvSpPr>
          <p:cNvPr id="18" name="Rectangle 17"/>
          <p:cNvSpPr/>
          <p:nvPr/>
        </p:nvSpPr>
        <p:spPr>
          <a:xfrm>
            <a:off x="4831080" y="4175760"/>
            <a:ext cx="3886200" cy="2438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135880" y="4556760"/>
            <a:ext cx="3276600" cy="1661993"/>
          </a:xfrm>
          <a:prstGeom prst="rect">
            <a:avLst/>
          </a:prstGeom>
          <a:noFill/>
        </p:spPr>
        <p:txBody>
          <a:bodyPr wrap="square" rtlCol="0">
            <a:spAutoFit/>
          </a:bodyPr>
          <a:lstStyle/>
          <a:p>
            <a:pPr>
              <a:spcAft>
                <a:spcPts val="1200"/>
              </a:spcAft>
            </a:pPr>
            <a:r>
              <a:rPr lang="en-US" b="1" dirty="0" smtClean="0">
                <a:solidFill>
                  <a:schemeClr val="tx1">
                    <a:lumMod val="85000"/>
                    <a:lumOff val="15000"/>
                  </a:schemeClr>
                </a:solidFill>
                <a:latin typeface="Ebrima" pitchFamily="2" charset="0"/>
                <a:ea typeface="Ebrima" pitchFamily="2" charset="0"/>
                <a:cs typeface="Ebrima" pitchFamily="2" charset="0"/>
              </a:rPr>
              <a:t>Kate Lilja Lohnes</a:t>
            </a:r>
          </a:p>
          <a:p>
            <a:pPr>
              <a:spcAft>
                <a:spcPts val="1200"/>
              </a:spcAft>
            </a:pPr>
            <a:r>
              <a:rPr lang="en-US" b="1" dirty="0" smtClean="0">
                <a:solidFill>
                  <a:schemeClr val="tx1">
                    <a:lumMod val="85000"/>
                    <a:lumOff val="15000"/>
                  </a:schemeClr>
                </a:solidFill>
                <a:latin typeface="Ebrima" pitchFamily="2" charset="0"/>
                <a:ea typeface="Ebrima" pitchFamily="2" charset="0"/>
                <a:cs typeface="Ebrima" pitchFamily="2" charset="0"/>
              </a:rPr>
              <a:t>Communications Manager</a:t>
            </a:r>
          </a:p>
          <a:p>
            <a:pPr>
              <a:spcAft>
                <a:spcPts val="1200"/>
              </a:spcAft>
            </a:pPr>
            <a:r>
              <a:rPr lang="en-US" b="1" dirty="0" smtClean="0">
                <a:solidFill>
                  <a:schemeClr val="tx1">
                    <a:lumMod val="85000"/>
                    <a:lumOff val="15000"/>
                  </a:schemeClr>
                </a:solidFill>
                <a:latin typeface="Ebrima" pitchFamily="2" charset="0"/>
                <a:ea typeface="Ebrima" pitchFamily="2" charset="0"/>
                <a:cs typeface="Ebrima" pitchFamily="2" charset="0"/>
              </a:rPr>
              <a:t>Sustainability, Salt Lake City</a:t>
            </a:r>
          </a:p>
          <a:p>
            <a:pPr>
              <a:spcAft>
                <a:spcPts val="1200"/>
              </a:spcAft>
            </a:pPr>
            <a:r>
              <a:rPr lang="en-US" b="1" dirty="0" smtClean="0">
                <a:solidFill>
                  <a:srgbClr val="19858B"/>
                </a:solidFill>
                <a:latin typeface="Ebrima" pitchFamily="2" charset="0"/>
                <a:ea typeface="Ebrima" pitchFamily="2" charset="0"/>
                <a:cs typeface="Ebrima" pitchFamily="2" charset="0"/>
              </a:rPr>
              <a:t>kate.lohnes@slcgov.com</a:t>
            </a:r>
            <a:endParaRPr lang="en-US" b="1" dirty="0">
              <a:solidFill>
                <a:srgbClr val="19858B"/>
              </a:solidFill>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a:p>
        </p:txBody>
      </p:sp>
      <p:sp>
        <p:nvSpPr>
          <p:cNvPr id="18" name="Rectangle 17"/>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19" name="Picture 18" descr="SLCgreen Icon_transparent.png"/>
          <p:cNvPicPr>
            <a:picLocks noChangeAspect="1"/>
          </p:cNvPicPr>
          <p:nvPr/>
        </p:nvPicPr>
        <p:blipFill>
          <a:blip r:embed="rId3" cstate="print"/>
          <a:stretch>
            <a:fillRect/>
          </a:stretch>
        </p:blipFill>
        <p:spPr>
          <a:xfrm>
            <a:off x="413124" y="244569"/>
            <a:ext cx="1034676" cy="1279431"/>
          </a:xfrm>
          <a:prstGeom prst="rect">
            <a:avLst/>
          </a:prstGeom>
        </p:spPr>
      </p:pic>
      <p:sp>
        <p:nvSpPr>
          <p:cNvPr id="20" name="Title 1"/>
          <p:cNvSpPr txBox="1">
            <a:spLocks/>
          </p:cNvSpPr>
          <p:nvPr/>
        </p:nvSpPr>
        <p:spPr>
          <a:xfrm>
            <a:off x="-152400" y="274638"/>
            <a:ext cx="914400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000" b="1" dirty="0" smtClean="0">
                <a:solidFill>
                  <a:schemeClr val="bg1"/>
                </a:solidFill>
                <a:latin typeface="Ebrima" pitchFamily="2" charset="0"/>
                <a:ea typeface="Ebrima" pitchFamily="2" charset="0"/>
                <a:cs typeface="Ebrima" pitchFamily="2" charset="0"/>
              </a:rPr>
              <a:t>More Information</a:t>
            </a:r>
            <a:endParaRPr kumimoji="0" lang="en-US" sz="40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pic>
        <p:nvPicPr>
          <p:cNvPr id="8" name="Picture 7" descr="facebook.png"/>
          <p:cNvPicPr>
            <a:picLocks noChangeAspect="1"/>
          </p:cNvPicPr>
          <p:nvPr/>
        </p:nvPicPr>
        <p:blipFill>
          <a:blip r:embed="rId4" cstate="print"/>
          <a:stretch>
            <a:fillRect/>
          </a:stretch>
        </p:blipFill>
        <p:spPr>
          <a:xfrm>
            <a:off x="457200" y="4419600"/>
            <a:ext cx="762000" cy="762000"/>
          </a:xfrm>
          <a:prstGeom prst="rect">
            <a:avLst/>
          </a:prstGeom>
        </p:spPr>
      </p:pic>
      <p:pic>
        <p:nvPicPr>
          <p:cNvPr id="9" name="Picture 8" descr="twitter.png"/>
          <p:cNvPicPr>
            <a:picLocks noChangeAspect="1"/>
          </p:cNvPicPr>
          <p:nvPr/>
        </p:nvPicPr>
        <p:blipFill>
          <a:blip r:embed="rId5" cstate="print"/>
          <a:stretch>
            <a:fillRect/>
          </a:stretch>
        </p:blipFill>
        <p:spPr>
          <a:xfrm>
            <a:off x="457200" y="5410200"/>
            <a:ext cx="762000" cy="762000"/>
          </a:xfrm>
          <a:prstGeom prst="rect">
            <a:avLst/>
          </a:prstGeom>
        </p:spPr>
      </p:pic>
      <p:pic>
        <p:nvPicPr>
          <p:cNvPr id="10" name="Picture 9" descr="instagram.png"/>
          <p:cNvPicPr>
            <a:picLocks noChangeAspect="1"/>
          </p:cNvPicPr>
          <p:nvPr/>
        </p:nvPicPr>
        <p:blipFill>
          <a:blip r:embed="rId6" cstate="print"/>
          <a:stretch>
            <a:fillRect/>
          </a:stretch>
        </p:blipFill>
        <p:spPr>
          <a:xfrm>
            <a:off x="5105400" y="4343400"/>
            <a:ext cx="838200" cy="838200"/>
          </a:xfrm>
          <a:prstGeom prst="rect">
            <a:avLst/>
          </a:prstGeom>
        </p:spPr>
      </p:pic>
      <p:pic>
        <p:nvPicPr>
          <p:cNvPr id="11" name="Picture 10" descr="wordpress.png"/>
          <p:cNvPicPr>
            <a:picLocks noChangeAspect="1"/>
          </p:cNvPicPr>
          <p:nvPr/>
        </p:nvPicPr>
        <p:blipFill>
          <a:blip r:embed="rId7" cstate="print"/>
          <a:stretch>
            <a:fillRect/>
          </a:stretch>
        </p:blipFill>
        <p:spPr>
          <a:xfrm>
            <a:off x="5105400" y="5410200"/>
            <a:ext cx="838200" cy="838200"/>
          </a:xfrm>
          <a:prstGeom prst="rect">
            <a:avLst/>
          </a:prstGeom>
        </p:spPr>
      </p:pic>
      <p:sp>
        <p:nvSpPr>
          <p:cNvPr id="12" name="TextBox 11"/>
          <p:cNvSpPr txBox="1"/>
          <p:nvPr/>
        </p:nvSpPr>
        <p:spPr>
          <a:xfrm>
            <a:off x="1447800" y="4648200"/>
            <a:ext cx="2880917" cy="369332"/>
          </a:xfrm>
          <a:prstGeom prst="rect">
            <a:avLst/>
          </a:prstGeom>
          <a:noFill/>
        </p:spPr>
        <p:txBody>
          <a:bodyPr wrap="none" rtlCol="0">
            <a:spAutoFit/>
          </a:bodyPr>
          <a:lstStyle/>
          <a:p>
            <a:r>
              <a:rPr lang="en-US" b="1" dirty="0" smtClean="0">
                <a:solidFill>
                  <a:schemeClr val="tx1">
                    <a:lumMod val="85000"/>
                    <a:lumOff val="15000"/>
                  </a:schemeClr>
                </a:solidFill>
                <a:latin typeface="Ebrima" pitchFamily="2" charset="0"/>
                <a:ea typeface="Ebrima" pitchFamily="2" charset="0"/>
                <a:cs typeface="Ebrima" pitchFamily="2" charset="0"/>
              </a:rPr>
              <a:t>fb.com/</a:t>
            </a:r>
            <a:r>
              <a:rPr lang="en-US" b="1" dirty="0" err="1" smtClean="0">
                <a:solidFill>
                  <a:schemeClr val="tx1">
                    <a:lumMod val="85000"/>
                    <a:lumOff val="15000"/>
                  </a:schemeClr>
                </a:solidFill>
                <a:latin typeface="Ebrima" pitchFamily="2" charset="0"/>
                <a:ea typeface="Ebrima" pitchFamily="2" charset="0"/>
                <a:cs typeface="Ebrima" pitchFamily="2" charset="0"/>
              </a:rPr>
              <a:t>saltlakecitygreen</a:t>
            </a:r>
            <a:endParaRPr lang="en-US" b="1" dirty="0">
              <a:solidFill>
                <a:schemeClr val="tx1">
                  <a:lumMod val="85000"/>
                  <a:lumOff val="15000"/>
                </a:schemeClr>
              </a:solidFill>
              <a:latin typeface="Ebrima" pitchFamily="2" charset="0"/>
              <a:ea typeface="Ebrima" pitchFamily="2" charset="0"/>
              <a:cs typeface="Ebrima" pitchFamily="2" charset="0"/>
            </a:endParaRPr>
          </a:p>
        </p:txBody>
      </p:sp>
      <p:sp>
        <p:nvSpPr>
          <p:cNvPr id="13" name="TextBox 12"/>
          <p:cNvSpPr txBox="1"/>
          <p:nvPr/>
        </p:nvSpPr>
        <p:spPr>
          <a:xfrm>
            <a:off x="1447800" y="5638800"/>
            <a:ext cx="1300356" cy="369332"/>
          </a:xfrm>
          <a:prstGeom prst="rect">
            <a:avLst/>
          </a:prstGeom>
          <a:noFill/>
        </p:spPr>
        <p:txBody>
          <a:bodyPr wrap="none" rtlCol="0">
            <a:spAutoFit/>
          </a:bodyPr>
          <a:lstStyle/>
          <a:p>
            <a:r>
              <a:rPr lang="en-US" b="1" dirty="0" smtClean="0">
                <a:solidFill>
                  <a:schemeClr val="tx1">
                    <a:lumMod val="85000"/>
                    <a:lumOff val="15000"/>
                  </a:schemeClr>
                </a:solidFill>
                <a:latin typeface="Ebrima" pitchFamily="2" charset="0"/>
                <a:ea typeface="Ebrima" pitchFamily="2" charset="0"/>
                <a:cs typeface="Ebrima" pitchFamily="2" charset="0"/>
              </a:rPr>
              <a:t>@slcgreen</a:t>
            </a:r>
            <a:endParaRPr lang="en-US" b="1" dirty="0">
              <a:solidFill>
                <a:schemeClr val="tx1">
                  <a:lumMod val="85000"/>
                  <a:lumOff val="15000"/>
                </a:schemeClr>
              </a:solidFill>
              <a:latin typeface="Ebrima" pitchFamily="2" charset="0"/>
              <a:ea typeface="Ebrima" pitchFamily="2" charset="0"/>
              <a:cs typeface="Ebrima" pitchFamily="2" charset="0"/>
            </a:endParaRPr>
          </a:p>
        </p:txBody>
      </p:sp>
      <p:sp>
        <p:nvSpPr>
          <p:cNvPr id="14" name="TextBox 13"/>
          <p:cNvSpPr txBox="1"/>
          <p:nvPr/>
        </p:nvSpPr>
        <p:spPr>
          <a:xfrm>
            <a:off x="6019800" y="4572000"/>
            <a:ext cx="2802370" cy="369332"/>
          </a:xfrm>
          <a:prstGeom prst="rect">
            <a:avLst/>
          </a:prstGeom>
          <a:noFill/>
        </p:spPr>
        <p:txBody>
          <a:bodyPr wrap="none" rtlCol="0">
            <a:spAutoFit/>
          </a:bodyPr>
          <a:lstStyle/>
          <a:p>
            <a:r>
              <a:rPr lang="en-US" b="1" dirty="0" smtClean="0">
                <a:solidFill>
                  <a:schemeClr val="tx1">
                    <a:lumMod val="85000"/>
                    <a:lumOff val="15000"/>
                  </a:schemeClr>
                </a:solidFill>
                <a:latin typeface="Ebrima" pitchFamily="2" charset="0"/>
                <a:ea typeface="Ebrima" pitchFamily="2" charset="0"/>
                <a:cs typeface="Ebrima" pitchFamily="2" charset="0"/>
              </a:rPr>
              <a:t>instagram.com/slcgreen</a:t>
            </a:r>
            <a:endParaRPr lang="en-US" b="1" dirty="0">
              <a:solidFill>
                <a:schemeClr val="tx1">
                  <a:lumMod val="85000"/>
                  <a:lumOff val="15000"/>
                </a:schemeClr>
              </a:solidFill>
              <a:latin typeface="Ebrima" pitchFamily="2" charset="0"/>
              <a:ea typeface="Ebrima" pitchFamily="2" charset="0"/>
              <a:cs typeface="Ebrima" pitchFamily="2" charset="0"/>
            </a:endParaRPr>
          </a:p>
        </p:txBody>
      </p:sp>
      <p:sp>
        <p:nvSpPr>
          <p:cNvPr id="16" name="TextBox 15"/>
          <p:cNvSpPr txBox="1"/>
          <p:nvPr/>
        </p:nvSpPr>
        <p:spPr>
          <a:xfrm>
            <a:off x="6019800" y="5715000"/>
            <a:ext cx="2794355" cy="369332"/>
          </a:xfrm>
          <a:prstGeom prst="rect">
            <a:avLst/>
          </a:prstGeom>
          <a:noFill/>
        </p:spPr>
        <p:txBody>
          <a:bodyPr wrap="none" rtlCol="0">
            <a:spAutoFit/>
          </a:bodyPr>
          <a:lstStyle/>
          <a:p>
            <a:r>
              <a:rPr lang="en-US" b="1" dirty="0" smtClean="0">
                <a:solidFill>
                  <a:schemeClr val="tx1">
                    <a:lumMod val="85000"/>
                    <a:lumOff val="15000"/>
                  </a:schemeClr>
                </a:solidFill>
                <a:latin typeface="Ebrima" pitchFamily="2" charset="0"/>
                <a:ea typeface="Ebrima" pitchFamily="2" charset="0"/>
                <a:cs typeface="Ebrima" pitchFamily="2" charset="0"/>
              </a:rPr>
              <a:t>slcgreen.wordpress.com</a:t>
            </a:r>
            <a:endParaRPr lang="en-US" b="1" dirty="0">
              <a:solidFill>
                <a:schemeClr val="tx1">
                  <a:lumMod val="85000"/>
                  <a:lumOff val="15000"/>
                </a:schemeClr>
              </a:solidFill>
              <a:latin typeface="Ebrima" pitchFamily="2" charset="0"/>
              <a:ea typeface="Ebrima" pitchFamily="2" charset="0"/>
              <a:cs typeface="Ebrima" pitchFamily="2" charset="0"/>
            </a:endParaRPr>
          </a:p>
        </p:txBody>
      </p:sp>
      <p:pic>
        <p:nvPicPr>
          <p:cNvPr id="17" name="Picture 16" descr="SLCgreen logo_trans2.png"/>
          <p:cNvPicPr>
            <a:picLocks noChangeAspect="1"/>
          </p:cNvPicPr>
          <p:nvPr/>
        </p:nvPicPr>
        <p:blipFill>
          <a:blip r:embed="rId8" cstate="print"/>
          <a:stretch>
            <a:fillRect/>
          </a:stretch>
        </p:blipFill>
        <p:spPr>
          <a:xfrm>
            <a:off x="2362200" y="1752600"/>
            <a:ext cx="4431823" cy="1825735"/>
          </a:xfrm>
          <a:prstGeom prst="rect">
            <a:avLst/>
          </a:prstGeom>
          <a:effectLst>
            <a:outerShdw blurRad="50800" dist="38100" dir="5400000" algn="t" rotWithShape="0">
              <a:prstClr val="black">
                <a:alpha val="40000"/>
              </a:prstClr>
            </a:outerShdw>
          </a:effectLst>
        </p:spPr>
      </p:pic>
      <p:sp>
        <p:nvSpPr>
          <p:cNvPr id="22" name="TextBox 21"/>
          <p:cNvSpPr txBox="1"/>
          <p:nvPr/>
        </p:nvSpPr>
        <p:spPr>
          <a:xfrm>
            <a:off x="3912045" y="3276600"/>
            <a:ext cx="2239716" cy="461665"/>
          </a:xfrm>
          <a:prstGeom prst="rect">
            <a:avLst/>
          </a:prstGeom>
          <a:noFill/>
        </p:spPr>
        <p:txBody>
          <a:bodyPr wrap="none" rtlCol="0">
            <a:spAutoFit/>
          </a:bodyPr>
          <a:lstStyle/>
          <a:p>
            <a:r>
              <a:rPr lang="en-US" sz="2400" b="1" dirty="0" smtClean="0">
                <a:solidFill>
                  <a:schemeClr val="tx1">
                    <a:lumMod val="85000"/>
                    <a:lumOff val="15000"/>
                  </a:schemeClr>
                </a:solidFill>
                <a:latin typeface="Ebrima" pitchFamily="2" charset="0"/>
                <a:ea typeface="Ebrima" pitchFamily="2" charset="0"/>
                <a:cs typeface="Ebrima" pitchFamily="2" charset="0"/>
              </a:rPr>
              <a:t>SLCgreen.com</a:t>
            </a:r>
            <a:endParaRPr lang="en-US" sz="2400" b="1" dirty="0">
              <a:solidFill>
                <a:schemeClr val="tx1">
                  <a:lumMod val="85000"/>
                  <a:lumOff val="15000"/>
                </a:schemeClr>
              </a:solidFill>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uds.jpg"/>
          <p:cNvPicPr>
            <a:picLocks noChangeAspect="1"/>
          </p:cNvPicPr>
          <p:nvPr/>
        </p:nvPicPr>
        <p:blipFill>
          <a:blip r:embed="rId3" cstate="print">
            <a:lum bright="70000" contrast="-70000"/>
          </a:blip>
          <a:stretch>
            <a:fillRect/>
          </a:stretch>
        </p:blipFill>
        <p:spPr>
          <a:xfrm>
            <a:off x="0" y="821219"/>
            <a:ext cx="9144000" cy="6112981"/>
          </a:xfrm>
          <a:prstGeom prst="rect">
            <a:avLst/>
          </a:prstGeom>
        </p:spPr>
      </p:pic>
      <p:sp>
        <p:nvSpPr>
          <p:cNvPr id="2" name="Title 1"/>
          <p:cNvSpPr>
            <a:spLocks noGrp="1"/>
          </p:cNvSpPr>
          <p:nvPr>
            <p:ph type="title"/>
          </p:nvPr>
        </p:nvSpPr>
        <p:spPr/>
        <p:txBody>
          <a:bodyPr/>
          <a:lstStyle/>
          <a:p>
            <a:endParaRPr lang="en-US"/>
          </a:p>
        </p:txBody>
      </p:sp>
      <p:sp>
        <p:nvSpPr>
          <p:cNvPr id="4" name="Rectangle 3"/>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5" name="Picture 4"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
        <p:nvSpPr>
          <p:cNvPr id="6" name="Title 1"/>
          <p:cNvSpPr txBox="1">
            <a:spLocks/>
          </p:cNvSpPr>
          <p:nvPr/>
        </p:nvSpPr>
        <p:spPr>
          <a:xfrm>
            <a:off x="-304800" y="274638"/>
            <a:ext cx="914400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Photo Credits</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
        <p:nvSpPr>
          <p:cNvPr id="7" name="TextBox 6"/>
          <p:cNvSpPr txBox="1"/>
          <p:nvPr/>
        </p:nvSpPr>
        <p:spPr>
          <a:xfrm>
            <a:off x="457200" y="4267200"/>
            <a:ext cx="8153400" cy="2246769"/>
          </a:xfrm>
          <a:prstGeom prst="rect">
            <a:avLst/>
          </a:prstGeom>
          <a:noFill/>
        </p:spPr>
        <p:txBody>
          <a:bodyPr wrap="square" rtlCol="0">
            <a:spAutoFit/>
          </a:bodyPr>
          <a:lstStyle/>
          <a:p>
            <a:pPr lvl="0">
              <a:spcAft>
                <a:spcPts val="2400"/>
              </a:spcAft>
            </a:pPr>
            <a:r>
              <a:rPr lang="en-US" sz="2000" b="1" dirty="0" smtClean="0">
                <a:solidFill>
                  <a:schemeClr val="tx1">
                    <a:lumMod val="85000"/>
                    <a:lumOff val="15000"/>
                  </a:schemeClr>
                </a:solidFill>
                <a:latin typeface="Ebrima" pitchFamily="2" charset="0"/>
                <a:ea typeface="Ebrima" pitchFamily="2" charset="0"/>
                <a:cs typeface="Ebrima" pitchFamily="2" charset="0"/>
              </a:rPr>
              <a:t>San Jose: </a:t>
            </a:r>
            <a:r>
              <a:rPr lang="en-US" sz="2000" dirty="0" smtClean="0">
                <a:solidFill>
                  <a:schemeClr val="tx1">
                    <a:lumMod val="85000"/>
                    <a:lumOff val="15000"/>
                  </a:schemeClr>
                </a:solidFill>
                <a:latin typeface="Ebrima" pitchFamily="2" charset="0"/>
                <a:ea typeface="Ebrima" pitchFamily="2" charset="0"/>
                <a:cs typeface="Ebrima" pitchFamily="2" charset="0"/>
              </a:rPr>
              <a:t>Armando </a:t>
            </a:r>
            <a:r>
              <a:rPr lang="en-US" sz="2000" dirty="0" err="1" smtClean="0">
                <a:solidFill>
                  <a:schemeClr val="tx1">
                    <a:lumMod val="85000"/>
                    <a:lumOff val="15000"/>
                  </a:schemeClr>
                </a:solidFill>
                <a:latin typeface="Ebrima" pitchFamily="2" charset="0"/>
                <a:ea typeface="Ebrima" pitchFamily="2" charset="0"/>
                <a:cs typeface="Ebrima" pitchFamily="2" charset="0"/>
              </a:rPr>
              <a:t>Maynez</a:t>
            </a:r>
            <a:r>
              <a:rPr lang="en-US" sz="2000" dirty="0" smtClean="0">
                <a:solidFill>
                  <a:schemeClr val="tx1">
                    <a:lumMod val="85000"/>
                    <a:lumOff val="15000"/>
                  </a:schemeClr>
                </a:solidFill>
                <a:latin typeface="Ebrima" pitchFamily="2" charset="0"/>
                <a:ea typeface="Ebrima" pitchFamily="2" charset="0"/>
                <a:cs typeface="Ebrima" pitchFamily="2" charset="0"/>
              </a:rPr>
              <a:t> (</a:t>
            </a:r>
            <a:r>
              <a:rPr lang="en-US" sz="2000" dirty="0" err="1" smtClean="0">
                <a:solidFill>
                  <a:schemeClr val="tx1">
                    <a:lumMod val="85000"/>
                    <a:lumOff val="15000"/>
                  </a:schemeClr>
                </a:solidFill>
                <a:latin typeface="Ebrima" pitchFamily="2" charset="0"/>
                <a:ea typeface="Ebrima" pitchFamily="2" charset="0"/>
                <a:cs typeface="Ebrima" pitchFamily="2" charset="0"/>
              </a:rPr>
              <a:t>Flickr</a:t>
            </a:r>
            <a:r>
              <a:rPr lang="en-US" sz="2000" dirty="0" smtClean="0">
                <a:solidFill>
                  <a:schemeClr val="tx1">
                    <a:lumMod val="85000"/>
                    <a:lumOff val="15000"/>
                  </a:schemeClr>
                </a:solidFill>
                <a:latin typeface="Ebrima" pitchFamily="2" charset="0"/>
                <a:ea typeface="Ebrima" pitchFamily="2" charset="0"/>
                <a:cs typeface="Ebrima" pitchFamily="2" charset="0"/>
              </a:rPr>
              <a:t>)</a:t>
            </a:r>
          </a:p>
          <a:p>
            <a:pPr lvl="0">
              <a:spcAft>
                <a:spcPts val="2400"/>
              </a:spcAft>
            </a:pPr>
            <a:r>
              <a:rPr lang="en-US" sz="2000" b="1" dirty="0" smtClean="0">
                <a:solidFill>
                  <a:schemeClr val="tx1">
                    <a:lumMod val="85000"/>
                    <a:lumOff val="15000"/>
                  </a:schemeClr>
                </a:solidFill>
                <a:latin typeface="Ebrima" pitchFamily="2" charset="0"/>
                <a:ea typeface="Ebrima" pitchFamily="2" charset="0"/>
                <a:cs typeface="Ebrima" pitchFamily="2" charset="0"/>
              </a:rPr>
              <a:t>Partners:  </a:t>
            </a:r>
            <a:r>
              <a:rPr lang="en-US" sz="2000" dirty="0" smtClean="0">
                <a:solidFill>
                  <a:schemeClr val="tx1">
                    <a:lumMod val="85000"/>
                    <a:lumOff val="15000"/>
                  </a:schemeClr>
                </a:solidFill>
                <a:latin typeface="Ebrima" pitchFamily="2" charset="0"/>
                <a:ea typeface="Ebrima" pitchFamily="2" charset="0"/>
                <a:cs typeface="Ebrima" pitchFamily="2" charset="0"/>
              </a:rPr>
              <a:t>Utah Transit Authority</a:t>
            </a:r>
          </a:p>
          <a:p>
            <a:pPr lvl="0">
              <a:spcAft>
                <a:spcPts val="2400"/>
              </a:spcAft>
            </a:pPr>
            <a:r>
              <a:rPr lang="en-US" sz="2000" b="1" dirty="0" smtClean="0">
                <a:solidFill>
                  <a:schemeClr val="tx1">
                    <a:lumMod val="85000"/>
                    <a:lumOff val="15000"/>
                  </a:schemeClr>
                </a:solidFill>
                <a:latin typeface="Ebrima" pitchFamily="2" charset="0"/>
                <a:ea typeface="Ebrima" pitchFamily="2" charset="0"/>
                <a:cs typeface="Ebrima" pitchFamily="2" charset="0"/>
              </a:rPr>
              <a:t>TRAX in SLC: </a:t>
            </a:r>
            <a:r>
              <a:rPr lang="en-US" sz="2000" dirty="0" smtClean="0">
                <a:solidFill>
                  <a:schemeClr val="tx1">
                    <a:lumMod val="85000"/>
                    <a:lumOff val="15000"/>
                  </a:schemeClr>
                </a:solidFill>
                <a:latin typeface="Ebrima" pitchFamily="2" charset="0"/>
                <a:ea typeface="Ebrima" pitchFamily="2" charset="0"/>
                <a:cs typeface="Ebrima" pitchFamily="2" charset="0"/>
              </a:rPr>
              <a:t>Garrett (</a:t>
            </a:r>
            <a:r>
              <a:rPr lang="en-US" sz="2000" dirty="0" err="1" smtClean="0">
                <a:solidFill>
                  <a:schemeClr val="tx1">
                    <a:lumMod val="85000"/>
                    <a:lumOff val="15000"/>
                  </a:schemeClr>
                </a:solidFill>
                <a:latin typeface="Ebrima" pitchFamily="2" charset="0"/>
                <a:ea typeface="Ebrima" pitchFamily="2" charset="0"/>
                <a:cs typeface="Ebrima" pitchFamily="2" charset="0"/>
              </a:rPr>
              <a:t>CountyLemonade</a:t>
            </a:r>
            <a:r>
              <a:rPr lang="en-US" sz="2000" dirty="0" smtClean="0">
                <a:solidFill>
                  <a:schemeClr val="tx1">
                    <a:lumMod val="85000"/>
                    <a:lumOff val="15000"/>
                  </a:schemeClr>
                </a:solidFill>
                <a:latin typeface="Ebrima" pitchFamily="2" charset="0"/>
                <a:ea typeface="Ebrima" pitchFamily="2" charset="0"/>
                <a:cs typeface="Ebrima" pitchFamily="2" charset="0"/>
              </a:rPr>
              <a:t> via </a:t>
            </a:r>
            <a:r>
              <a:rPr lang="en-US" sz="2000" dirty="0" err="1" smtClean="0">
                <a:solidFill>
                  <a:schemeClr val="tx1">
                    <a:lumMod val="85000"/>
                    <a:lumOff val="15000"/>
                  </a:schemeClr>
                </a:solidFill>
                <a:latin typeface="Ebrima" pitchFamily="2" charset="0"/>
                <a:ea typeface="Ebrima" pitchFamily="2" charset="0"/>
                <a:cs typeface="Ebrima" pitchFamily="2" charset="0"/>
              </a:rPr>
              <a:t>Flickr</a:t>
            </a:r>
            <a:r>
              <a:rPr lang="en-US" sz="2000" dirty="0" smtClean="0">
                <a:solidFill>
                  <a:schemeClr val="tx1">
                    <a:lumMod val="85000"/>
                    <a:lumOff val="15000"/>
                  </a:schemeClr>
                </a:solidFill>
                <a:latin typeface="Ebrima" pitchFamily="2" charset="0"/>
                <a:ea typeface="Ebrima" pitchFamily="2" charset="0"/>
                <a:cs typeface="Ebrima" pitchFamily="2" charset="0"/>
              </a:rPr>
              <a:t>)</a:t>
            </a:r>
          </a:p>
          <a:p>
            <a:pPr lvl="0">
              <a:spcAft>
                <a:spcPts val="2400"/>
              </a:spcAft>
            </a:pPr>
            <a:r>
              <a:rPr lang="en-US" sz="2000" b="1" dirty="0" smtClean="0">
                <a:solidFill>
                  <a:schemeClr val="tx1">
                    <a:lumMod val="85000"/>
                    <a:lumOff val="15000"/>
                  </a:schemeClr>
                </a:solidFill>
                <a:latin typeface="Ebrima" pitchFamily="2" charset="0"/>
                <a:ea typeface="Ebrima" pitchFamily="2" charset="0"/>
                <a:cs typeface="Ebrima" pitchFamily="2" charset="0"/>
              </a:rPr>
              <a:t>All other images are the property of Salt Lake City.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kyline1.jpg"/>
          <p:cNvPicPr>
            <a:picLocks noGrp="1" noChangeAspect="1"/>
          </p:cNvPicPr>
          <p:nvPr>
            <p:ph idx="1"/>
          </p:nvPr>
        </p:nvPicPr>
        <p:blipFill>
          <a:blip r:embed="rId3" cstate="print"/>
          <a:stretch>
            <a:fillRect/>
          </a:stretch>
        </p:blipFill>
        <p:spPr>
          <a:xfrm>
            <a:off x="-1600200" y="1524000"/>
            <a:ext cx="11125200" cy="5337447"/>
          </a:xfrm>
          <a:effectLst/>
        </p:spPr>
      </p:pic>
      <p:sp>
        <p:nvSpPr>
          <p:cNvPr id="2" name="Title 1"/>
          <p:cNvSpPr>
            <a:spLocks noGrp="1"/>
          </p:cNvSpPr>
          <p:nvPr>
            <p:ph type="title"/>
          </p:nvPr>
        </p:nvSpPr>
        <p:spPr/>
        <p:txBody>
          <a:bodyPr/>
          <a:lstStyle/>
          <a:p>
            <a:endParaRPr lang="en-US"/>
          </a:p>
        </p:txBody>
      </p:sp>
      <p:sp>
        <p:nvSpPr>
          <p:cNvPr id="4" name="Rectangle 3"/>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sp>
        <p:nvSpPr>
          <p:cNvPr id="5" name="Title 4"/>
          <p:cNvSpPr txBox="1">
            <a:spLocks/>
          </p:cNvSpPr>
          <p:nvPr/>
        </p:nvSpPr>
        <p:spPr>
          <a:xfrm>
            <a:off x="1143000" y="130175"/>
            <a:ext cx="7772400" cy="14700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Salt Lake City</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pic>
        <p:nvPicPr>
          <p:cNvPr id="6" name="Picture 5"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descr="Sky Frame.jpg"/>
          <p:cNvPicPr>
            <a:picLocks noGrp="1" noChangeAspect="1"/>
          </p:cNvPicPr>
          <p:nvPr>
            <p:ph idx="1"/>
          </p:nvPr>
        </p:nvPicPr>
        <p:blipFill>
          <a:blip r:embed="rId3" cstate="print"/>
          <a:srcRect t="12903" b="12903"/>
          <a:stretch>
            <a:fillRect/>
          </a:stretch>
        </p:blipFill>
        <p:spPr bwMode="auto">
          <a:xfrm>
            <a:off x="-228599" y="1496664"/>
            <a:ext cx="9634806" cy="5361336"/>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endParaRPr lang="en-US"/>
          </a:p>
        </p:txBody>
      </p:sp>
      <p:sp>
        <p:nvSpPr>
          <p:cNvPr id="4" name="Rectangle 3"/>
          <p:cNvSpPr/>
          <p:nvPr/>
        </p:nvSpPr>
        <p:spPr>
          <a:xfrm>
            <a:off x="0" y="1"/>
            <a:ext cx="92964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sp>
        <p:nvSpPr>
          <p:cNvPr id="5" name="Title 4"/>
          <p:cNvSpPr txBox="1">
            <a:spLocks/>
          </p:cNvSpPr>
          <p:nvPr/>
        </p:nvSpPr>
        <p:spPr>
          <a:xfrm>
            <a:off x="1143000" y="130175"/>
            <a:ext cx="7772400" cy="14700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Salt Lake City</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pic>
        <p:nvPicPr>
          <p:cNvPr id="6" name="Picture 5"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leartheairlogo_RGB.jpg"/>
          <p:cNvPicPr>
            <a:picLocks noGrp="1" noChangeAspect="1"/>
          </p:cNvPicPr>
          <p:nvPr>
            <p:ph idx="1"/>
          </p:nvPr>
        </p:nvPicPr>
        <p:blipFill>
          <a:blip r:embed="rId3" cstate="print"/>
          <a:stretch>
            <a:fillRect/>
          </a:stretch>
        </p:blipFill>
        <p:spPr>
          <a:xfrm>
            <a:off x="-381000" y="-76200"/>
            <a:ext cx="9933201" cy="4642577"/>
          </a:xfrm>
          <a:prstGeom prst="rect">
            <a:avLst/>
          </a:prstGeom>
          <a:ln>
            <a:noFill/>
          </a:ln>
          <a:effectLst/>
        </p:spPr>
      </p:pic>
      <p:sp>
        <p:nvSpPr>
          <p:cNvPr id="9" name="TextBox 8"/>
          <p:cNvSpPr txBox="1"/>
          <p:nvPr/>
        </p:nvSpPr>
        <p:spPr>
          <a:xfrm>
            <a:off x="457200" y="5311914"/>
            <a:ext cx="8229600" cy="707886"/>
          </a:xfrm>
          <a:prstGeom prst="rect">
            <a:avLst/>
          </a:prstGeom>
          <a:noFill/>
        </p:spPr>
        <p:txBody>
          <a:bodyPr wrap="square" rtlCol="0">
            <a:spAutoFit/>
          </a:bodyPr>
          <a:lstStyle/>
          <a:p>
            <a:pPr algn="ctr"/>
            <a:r>
              <a:rPr lang="en-US" sz="4000" b="1" dirty="0" smtClean="0">
                <a:latin typeface="Ebrima" pitchFamily="2" charset="0"/>
                <a:ea typeface="Ebrima" pitchFamily="2" charset="0"/>
                <a:cs typeface="Ebrima" pitchFamily="2" charset="0"/>
              </a:rPr>
              <a:t>www.ClearTheAirChallenge.org</a:t>
            </a:r>
            <a:endParaRPr lang="en-US" sz="4000" b="1" dirty="0">
              <a:latin typeface="Ebrima" pitchFamily="2" charset="0"/>
              <a:ea typeface="Ebrima" pitchFamily="2" charset="0"/>
              <a:cs typeface="Ebrima" pitchFamily="2"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martTrips_Only.png"/>
          <p:cNvPicPr>
            <a:picLocks noChangeAspect="1"/>
          </p:cNvPicPr>
          <p:nvPr/>
        </p:nvPicPr>
        <p:blipFill>
          <a:blip r:embed="rId3" cstate="print"/>
          <a:stretch>
            <a:fillRect/>
          </a:stretch>
        </p:blipFill>
        <p:spPr>
          <a:xfrm>
            <a:off x="1447800" y="4800600"/>
            <a:ext cx="6248400" cy="1815497"/>
          </a:xfrm>
          <a:prstGeom prst="rect">
            <a:avLst/>
          </a:prstGeom>
        </p:spPr>
      </p:pic>
      <p:pic>
        <p:nvPicPr>
          <p:cNvPr id="6" name="Picture 5" descr="SmartTrips_Icon.png"/>
          <p:cNvPicPr>
            <a:picLocks noChangeAspect="1"/>
          </p:cNvPicPr>
          <p:nvPr/>
        </p:nvPicPr>
        <p:blipFill>
          <a:blip r:embed="rId4" cstate="print"/>
          <a:stretch>
            <a:fillRect/>
          </a:stretch>
        </p:blipFill>
        <p:spPr>
          <a:xfrm>
            <a:off x="2286002" y="152400"/>
            <a:ext cx="4724398" cy="464264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SC_0122.JPG"/>
          <p:cNvPicPr>
            <a:picLocks noChangeAspect="1"/>
          </p:cNvPicPr>
          <p:nvPr/>
        </p:nvPicPr>
        <p:blipFill>
          <a:blip r:embed="rId3" cstate="print"/>
          <a:srcRect l="6642" r="45559"/>
          <a:stretch>
            <a:fillRect/>
          </a:stretch>
        </p:blipFill>
        <p:spPr>
          <a:xfrm>
            <a:off x="-304800" y="4038600"/>
            <a:ext cx="4876800" cy="2971800"/>
          </a:xfrm>
          <a:prstGeom prst="rect">
            <a:avLst/>
          </a:prstGeom>
        </p:spPr>
      </p:pic>
      <p:pic>
        <p:nvPicPr>
          <p:cNvPr id="23" name="Picture 22" descr="DSC_0568.JPG"/>
          <p:cNvPicPr>
            <a:picLocks noChangeAspect="1"/>
          </p:cNvPicPr>
          <p:nvPr/>
        </p:nvPicPr>
        <p:blipFill>
          <a:blip r:embed="rId4" cstate="print"/>
          <a:srcRect l="7692" t="20825"/>
          <a:stretch>
            <a:fillRect/>
          </a:stretch>
        </p:blipFill>
        <p:spPr>
          <a:xfrm>
            <a:off x="-152400" y="1447800"/>
            <a:ext cx="4572000" cy="2607418"/>
          </a:xfrm>
          <a:prstGeom prst="rect">
            <a:avLst/>
          </a:prstGeom>
        </p:spPr>
      </p:pic>
      <p:pic>
        <p:nvPicPr>
          <p:cNvPr id="11" name="Picture 10" descr="DSC_0107.JPG"/>
          <p:cNvPicPr>
            <a:picLocks noChangeAspect="1"/>
          </p:cNvPicPr>
          <p:nvPr/>
        </p:nvPicPr>
        <p:blipFill>
          <a:blip r:embed="rId5" cstate="print"/>
          <a:srcRect l="17377" r="15992"/>
          <a:stretch>
            <a:fillRect/>
          </a:stretch>
        </p:blipFill>
        <p:spPr>
          <a:xfrm>
            <a:off x="4191000" y="1524000"/>
            <a:ext cx="5345372" cy="5334000"/>
          </a:xfrm>
          <a:prstGeom prst="rect">
            <a:avLst/>
          </a:prstGeom>
          <a:ln>
            <a:noFill/>
          </a:ln>
          <a:effectLst/>
        </p:spPr>
      </p:pic>
      <p:sp>
        <p:nvSpPr>
          <p:cNvPr id="14" name="Rectangle 13"/>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sp>
        <p:nvSpPr>
          <p:cNvPr id="2" name="Title 1"/>
          <p:cNvSpPr>
            <a:spLocks noGrp="1"/>
          </p:cNvSpPr>
          <p:nvPr>
            <p:ph type="title"/>
          </p:nvPr>
        </p:nvSpPr>
        <p:spPr>
          <a:xfrm>
            <a:off x="-1752600" y="274638"/>
            <a:ext cx="10668000" cy="1143000"/>
          </a:xfrm>
        </p:spPr>
        <p:txBody>
          <a:bodyPr>
            <a:normAutofit/>
          </a:bodyPr>
          <a:lstStyle/>
          <a:p>
            <a:pPr algn="r"/>
            <a:r>
              <a:rPr lang="en-US" b="1" dirty="0" smtClean="0">
                <a:solidFill>
                  <a:schemeClr val="bg1"/>
                </a:solidFill>
                <a:latin typeface="Ebrima" pitchFamily="2" charset="0"/>
                <a:ea typeface="Ebrima" pitchFamily="2" charset="0"/>
                <a:cs typeface="Ebrima" pitchFamily="2" charset="0"/>
              </a:rPr>
              <a:t>Barriers &amp; Challenges</a:t>
            </a:r>
            <a:endParaRPr lang="en-US" b="1" dirty="0">
              <a:solidFill>
                <a:schemeClr val="bg1"/>
              </a:solidFill>
              <a:latin typeface="Ebrima" pitchFamily="2" charset="0"/>
              <a:ea typeface="Ebrima" pitchFamily="2" charset="0"/>
              <a:cs typeface="Ebrima" pitchFamily="2" charset="0"/>
            </a:endParaRPr>
          </a:p>
        </p:txBody>
      </p:sp>
      <p:pic>
        <p:nvPicPr>
          <p:cNvPr id="15" name="Picture 14" descr="SLCgreen Icon_transparent.png"/>
          <p:cNvPicPr>
            <a:picLocks noChangeAspect="1"/>
          </p:cNvPicPr>
          <p:nvPr/>
        </p:nvPicPr>
        <p:blipFill>
          <a:blip r:embed="rId6" cstate="print"/>
          <a:stretch>
            <a:fillRect/>
          </a:stretch>
        </p:blipFill>
        <p:spPr>
          <a:xfrm>
            <a:off x="413124" y="244569"/>
            <a:ext cx="1034676" cy="1279431"/>
          </a:xfrm>
          <a:prstGeom prst="rect">
            <a:avLst/>
          </a:prstGeom>
        </p:spPr>
      </p:pic>
      <p:sp>
        <p:nvSpPr>
          <p:cNvPr id="16" name="Content Placeholder 2"/>
          <p:cNvSpPr txBox="1">
            <a:spLocks/>
          </p:cNvSpPr>
          <p:nvPr/>
        </p:nvSpPr>
        <p:spPr>
          <a:xfrm>
            <a:off x="76200" y="2209800"/>
            <a:ext cx="4648200" cy="1828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0"/>
              </a:spcBef>
              <a:spcAft>
                <a:spcPts val="1800"/>
              </a:spcAft>
              <a:buClrTx/>
              <a:buSzPct val="100000"/>
              <a:tabLst/>
              <a:defRPr/>
            </a:pPr>
            <a:endParaRPr kumimoji="0" lang="en-US" sz="2400" b="0" i="0" u="none" strike="noStrike" kern="1200" cap="none" spc="0" normalizeH="0" baseline="0" noProof="0" dirty="0" smtClean="0">
              <a:ln>
                <a:noFill/>
              </a:ln>
              <a:solidFill>
                <a:schemeClr val="tx1">
                  <a:lumMod val="85000"/>
                  <a:lumOff val="15000"/>
                </a:schemeClr>
              </a:solidFill>
              <a:effectLst/>
              <a:uLnTx/>
              <a:uFillTx/>
              <a:latin typeface="Ebrima" pitchFamily="2" charset="0"/>
              <a:ea typeface="Ebrima" pitchFamily="2" charset="0"/>
              <a:cs typeface="Ebrima" pitchFamily="2"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sp>
        <p:nvSpPr>
          <p:cNvPr id="2" name="Title 1"/>
          <p:cNvSpPr>
            <a:spLocks noGrp="1"/>
          </p:cNvSpPr>
          <p:nvPr>
            <p:ph type="title"/>
          </p:nvPr>
        </p:nvSpPr>
        <p:spPr>
          <a:xfrm>
            <a:off x="-1752600" y="274638"/>
            <a:ext cx="10668000" cy="1143000"/>
          </a:xfrm>
        </p:spPr>
        <p:txBody>
          <a:bodyPr>
            <a:normAutofit/>
          </a:bodyPr>
          <a:lstStyle/>
          <a:p>
            <a:pPr algn="r"/>
            <a:r>
              <a:rPr lang="en-US" b="1" dirty="0" smtClean="0">
                <a:solidFill>
                  <a:schemeClr val="bg1"/>
                </a:solidFill>
                <a:latin typeface="Ebrima" pitchFamily="2" charset="0"/>
                <a:ea typeface="Ebrima" pitchFamily="2" charset="0"/>
                <a:cs typeface="Ebrima" pitchFamily="2" charset="0"/>
              </a:rPr>
              <a:t>Behavior Change</a:t>
            </a:r>
            <a:endParaRPr lang="en-US" b="1" dirty="0">
              <a:solidFill>
                <a:schemeClr val="bg1"/>
              </a:solidFill>
              <a:latin typeface="Ebrima" pitchFamily="2" charset="0"/>
              <a:ea typeface="Ebrima" pitchFamily="2" charset="0"/>
              <a:cs typeface="Ebrima" pitchFamily="2" charset="0"/>
            </a:endParaRPr>
          </a:p>
        </p:txBody>
      </p:sp>
      <p:pic>
        <p:nvPicPr>
          <p:cNvPr id="15" name="Picture 14" descr="SLCgreen Icon_transparent.png"/>
          <p:cNvPicPr>
            <a:picLocks noChangeAspect="1"/>
          </p:cNvPicPr>
          <p:nvPr/>
        </p:nvPicPr>
        <p:blipFill>
          <a:blip r:embed="rId3" cstate="print"/>
          <a:stretch>
            <a:fillRect/>
          </a:stretch>
        </p:blipFill>
        <p:spPr>
          <a:xfrm>
            <a:off x="413124" y="244569"/>
            <a:ext cx="1034676" cy="1279431"/>
          </a:xfrm>
          <a:prstGeom prst="rect">
            <a:avLst/>
          </a:prstGeom>
        </p:spPr>
      </p:pic>
      <p:sp>
        <p:nvSpPr>
          <p:cNvPr id="16" name="Content Placeholder 2"/>
          <p:cNvSpPr txBox="1">
            <a:spLocks/>
          </p:cNvSpPr>
          <p:nvPr/>
        </p:nvSpPr>
        <p:spPr>
          <a:xfrm>
            <a:off x="76200" y="2209800"/>
            <a:ext cx="4648200" cy="18288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0"/>
              </a:spcBef>
              <a:spcAft>
                <a:spcPts val="1800"/>
              </a:spcAft>
              <a:buClrTx/>
              <a:buSzPct val="100000"/>
              <a:tabLst/>
              <a:defRPr/>
            </a:pPr>
            <a:endParaRPr kumimoji="0" lang="en-US" sz="2400" b="0" i="0" u="none" strike="noStrike" kern="1200" cap="none" spc="0" normalizeH="0" baseline="0" noProof="0" dirty="0" smtClean="0">
              <a:ln>
                <a:noFill/>
              </a:ln>
              <a:solidFill>
                <a:schemeClr val="tx1">
                  <a:lumMod val="85000"/>
                  <a:lumOff val="15000"/>
                </a:schemeClr>
              </a:solidFill>
              <a:effectLst/>
              <a:uLnTx/>
              <a:uFillTx/>
              <a:latin typeface="Ebrima" pitchFamily="2" charset="0"/>
              <a:ea typeface="Ebrima" pitchFamily="2" charset="0"/>
              <a:cs typeface="Ebrima" pitchFamily="2" charset="0"/>
            </a:endParaRPr>
          </a:p>
        </p:txBody>
      </p:sp>
      <p:sp>
        <p:nvSpPr>
          <p:cNvPr id="3" name="TextBox 2"/>
          <p:cNvSpPr txBox="1"/>
          <p:nvPr/>
        </p:nvSpPr>
        <p:spPr>
          <a:xfrm>
            <a:off x="3962400" y="2757080"/>
            <a:ext cx="4752109" cy="2308324"/>
          </a:xfrm>
          <a:prstGeom prst="rect">
            <a:avLst/>
          </a:prstGeom>
          <a:noFill/>
        </p:spPr>
        <p:txBody>
          <a:bodyPr wrap="square" rtlCol="0">
            <a:spAutoFit/>
          </a:bodyPr>
          <a:lstStyle/>
          <a:p>
            <a:pPr algn="ctr"/>
            <a:r>
              <a:rPr lang="en-US" sz="3600" b="1" dirty="0" smtClean="0">
                <a:latin typeface="Ebrima" panose="02000000000000000000" pitchFamily="2" charset="0"/>
                <a:ea typeface="Ebrima" panose="02000000000000000000" pitchFamily="2" charset="0"/>
                <a:cs typeface="Ebrima" panose="02000000000000000000" pitchFamily="2" charset="0"/>
              </a:rPr>
              <a:t>Community-Based </a:t>
            </a:r>
            <a:endParaRPr lang="en-US" sz="3600" b="1" dirty="0" smtClean="0">
              <a:latin typeface="Ebrima" panose="02000000000000000000" pitchFamily="2" charset="0"/>
              <a:ea typeface="Ebrima" panose="02000000000000000000" pitchFamily="2" charset="0"/>
              <a:cs typeface="Ebrima" panose="02000000000000000000" pitchFamily="2" charset="0"/>
            </a:endParaRPr>
          </a:p>
          <a:p>
            <a:pPr algn="ctr"/>
            <a:r>
              <a:rPr lang="en-US" sz="3600" b="1" dirty="0" smtClean="0">
                <a:latin typeface="Ebrima" panose="02000000000000000000" pitchFamily="2" charset="0"/>
                <a:ea typeface="Ebrima" panose="02000000000000000000" pitchFamily="2" charset="0"/>
                <a:cs typeface="Ebrima" panose="02000000000000000000" pitchFamily="2" charset="0"/>
              </a:rPr>
              <a:t>Social Marketing</a:t>
            </a:r>
          </a:p>
          <a:p>
            <a:pPr algn="ctr"/>
            <a:endParaRPr lang="en-US" sz="3600" b="1" dirty="0">
              <a:latin typeface="Ebrima" panose="02000000000000000000" pitchFamily="2" charset="0"/>
              <a:ea typeface="Ebrima" panose="02000000000000000000" pitchFamily="2" charset="0"/>
              <a:cs typeface="Ebrima" panose="02000000000000000000" pitchFamily="2" charset="0"/>
            </a:endParaRPr>
          </a:p>
          <a:p>
            <a:pPr algn="ctr"/>
            <a:r>
              <a:rPr lang="en-US" sz="3600" b="1" dirty="0" smtClean="0">
                <a:solidFill>
                  <a:srgbClr val="0070C0"/>
                </a:solidFill>
                <a:latin typeface="Ebrima" panose="02000000000000000000" pitchFamily="2" charset="0"/>
                <a:ea typeface="Ebrima" panose="02000000000000000000" pitchFamily="2" charset="0"/>
                <a:cs typeface="Ebrima" panose="02000000000000000000" pitchFamily="2" charset="0"/>
              </a:rPr>
              <a:t>cbsm.com</a:t>
            </a:r>
            <a:endParaRPr lang="en-US" sz="3600" b="1" dirty="0">
              <a:solidFill>
                <a:srgbClr val="0070C0"/>
              </a:solidFill>
              <a:latin typeface="Ebrima" panose="02000000000000000000" pitchFamily="2" charset="0"/>
              <a:ea typeface="Ebrima" panose="02000000000000000000" pitchFamily="2" charset="0"/>
              <a:cs typeface="Ebrima" panose="02000000000000000000"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124" y="1787238"/>
            <a:ext cx="3323610" cy="4876800"/>
          </a:xfrm>
          <a:prstGeom prst="rect">
            <a:avLst/>
          </a:prstGeom>
        </p:spPr>
      </p:pic>
    </p:spTree>
    <p:extLst>
      <p:ext uri="{BB962C8B-B14F-4D97-AF65-F5344CB8AC3E}">
        <p14:creationId xmlns:p14="http://schemas.microsoft.com/office/powerpoint/2010/main" val="12787349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435.JPG"/>
          <p:cNvPicPr>
            <a:picLocks noChangeAspect="1"/>
          </p:cNvPicPr>
          <p:nvPr/>
        </p:nvPicPr>
        <p:blipFill>
          <a:blip r:embed="rId3" cstate="print"/>
          <a:stretch>
            <a:fillRect/>
          </a:stretch>
        </p:blipFill>
        <p:spPr>
          <a:xfrm>
            <a:off x="-76200" y="1524000"/>
            <a:ext cx="9372600" cy="6248400"/>
          </a:xfrm>
          <a:prstGeom prst="rect">
            <a:avLst/>
          </a:prstGeom>
          <a:ln>
            <a:noFill/>
          </a:ln>
          <a:effectLst/>
        </p:spPr>
      </p:pic>
      <p:sp>
        <p:nvSpPr>
          <p:cNvPr id="5" name="TextBox 4"/>
          <p:cNvSpPr txBox="1">
            <a:spLocks noChangeArrowheads="1"/>
          </p:cNvSpPr>
          <p:nvPr/>
        </p:nvSpPr>
        <p:spPr bwMode="auto">
          <a:xfrm>
            <a:off x="762000" y="1554480"/>
            <a:ext cx="4343400" cy="369332"/>
          </a:xfrm>
          <a:prstGeom prst="rect">
            <a:avLst/>
          </a:prstGeom>
          <a:noFill/>
          <a:ln w="9525">
            <a:noFill/>
            <a:miter lim="800000"/>
            <a:headEnd/>
            <a:tailEnd/>
          </a:ln>
        </p:spPr>
        <p:txBody>
          <a:bodyPr wrap="square">
            <a:spAutoFit/>
          </a:bodyPr>
          <a:lstStyle/>
          <a:p>
            <a:r>
              <a:rPr lang="en-US" sz="1800" b="1" dirty="0" smtClean="0">
                <a:solidFill>
                  <a:schemeClr val="tx1">
                    <a:lumMod val="85000"/>
                    <a:lumOff val="15000"/>
                  </a:schemeClr>
                </a:solidFill>
                <a:latin typeface="Ebrima" pitchFamily="2" charset="0"/>
                <a:ea typeface="Ebrima" pitchFamily="2" charset="0"/>
                <a:cs typeface="Ebrima" pitchFamily="2" charset="0"/>
              </a:rPr>
              <a:t>Hogle Zoo Blogger Event, July 2012</a:t>
            </a:r>
            <a:endParaRPr lang="en-US" sz="1800" b="1" dirty="0">
              <a:solidFill>
                <a:schemeClr val="tx1">
                  <a:lumMod val="85000"/>
                  <a:lumOff val="15000"/>
                </a:schemeClr>
              </a:solidFill>
              <a:latin typeface="Ebrima" pitchFamily="2" charset="0"/>
              <a:ea typeface="Ebrima" pitchFamily="2" charset="0"/>
              <a:cs typeface="Ebrima" pitchFamily="2" charset="0"/>
            </a:endParaRPr>
          </a:p>
        </p:txBody>
      </p:sp>
      <p:sp>
        <p:nvSpPr>
          <p:cNvPr id="6" name="Rectangle 5"/>
          <p:cNvSpPr/>
          <p:nvPr/>
        </p:nvSpPr>
        <p:spPr>
          <a:xfrm>
            <a:off x="0" y="1"/>
            <a:ext cx="92964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sp>
        <p:nvSpPr>
          <p:cNvPr id="7" name="Title 4"/>
          <p:cNvSpPr txBox="1">
            <a:spLocks/>
          </p:cNvSpPr>
          <p:nvPr/>
        </p:nvSpPr>
        <p:spPr>
          <a:xfrm>
            <a:off x="1371600" y="130175"/>
            <a:ext cx="7772400" cy="14700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sz="4400" b="1" dirty="0" smtClean="0">
                <a:solidFill>
                  <a:schemeClr val="bg1"/>
                </a:solidFill>
                <a:latin typeface="Ebrima" pitchFamily="2" charset="0"/>
                <a:ea typeface="Ebrima" pitchFamily="2" charset="0"/>
                <a:cs typeface="Ebrima" pitchFamily="2" charset="0"/>
              </a:rPr>
              <a:t>Audience &amp; Message</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pic>
        <p:nvPicPr>
          <p:cNvPr id="8" name="Picture 7"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uds.jpg"/>
          <p:cNvPicPr>
            <a:picLocks noChangeAspect="1"/>
          </p:cNvPicPr>
          <p:nvPr/>
        </p:nvPicPr>
        <p:blipFill>
          <a:blip r:embed="rId3" cstate="print">
            <a:lum bright="70000" contrast="-70000"/>
          </a:blip>
          <a:stretch>
            <a:fillRect/>
          </a:stretch>
        </p:blipFill>
        <p:spPr>
          <a:xfrm>
            <a:off x="0" y="821219"/>
            <a:ext cx="9144000" cy="6112981"/>
          </a:xfrm>
          <a:prstGeom prst="rect">
            <a:avLst/>
          </a:prstGeom>
        </p:spPr>
      </p:pic>
      <p:sp>
        <p:nvSpPr>
          <p:cNvPr id="2" name="Title 1"/>
          <p:cNvSpPr>
            <a:spLocks noGrp="1"/>
          </p:cNvSpPr>
          <p:nvPr>
            <p:ph type="title"/>
          </p:nvPr>
        </p:nvSpPr>
        <p:spPr/>
        <p:txBody>
          <a:bodyPr/>
          <a:lstStyle/>
          <a:p>
            <a:endParaRPr lang="en-US"/>
          </a:p>
        </p:txBody>
      </p:sp>
      <p:sp>
        <p:nvSpPr>
          <p:cNvPr id="4" name="Rectangle 3"/>
          <p:cNvSpPr/>
          <p:nvPr/>
        </p:nvSpPr>
        <p:spPr>
          <a:xfrm>
            <a:off x="0" y="1"/>
            <a:ext cx="9144000" cy="1553766"/>
          </a:xfrm>
          <a:prstGeom prst="rect">
            <a:avLst/>
          </a:prstGeom>
          <a:solidFill>
            <a:srgbClr val="19858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dirty="0">
              <a:solidFill>
                <a:schemeClr val="accent3">
                  <a:lumMod val="50000"/>
                </a:schemeClr>
              </a:solidFill>
            </a:endParaRPr>
          </a:p>
        </p:txBody>
      </p:sp>
      <p:pic>
        <p:nvPicPr>
          <p:cNvPr id="5" name="Picture 4" descr="SLCgreen Icon_transparent.png"/>
          <p:cNvPicPr>
            <a:picLocks noChangeAspect="1"/>
          </p:cNvPicPr>
          <p:nvPr/>
        </p:nvPicPr>
        <p:blipFill>
          <a:blip r:embed="rId4" cstate="print"/>
          <a:stretch>
            <a:fillRect/>
          </a:stretch>
        </p:blipFill>
        <p:spPr>
          <a:xfrm>
            <a:off x="413124" y="244569"/>
            <a:ext cx="1034676" cy="1279431"/>
          </a:xfrm>
          <a:prstGeom prst="rect">
            <a:avLst/>
          </a:prstGeom>
        </p:spPr>
      </p:pic>
      <p:sp>
        <p:nvSpPr>
          <p:cNvPr id="6" name="Title 1"/>
          <p:cNvSpPr txBox="1">
            <a:spLocks/>
          </p:cNvSpPr>
          <p:nvPr/>
        </p:nvSpPr>
        <p:spPr>
          <a:xfrm>
            <a:off x="-304800" y="274638"/>
            <a:ext cx="9144000" cy="1143000"/>
          </a:xfrm>
          <a:prstGeom prst="rect">
            <a:avLst/>
          </a:prstGeom>
        </p:spPr>
        <p:txBody>
          <a:bodyPr vert="horz" lIns="91440" tIns="45720" rIns="91440" bIns="45720" rtlCol="0" anchor="ctr">
            <a:normAutofit fontScale="97500"/>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Ebrima" pitchFamily="2" charset="0"/>
                <a:ea typeface="Ebrima" pitchFamily="2" charset="0"/>
                <a:cs typeface="Ebrima" pitchFamily="2" charset="0"/>
              </a:rPr>
              <a:t>Annual Impact</a:t>
            </a:r>
            <a:endParaRPr kumimoji="0" lang="en-US" sz="4400" b="1" i="0" u="none" strike="noStrike" kern="1200" cap="none" spc="0" normalizeH="0" baseline="0" noProof="0" dirty="0">
              <a:ln>
                <a:noFill/>
              </a:ln>
              <a:solidFill>
                <a:schemeClr val="bg1"/>
              </a:solidFill>
              <a:effectLst/>
              <a:uLnTx/>
              <a:uFillTx/>
              <a:latin typeface="Ebrima" pitchFamily="2" charset="0"/>
              <a:ea typeface="Ebrima" pitchFamily="2" charset="0"/>
              <a:cs typeface="Ebrima" pitchFamily="2" charset="0"/>
            </a:endParaRPr>
          </a:p>
        </p:txBody>
      </p:sp>
      <p:sp>
        <p:nvSpPr>
          <p:cNvPr id="7" name="TextBox 6"/>
          <p:cNvSpPr txBox="1"/>
          <p:nvPr/>
        </p:nvSpPr>
        <p:spPr>
          <a:xfrm>
            <a:off x="457200" y="1679293"/>
            <a:ext cx="8153400" cy="646331"/>
          </a:xfrm>
          <a:prstGeom prst="rect">
            <a:avLst/>
          </a:prstGeom>
          <a:noFill/>
        </p:spPr>
        <p:txBody>
          <a:bodyPr wrap="square" rtlCol="0">
            <a:spAutoFit/>
          </a:bodyPr>
          <a:lstStyle/>
          <a:p>
            <a:pPr lvl="0" algn="ctr">
              <a:spcAft>
                <a:spcPts val="2400"/>
              </a:spcAft>
            </a:pPr>
            <a:r>
              <a:rPr lang="en-US" sz="3600" b="1" dirty="0" smtClean="0">
                <a:solidFill>
                  <a:schemeClr val="tx1">
                    <a:lumMod val="85000"/>
                    <a:lumOff val="15000"/>
                  </a:schemeClr>
                </a:solidFill>
                <a:latin typeface="Ebrima" pitchFamily="2" charset="0"/>
                <a:ea typeface="Ebrima" pitchFamily="2" charset="0"/>
                <a:cs typeface="Ebrima" pitchFamily="2" charset="0"/>
              </a:rPr>
              <a:t>5,653</a:t>
            </a:r>
            <a:r>
              <a:rPr lang="en-US" sz="2800" b="1" dirty="0" smtClean="0">
                <a:solidFill>
                  <a:schemeClr val="tx1">
                    <a:lumMod val="85000"/>
                    <a:lumOff val="15000"/>
                  </a:schemeClr>
                </a:solidFill>
                <a:latin typeface="Ebrima" pitchFamily="2" charset="0"/>
                <a:ea typeface="Ebrima" pitchFamily="2" charset="0"/>
                <a:cs typeface="Ebrima" pitchFamily="2" charset="0"/>
              </a:rPr>
              <a:t> </a:t>
            </a:r>
            <a:r>
              <a:rPr lang="en-US" sz="2800" dirty="0" smtClean="0">
                <a:solidFill>
                  <a:schemeClr val="tx1">
                    <a:lumMod val="85000"/>
                    <a:lumOff val="15000"/>
                  </a:schemeClr>
                </a:solidFill>
                <a:latin typeface="Ebrima" pitchFamily="2" charset="0"/>
                <a:ea typeface="Ebrima" pitchFamily="2" charset="0"/>
                <a:cs typeface="Ebrima" pitchFamily="2" charset="0"/>
              </a:rPr>
              <a:t>MtCO</a:t>
            </a:r>
            <a:r>
              <a:rPr lang="en-US" sz="2800" baseline="-25000" dirty="0" smtClean="0">
                <a:solidFill>
                  <a:schemeClr val="tx1">
                    <a:lumMod val="85000"/>
                    <a:lumOff val="15000"/>
                  </a:schemeClr>
                </a:solidFill>
                <a:latin typeface="Ebrima" pitchFamily="2" charset="0"/>
                <a:ea typeface="Ebrima" pitchFamily="2" charset="0"/>
                <a:cs typeface="Ebrima" pitchFamily="2" charset="0"/>
              </a:rPr>
              <a:t>2</a:t>
            </a:r>
            <a:r>
              <a:rPr lang="en-US" sz="2800" dirty="0" smtClean="0">
                <a:solidFill>
                  <a:schemeClr val="tx1">
                    <a:lumMod val="85000"/>
                    <a:lumOff val="15000"/>
                  </a:schemeClr>
                </a:solidFill>
                <a:latin typeface="Ebrima" pitchFamily="2" charset="0"/>
                <a:ea typeface="Ebrima" pitchFamily="2" charset="0"/>
                <a:cs typeface="Ebrima" pitchFamily="2" charset="0"/>
              </a:rPr>
              <a:t>e</a:t>
            </a:r>
            <a:r>
              <a:rPr lang="en-US" sz="2800" b="1" dirty="0" smtClean="0">
                <a:solidFill>
                  <a:schemeClr val="tx1">
                    <a:lumMod val="85000"/>
                    <a:lumOff val="15000"/>
                  </a:schemeClr>
                </a:solidFill>
                <a:latin typeface="Ebrima" pitchFamily="2" charset="0"/>
                <a:ea typeface="Ebrima" pitchFamily="2" charset="0"/>
                <a:cs typeface="Ebrima" pitchFamily="2" charset="0"/>
              </a:rPr>
              <a:t> </a:t>
            </a:r>
            <a:r>
              <a:rPr lang="en-US" sz="2800" dirty="0" smtClean="0">
                <a:solidFill>
                  <a:schemeClr val="tx1">
                    <a:lumMod val="85000"/>
                    <a:lumOff val="15000"/>
                  </a:schemeClr>
                </a:solidFill>
                <a:latin typeface="Ebrima" pitchFamily="2" charset="0"/>
                <a:ea typeface="Ebrima" pitchFamily="2" charset="0"/>
                <a:cs typeface="Ebrima" pitchFamily="2" charset="0"/>
              </a:rPr>
              <a:t>greenhouse gas emissions</a:t>
            </a:r>
          </a:p>
        </p:txBody>
      </p:sp>
      <p:grpSp>
        <p:nvGrpSpPr>
          <p:cNvPr id="2054" name="Group 2053"/>
          <p:cNvGrpSpPr/>
          <p:nvPr/>
        </p:nvGrpSpPr>
        <p:grpSpPr>
          <a:xfrm>
            <a:off x="99780" y="2416682"/>
            <a:ext cx="4917925" cy="2155317"/>
            <a:chOff x="233131" y="2438400"/>
            <a:chExt cx="4138116" cy="1813560"/>
          </a:xfrm>
        </p:grpSpPr>
        <p:grpSp>
          <p:nvGrpSpPr>
            <p:cNvPr id="3" name="Group 2"/>
            <p:cNvGrpSpPr/>
            <p:nvPr/>
          </p:nvGrpSpPr>
          <p:grpSpPr>
            <a:xfrm>
              <a:off x="233131" y="2438400"/>
              <a:ext cx="4138116" cy="457200"/>
              <a:chOff x="208156" y="2438400"/>
              <a:chExt cx="4138116" cy="457200"/>
            </a:xfrm>
          </p:grpSpPr>
          <p:pic>
            <p:nvPicPr>
              <p:cNvPr id="8"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156"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5948"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420"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6684"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5212"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8" name="Group 27"/>
            <p:cNvGrpSpPr/>
            <p:nvPr/>
          </p:nvGrpSpPr>
          <p:grpSpPr>
            <a:xfrm>
              <a:off x="233131" y="2890520"/>
              <a:ext cx="4138116" cy="457200"/>
              <a:chOff x="208156" y="2438400"/>
              <a:chExt cx="4138116" cy="457200"/>
            </a:xfrm>
          </p:grpSpPr>
          <p:pic>
            <p:nvPicPr>
              <p:cNvPr id="2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156"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5948"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420"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6684"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5212"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4" name="Group 33"/>
            <p:cNvGrpSpPr/>
            <p:nvPr/>
          </p:nvGrpSpPr>
          <p:grpSpPr>
            <a:xfrm>
              <a:off x="233131" y="3342640"/>
              <a:ext cx="4138116" cy="457200"/>
              <a:chOff x="208156" y="2438400"/>
              <a:chExt cx="4138116" cy="457200"/>
            </a:xfrm>
          </p:grpSpPr>
          <p:pic>
            <p:nvPicPr>
              <p:cNvPr id="35"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156"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5948"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420"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6684"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5212"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 name="Group 39"/>
            <p:cNvGrpSpPr/>
            <p:nvPr/>
          </p:nvGrpSpPr>
          <p:grpSpPr>
            <a:xfrm>
              <a:off x="233131" y="3794760"/>
              <a:ext cx="2888322" cy="457200"/>
              <a:chOff x="208156" y="2438400"/>
              <a:chExt cx="2888322" cy="457200"/>
            </a:xfrm>
          </p:grpSpPr>
          <p:pic>
            <p:nvPicPr>
              <p:cNvPr id="41"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156"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2"/>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p:blipFill>
            <p:spPr bwMode="auto">
              <a:xfrm>
                <a:off x="2665948" y="2438400"/>
                <a:ext cx="430530" cy="457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7420"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6684" y="2438400"/>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TextBox 25"/>
            <p:cNvSpPr txBox="1"/>
            <p:nvPr/>
          </p:nvSpPr>
          <p:spPr>
            <a:xfrm>
              <a:off x="649284" y="2971800"/>
              <a:ext cx="3054199" cy="738664"/>
            </a:xfrm>
            <a:prstGeom prst="rect">
              <a:avLst/>
            </a:prstGeom>
            <a:solidFill>
              <a:srgbClr val="F8F8F8">
                <a:alpha val="50196"/>
              </a:srgbClr>
            </a:solidFill>
          </p:spPr>
          <p:txBody>
            <a:bodyPr wrap="square" rtlCol="0">
              <a:spAutoFit/>
            </a:bodyPr>
            <a:lstStyle/>
            <a:p>
              <a:pPr lvl="0" algn="ctr">
                <a:spcAft>
                  <a:spcPts val="2400"/>
                </a:spcAft>
              </a:pPr>
              <a:r>
                <a:rPr lang="en-US" sz="2400" b="1" dirty="0" smtClean="0">
                  <a:solidFill>
                    <a:schemeClr val="tx1">
                      <a:lumMod val="85000"/>
                      <a:lumOff val="15000"/>
                    </a:schemeClr>
                  </a:solidFill>
                  <a:latin typeface="Ebrima" pitchFamily="2" charset="0"/>
                  <a:ea typeface="Ebrima" pitchFamily="2" charset="0"/>
                  <a:cs typeface="Ebrima" pitchFamily="2" charset="0"/>
                </a:rPr>
                <a:t>=1,838 </a:t>
              </a:r>
              <a:r>
                <a:rPr lang="en-US" b="1" dirty="0" err="1" smtClean="0">
                  <a:solidFill>
                    <a:schemeClr val="tx1">
                      <a:lumMod val="85000"/>
                      <a:lumOff val="15000"/>
                    </a:schemeClr>
                  </a:solidFill>
                  <a:latin typeface="Ebrima" pitchFamily="2" charset="0"/>
                  <a:ea typeface="Ebrima" pitchFamily="2" charset="0"/>
                  <a:cs typeface="Ebrima" pitchFamily="2" charset="0"/>
                </a:rPr>
                <a:t>tonnes</a:t>
              </a:r>
              <a:r>
                <a:rPr lang="en-US" b="1" dirty="0" smtClean="0">
                  <a:solidFill>
                    <a:schemeClr val="tx1">
                      <a:lumMod val="85000"/>
                      <a:lumOff val="15000"/>
                    </a:schemeClr>
                  </a:solidFill>
                  <a:latin typeface="Ebrima" pitchFamily="2" charset="0"/>
                  <a:ea typeface="Ebrima" pitchFamily="2" charset="0"/>
                  <a:cs typeface="Ebrima" pitchFamily="2" charset="0"/>
                </a:rPr>
                <a:t> </a:t>
              </a:r>
              <a:r>
                <a:rPr lang="en-US" b="1" dirty="0">
                  <a:solidFill>
                    <a:schemeClr val="tx1">
                      <a:lumMod val="85000"/>
                      <a:lumOff val="15000"/>
                    </a:schemeClr>
                  </a:solidFill>
                  <a:latin typeface="Ebrima" pitchFamily="2" charset="0"/>
                  <a:ea typeface="Ebrima" pitchFamily="2" charset="0"/>
                  <a:cs typeface="Ebrima" pitchFamily="2" charset="0"/>
                </a:rPr>
                <a:t>of waste sent to the </a:t>
              </a:r>
              <a:r>
                <a:rPr lang="en-US" b="1" dirty="0" smtClean="0">
                  <a:solidFill>
                    <a:schemeClr val="tx1">
                      <a:lumMod val="85000"/>
                      <a:lumOff val="15000"/>
                    </a:schemeClr>
                  </a:solidFill>
                  <a:latin typeface="Ebrima" pitchFamily="2" charset="0"/>
                  <a:ea typeface="Ebrima" pitchFamily="2" charset="0"/>
                  <a:cs typeface="Ebrima" pitchFamily="2" charset="0"/>
                </a:rPr>
                <a:t>landfill</a:t>
              </a:r>
              <a:endParaRPr lang="en-US" b="1" dirty="0">
                <a:solidFill>
                  <a:schemeClr val="tx1">
                    <a:lumMod val="85000"/>
                    <a:lumOff val="15000"/>
                  </a:schemeClr>
                </a:solidFill>
                <a:latin typeface="Ebrima" pitchFamily="2" charset="0"/>
                <a:ea typeface="Ebrima" pitchFamily="2" charset="0"/>
                <a:cs typeface="Ebrima" pitchFamily="2" charset="0"/>
              </a:endParaRPr>
            </a:p>
          </p:txBody>
        </p:sp>
      </p:grpSp>
      <p:grpSp>
        <p:nvGrpSpPr>
          <p:cNvPr id="2060" name="Group 2059"/>
          <p:cNvGrpSpPr/>
          <p:nvPr/>
        </p:nvGrpSpPr>
        <p:grpSpPr>
          <a:xfrm>
            <a:off x="69402" y="6406562"/>
            <a:ext cx="2399478" cy="457200"/>
            <a:chOff x="69402" y="6382345"/>
            <a:chExt cx="2399478" cy="457200"/>
          </a:xfrm>
        </p:grpSpPr>
        <p:pic>
          <p:nvPicPr>
            <p:cNvPr id="47"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02" y="6382345"/>
              <a:ext cx="86106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857310" y="6426279"/>
              <a:ext cx="1611570" cy="369332"/>
            </a:xfrm>
            <a:prstGeom prst="rect">
              <a:avLst/>
            </a:prstGeom>
            <a:noFill/>
          </p:spPr>
          <p:txBody>
            <a:bodyPr wrap="square" rtlCol="0">
              <a:spAutoFit/>
            </a:bodyPr>
            <a:lstStyle/>
            <a:p>
              <a:pPr lvl="0" algn="r">
                <a:spcAft>
                  <a:spcPts val="2400"/>
                </a:spcAft>
              </a:pPr>
              <a:r>
                <a:rPr lang="en-US" b="1" dirty="0" smtClean="0">
                  <a:solidFill>
                    <a:schemeClr val="accent1"/>
                  </a:solidFill>
                  <a:latin typeface="Ebrima" pitchFamily="2" charset="0"/>
                  <a:ea typeface="Ebrima" pitchFamily="2" charset="0"/>
                  <a:cs typeface="Ebrima" pitchFamily="2" charset="0"/>
                </a:rPr>
                <a:t>= 100 </a:t>
              </a:r>
              <a:r>
                <a:rPr lang="en-US" b="1" dirty="0" err="1" smtClean="0">
                  <a:solidFill>
                    <a:schemeClr val="accent1"/>
                  </a:solidFill>
                  <a:latin typeface="Ebrima" pitchFamily="2" charset="0"/>
                  <a:ea typeface="Ebrima" pitchFamily="2" charset="0"/>
                  <a:cs typeface="Ebrima" pitchFamily="2" charset="0"/>
                </a:rPr>
                <a:t>tonnes</a:t>
              </a:r>
              <a:endParaRPr lang="en-US" sz="1400" b="1" dirty="0">
                <a:solidFill>
                  <a:schemeClr val="accent1"/>
                </a:solidFill>
                <a:latin typeface="Ebrima" pitchFamily="2" charset="0"/>
                <a:ea typeface="Ebrima" pitchFamily="2" charset="0"/>
                <a:cs typeface="Ebrima" pitchFamily="2" charset="0"/>
              </a:endParaRPr>
            </a:p>
          </p:txBody>
        </p:sp>
      </p:grpSp>
      <p:grpSp>
        <p:nvGrpSpPr>
          <p:cNvPr id="2051" name="Group 2050"/>
          <p:cNvGrpSpPr/>
          <p:nvPr/>
        </p:nvGrpSpPr>
        <p:grpSpPr>
          <a:xfrm>
            <a:off x="3850706" y="4130040"/>
            <a:ext cx="5149811" cy="2132469"/>
            <a:chOff x="4261365" y="4273498"/>
            <a:chExt cx="4568310" cy="1891677"/>
          </a:xfrm>
        </p:grpSpPr>
        <p:grpSp>
          <p:nvGrpSpPr>
            <p:cNvPr id="2048" name="Group 2047"/>
            <p:cNvGrpSpPr/>
            <p:nvPr/>
          </p:nvGrpSpPr>
          <p:grpSpPr>
            <a:xfrm>
              <a:off x="4261365" y="5525095"/>
              <a:ext cx="4439680" cy="640080"/>
              <a:chOff x="4286250" y="5525095"/>
              <a:chExt cx="4439680" cy="640080"/>
            </a:xfrm>
          </p:grpSpPr>
          <p:pic>
            <p:nvPicPr>
              <p:cNvPr id="6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807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990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537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55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172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7" name="Group 76"/>
            <p:cNvGrpSpPr/>
            <p:nvPr/>
          </p:nvGrpSpPr>
          <p:grpSpPr>
            <a:xfrm>
              <a:off x="4261365" y="4902445"/>
              <a:ext cx="4439680" cy="640080"/>
              <a:chOff x="4286250" y="5525095"/>
              <a:chExt cx="4439680" cy="640080"/>
            </a:xfrm>
          </p:grpSpPr>
          <p:pic>
            <p:nvPicPr>
              <p:cNvPr id="78"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807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990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537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55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172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p:nvGrpSpPr>
          <p:grpSpPr>
            <a:xfrm>
              <a:off x="4261365" y="4273498"/>
              <a:ext cx="4568310" cy="640080"/>
              <a:chOff x="4261365" y="4273498"/>
              <a:chExt cx="4568310" cy="640080"/>
            </a:xfrm>
          </p:grpSpPr>
          <p:pic>
            <p:nvPicPr>
              <p:cNvPr id="74" name="Picture 2"/>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77976"/>
              <a:stretch/>
            </p:blipFill>
            <p:spPr bwMode="auto">
              <a:xfrm>
                <a:off x="8686800" y="4273498"/>
                <a:ext cx="142875"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5" name="Group 84"/>
              <p:cNvGrpSpPr/>
              <p:nvPr/>
            </p:nvGrpSpPr>
            <p:grpSpPr>
              <a:xfrm>
                <a:off x="4261365" y="4273498"/>
                <a:ext cx="4439680" cy="640080"/>
                <a:chOff x="4286250" y="5525095"/>
                <a:chExt cx="4439680" cy="640080"/>
              </a:xfrm>
            </p:grpSpPr>
            <p:pic>
              <p:nvPicPr>
                <p:cNvPr id="86"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807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4990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4537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355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1725"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6250" y="552509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94" name="TextBox 93"/>
            <p:cNvSpPr txBox="1"/>
            <p:nvPr/>
          </p:nvSpPr>
          <p:spPr>
            <a:xfrm>
              <a:off x="5229817" y="4843628"/>
              <a:ext cx="2637833" cy="738664"/>
            </a:xfrm>
            <a:prstGeom prst="rect">
              <a:avLst/>
            </a:prstGeom>
            <a:solidFill>
              <a:srgbClr val="F8F8F8">
                <a:alpha val="50196"/>
              </a:srgbClr>
            </a:solidFill>
          </p:spPr>
          <p:txBody>
            <a:bodyPr wrap="square" rtlCol="0">
              <a:spAutoFit/>
            </a:bodyPr>
            <a:lstStyle/>
            <a:p>
              <a:pPr lvl="0" algn="ctr"/>
              <a:r>
                <a:rPr lang="en-US" sz="2400" b="1" dirty="0" smtClean="0">
                  <a:solidFill>
                    <a:schemeClr val="tx1">
                      <a:lumMod val="85000"/>
                      <a:lumOff val="15000"/>
                    </a:schemeClr>
                  </a:solidFill>
                  <a:latin typeface="Ebrima" pitchFamily="2" charset="0"/>
                  <a:ea typeface="Ebrima" pitchFamily="2" charset="0"/>
                  <a:cs typeface="Ebrima" pitchFamily="2" charset="0"/>
                </a:rPr>
                <a:t>=2,118,149 </a:t>
              </a:r>
              <a:r>
                <a:rPr lang="en-US" b="1" dirty="0" smtClean="0">
                  <a:solidFill>
                    <a:schemeClr val="tx1">
                      <a:lumMod val="85000"/>
                      <a:lumOff val="15000"/>
                    </a:schemeClr>
                  </a:solidFill>
                  <a:latin typeface="Ebrima" pitchFamily="2" charset="0"/>
                  <a:ea typeface="Ebrima" pitchFamily="2" charset="0"/>
                  <a:cs typeface="Ebrima" pitchFamily="2" charset="0"/>
                </a:rPr>
                <a:t>liters </a:t>
              </a:r>
            </a:p>
            <a:p>
              <a:pPr lvl="0" algn="ctr">
                <a:spcAft>
                  <a:spcPts val="2400"/>
                </a:spcAft>
              </a:pPr>
              <a:r>
                <a:rPr lang="en-US" b="1" dirty="0" smtClean="0">
                  <a:solidFill>
                    <a:schemeClr val="tx1">
                      <a:lumMod val="85000"/>
                      <a:lumOff val="15000"/>
                    </a:schemeClr>
                  </a:solidFill>
                  <a:latin typeface="Ebrima" pitchFamily="2" charset="0"/>
                  <a:ea typeface="Ebrima" pitchFamily="2" charset="0"/>
                  <a:cs typeface="Ebrima" pitchFamily="2" charset="0"/>
                </a:rPr>
                <a:t>of gasoline consumed</a:t>
              </a:r>
              <a:endParaRPr lang="en-US" b="1" dirty="0">
                <a:solidFill>
                  <a:schemeClr val="tx1">
                    <a:lumMod val="85000"/>
                    <a:lumOff val="15000"/>
                  </a:schemeClr>
                </a:solidFill>
                <a:latin typeface="Ebrima" pitchFamily="2" charset="0"/>
                <a:ea typeface="Ebrima" pitchFamily="2" charset="0"/>
                <a:cs typeface="Ebrima" pitchFamily="2" charset="0"/>
              </a:endParaRPr>
            </a:p>
          </p:txBody>
        </p:sp>
      </p:grpSp>
      <p:grpSp>
        <p:nvGrpSpPr>
          <p:cNvPr id="2062" name="Group 2061"/>
          <p:cNvGrpSpPr/>
          <p:nvPr/>
        </p:nvGrpSpPr>
        <p:grpSpPr>
          <a:xfrm>
            <a:off x="6648937" y="6294120"/>
            <a:ext cx="2462156" cy="640080"/>
            <a:chOff x="6352660" y="6290905"/>
            <a:chExt cx="2462156" cy="640080"/>
          </a:xfrm>
        </p:grpSpPr>
        <p:pic>
          <p:nvPicPr>
            <p:cNvPr id="95" name="Picture 2"/>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52660" y="6290905"/>
              <a:ext cx="64873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TextBox 95"/>
            <p:cNvSpPr txBox="1"/>
            <p:nvPr/>
          </p:nvSpPr>
          <p:spPr>
            <a:xfrm>
              <a:off x="6929381" y="6426279"/>
              <a:ext cx="1885435" cy="369332"/>
            </a:xfrm>
            <a:prstGeom prst="rect">
              <a:avLst/>
            </a:prstGeom>
            <a:noFill/>
          </p:spPr>
          <p:txBody>
            <a:bodyPr wrap="square" rtlCol="0">
              <a:spAutoFit/>
            </a:bodyPr>
            <a:lstStyle/>
            <a:p>
              <a:pPr lvl="0" algn="r">
                <a:spcAft>
                  <a:spcPts val="2400"/>
                </a:spcAft>
              </a:pPr>
              <a:r>
                <a:rPr lang="en-US" b="1" dirty="0" smtClean="0">
                  <a:solidFill>
                    <a:schemeClr val="accent1"/>
                  </a:solidFill>
                  <a:latin typeface="Ebrima" pitchFamily="2" charset="0"/>
                  <a:ea typeface="Ebrima" pitchFamily="2" charset="0"/>
                  <a:cs typeface="Ebrima" pitchFamily="2" charset="0"/>
                </a:rPr>
                <a:t>= 100,000 liters</a:t>
              </a:r>
              <a:endParaRPr lang="en-US" sz="1400" b="1" dirty="0">
                <a:solidFill>
                  <a:schemeClr val="accent1"/>
                </a:solidFill>
                <a:latin typeface="Ebrima" pitchFamily="2" charset="0"/>
                <a:ea typeface="Ebrima" pitchFamily="2" charset="0"/>
                <a:cs typeface="Ebrima" pitchFamily="2"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par>
                                <p:cTn id="8" presetID="10" presetClass="entr" presetSubtype="0" fill="hold"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fade">
                                      <p:cBhvr>
                                        <p:cTn id="10" dur="500"/>
                                        <p:tgtEl>
                                          <p:spTgt spid="20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62"/>
                                        </p:tgtEl>
                                        <p:attrNameLst>
                                          <p:attrName>style.visibility</p:attrName>
                                        </p:attrNameLst>
                                      </p:cBhvr>
                                      <p:to>
                                        <p:strVal val="visible"/>
                                      </p:to>
                                    </p:set>
                                    <p:animEffect transition="in" filter="fade">
                                      <p:cBhvr>
                                        <p:cTn id="15" dur="500"/>
                                        <p:tgtEl>
                                          <p:spTgt spid="2062"/>
                                        </p:tgtEl>
                                      </p:cBhvr>
                                    </p:animEffect>
                                  </p:childTnLst>
                                </p:cTn>
                              </p:par>
                              <p:par>
                                <p:cTn id="16" presetID="10" presetClass="entr" presetSubtype="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fade">
                                      <p:cBhvr>
                                        <p:cTn id="18"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9275</TotalTime>
  <Words>1369</Words>
  <Application>Microsoft Office PowerPoint</Application>
  <PresentationFormat>On-screen Show (4:3)</PresentationFormat>
  <Paragraphs>126</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Barriers &amp; Challenges</vt:lpstr>
      <vt:lpstr>Behavior Change</vt:lpstr>
      <vt:lpstr>PowerPoint Presentation</vt:lpstr>
      <vt:lpstr>PowerPoint Presentation</vt:lpstr>
      <vt:lpstr>PowerPoint Presentation</vt:lpstr>
      <vt:lpstr>San Jose Twinning Transition (IMAGE)</vt:lpstr>
      <vt:lpstr>                                Community Gardening</vt:lpstr>
      <vt:lpstr>Lesson 2: Health</vt:lpstr>
      <vt:lpstr>PowerPoint Presentation</vt:lpstr>
      <vt:lpstr>PowerPoint Presentation</vt:lpstr>
      <vt:lpstr>PowerPoint Presentation</vt:lpstr>
      <vt:lpstr>PowerPoint Presentation</vt:lpstr>
      <vt:lpstr>PowerPoint Presentation</vt:lpstr>
      <vt:lpstr>PowerPoint Presentation</vt:lpstr>
    </vt:vector>
  </TitlesOfParts>
  <Company>Salt Lake City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Stuchly, Bridget</dc:creator>
  <cp:lastModifiedBy>BC052391</cp:lastModifiedBy>
  <cp:revision>799</cp:revision>
  <dcterms:created xsi:type="dcterms:W3CDTF">2011-03-22T20:05:55Z</dcterms:created>
  <dcterms:modified xsi:type="dcterms:W3CDTF">2014-04-10T02:54:51Z</dcterms:modified>
</cp:coreProperties>
</file>