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77" r:id="rId3"/>
    <p:sldId id="260" r:id="rId4"/>
    <p:sldId id="27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uman G. Packard" initials="TGP" lastIdx="23" clrIdx="0">
    <p:extLst>
      <p:ext uri="{19B8F6BF-5375-455C-9EA6-DF929625EA0E}">
        <p15:presenceInfo xmlns:p15="http://schemas.microsoft.com/office/powerpoint/2012/main" userId="S-1-5-21-88094858-919529-1617787245-46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3769" autoAdjust="0"/>
  </p:normalViewPr>
  <p:slideViewPr>
    <p:cSldViewPr snapToGrid="0">
      <p:cViewPr varScale="1">
        <p:scale>
          <a:sx n="82" d="100"/>
          <a:sy n="82" d="100"/>
        </p:scale>
        <p:origin x="1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b441903\Box%20Sync\++Renata's%20PC\+Poverty\Relevant%20do%20files\Animated%20graphs\Labor%20Force%20participation\tables_pme_emm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ndes" panose="02000000000000000000" pitchFamily="50" charset="0"/>
                <a:ea typeface="+mn-ea"/>
                <a:cs typeface="+mn-cs"/>
              </a:defRPr>
            </a:pPr>
            <a:r>
              <a:rPr lang="en-US" sz="1200" dirty="0"/>
              <a:t>Repetition rates</a:t>
            </a:r>
            <a:r>
              <a:rPr lang="en-US" sz="1200" baseline="0" dirty="0"/>
              <a:t> (l</a:t>
            </a:r>
            <a:r>
              <a:rPr lang="en-US" sz="1200" dirty="0"/>
              <a:t>ower secondary education)</a:t>
            </a:r>
          </a:p>
        </c:rich>
      </c:tx>
      <c:layout>
        <c:manualLayout>
          <c:xMode val="edge"/>
          <c:yMode val="edge"/>
          <c:x val="0.1889100522109248"/>
          <c:y val="8.33333333333333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ndes" panose="02000000000000000000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Andes" panose="02000000000000000000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E21-4323-A0FE-F2127AD3A90A}"/>
                </c:ext>
              </c:extLst>
            </c:dLbl>
            <c:dLbl>
              <c:idx val="1"/>
              <c:layout>
                <c:manualLayout>
                  <c:x val="0.22777777777777777"/>
                  <c:y val="-8.48755627201332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21-4323-A0FE-F2127AD3A90A}"/>
                </c:ext>
              </c:extLst>
            </c:dLbl>
            <c:dLbl>
              <c:idx val="2"/>
              <c:layout>
                <c:manualLayout>
                  <c:x val="0.20277777777777778"/>
                  <c:y val="-8.48755627201332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21-4323-A0FE-F2127AD3A90A}"/>
                </c:ext>
              </c:extLst>
            </c:dLbl>
            <c:dLbl>
              <c:idx val="3"/>
              <c:layout>
                <c:manualLayout>
                  <c:x val="8.6111111111111013E-2"/>
                  <c:y val="-4.243778136006664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E21-4323-A0FE-F2127AD3A90A}"/>
                </c:ext>
              </c:extLst>
            </c:dLbl>
            <c:dLbl>
              <c:idx val="4"/>
              <c:layout>
                <c:manualLayout>
                  <c:x val="6.111111111111110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21-4323-A0FE-F2127AD3A9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ndes" panose="020000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Sheet1!$D$2:$D$6</c:f>
              <c:strCache>
                <c:ptCount val="5"/>
                <c:pt idx="0">
                  <c:v>Brazil </c:v>
                </c:pt>
                <c:pt idx="1">
                  <c:v>Regional Peers</c:v>
                </c:pt>
                <c:pt idx="2">
                  <c:v>OECD</c:v>
                </c:pt>
                <c:pt idx="3">
                  <c:v>BRICS</c:v>
                </c:pt>
                <c:pt idx="4">
                  <c:v>Structural Peers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16</c:v>
                </c:pt>
                <c:pt idx="1">
                  <c:v>5.9</c:v>
                </c:pt>
                <c:pt idx="2">
                  <c:v>2.8</c:v>
                </c:pt>
                <c:pt idx="3">
                  <c:v>1.8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21-4323-A0FE-F2127AD3A9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9988688"/>
        <c:axId val="549989080"/>
      </c:barChart>
      <c:catAx>
        <c:axId val="549988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des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549989080"/>
        <c:crosses val="autoZero"/>
        <c:auto val="1"/>
        <c:lblAlgn val="ctr"/>
        <c:lblOffset val="100"/>
        <c:noMultiLvlLbl val="0"/>
      </c:catAx>
      <c:valAx>
        <c:axId val="549989080"/>
        <c:scaling>
          <c:orientation val="minMax"/>
          <c:max val="1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des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54998868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ndes" panose="02000000000000000000" pitchFamily="50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3222222222222221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0B-48AD-86A4-1EECF094EE0F}"/>
                </c:ext>
              </c:extLst>
            </c:dLbl>
            <c:dLbl>
              <c:idx val="1"/>
              <c:layout>
                <c:manualLayout>
                  <c:x val="0.1999999999999999"/>
                  <c:y val="-8.48755627201332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0B-48AD-86A4-1EECF094EE0F}"/>
                </c:ext>
              </c:extLst>
            </c:dLbl>
            <c:dLbl>
              <c:idx val="2"/>
              <c:layout>
                <c:manualLayout>
                  <c:x val="0.19166666666666668"/>
                  <c:y val="-8.48755627201332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0B-48AD-86A4-1EECF094EE0F}"/>
                </c:ext>
              </c:extLst>
            </c:dLbl>
            <c:dLbl>
              <c:idx val="3"/>
              <c:layout>
                <c:manualLayout>
                  <c:x val="8.8888888888888934E-2"/>
                  <c:y val="-4.243778136006664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0B-48AD-86A4-1EECF094EE0F}"/>
                </c:ext>
              </c:extLst>
            </c:dLbl>
            <c:dLbl>
              <c:idx val="4"/>
              <c:layout>
                <c:manualLayout>
                  <c:x val="8.333333333333338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D0B-48AD-86A4-1EECF094EE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ndes" panose="020000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Sheet1!$A$28:$A$32</c:f>
              <c:strCache>
                <c:ptCount val="5"/>
                <c:pt idx="0">
                  <c:v>Brazil </c:v>
                </c:pt>
                <c:pt idx="1">
                  <c:v>Regional Peers</c:v>
                </c:pt>
                <c:pt idx="2">
                  <c:v>Structural Peers</c:v>
                </c:pt>
                <c:pt idx="3">
                  <c:v>OECD</c:v>
                </c:pt>
                <c:pt idx="4">
                  <c:v>BRICS</c:v>
                </c:pt>
              </c:strCache>
            </c:strRef>
          </c:cat>
          <c:val>
            <c:numRef>
              <c:f>Sheet1!$B$28:$B$32</c:f>
              <c:numCache>
                <c:formatCode>General</c:formatCode>
                <c:ptCount val="5"/>
                <c:pt idx="0">
                  <c:v>25</c:v>
                </c:pt>
                <c:pt idx="1">
                  <c:v>14</c:v>
                </c:pt>
                <c:pt idx="2">
                  <c:v>13</c:v>
                </c:pt>
                <c:pt idx="3">
                  <c:v>4.0999999999999996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D0B-48AD-86A4-1EECF094EE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0332184"/>
        <c:axId val="550332576"/>
      </c:barChart>
      <c:catAx>
        <c:axId val="550332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des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550332576"/>
        <c:crosses val="autoZero"/>
        <c:auto val="1"/>
        <c:lblAlgn val="ctr"/>
        <c:lblOffset val="100"/>
        <c:noMultiLvlLbl val="0"/>
      </c:catAx>
      <c:valAx>
        <c:axId val="550332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des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550332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ndes" panose="02000000000000000000" pitchFamily="50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Change in Labor Force Participation (LFP) in Brazil - 2015-2003 (p.p.)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'Like CN - jul'!$AC$113</c:f>
              <c:strCache>
                <c:ptCount val="1"/>
                <c:pt idx="0">
                  <c:v>Change in Labor Force Participation (LFP) in Brazil - 2015-2003 (p.p.)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E25-4C6B-AC98-1CCB3611600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E25-4C6B-AC98-1CCB3611600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E25-4C6B-AC98-1CCB3611600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E25-4C6B-AC98-1CCB3611600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E25-4C6B-AC98-1CCB36116004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E25-4C6B-AC98-1CCB36116004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E25-4C6B-AC98-1CCB36116004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E25-4C6B-AC98-1CCB36116004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E25-4C6B-AC98-1CCB36116004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E25-4C6B-AC98-1CCB36116004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8E25-4C6B-AC98-1CCB36116004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8E25-4C6B-AC98-1CCB36116004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8E25-4C6B-AC98-1CCB36116004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8E25-4C6B-AC98-1CCB36116004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8E25-4C6B-AC98-1CCB36116004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8E25-4C6B-AC98-1CCB36116004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8E25-4C6B-AC98-1CCB36116004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8E25-4C6B-AC98-1CCB36116004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8E25-4C6B-AC98-1CCB36116004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8E25-4C6B-AC98-1CCB36116004}"/>
              </c:ext>
            </c:extLst>
          </c:dPt>
          <c:cat>
            <c:multiLvlStrRef>
              <c:f>'Like CN - jul'!$A$114:$C$143</c:f>
              <c:multiLvlStrCache>
                <c:ptCount val="30"/>
                <c:lvl>
                  <c:pt idx="0">
                    <c:v>Unskilled</c:v>
                  </c:pt>
                  <c:pt idx="1">
                    <c:v>Low skilled</c:v>
                  </c:pt>
                  <c:pt idx="2">
                    <c:v>Skilled</c:v>
                  </c:pt>
                  <c:pt idx="3">
                    <c:v>Unskilled</c:v>
                  </c:pt>
                  <c:pt idx="4">
                    <c:v>Low skilled</c:v>
                  </c:pt>
                  <c:pt idx="5">
                    <c:v>Skilled</c:v>
                  </c:pt>
                  <c:pt idx="6">
                    <c:v>Unskilled</c:v>
                  </c:pt>
                  <c:pt idx="7">
                    <c:v>Low skilled</c:v>
                  </c:pt>
                  <c:pt idx="8">
                    <c:v>Skilled</c:v>
                  </c:pt>
                  <c:pt idx="9">
                    <c:v>Unskilled</c:v>
                  </c:pt>
                  <c:pt idx="10">
                    <c:v>Low skilled</c:v>
                  </c:pt>
                  <c:pt idx="11">
                    <c:v>Skilled</c:v>
                  </c:pt>
                  <c:pt idx="12">
                    <c:v>Unskilled</c:v>
                  </c:pt>
                  <c:pt idx="13">
                    <c:v>Low skilled</c:v>
                  </c:pt>
                  <c:pt idx="14">
                    <c:v>Skilled</c:v>
                  </c:pt>
                  <c:pt idx="15">
                    <c:v>Unskilled</c:v>
                  </c:pt>
                  <c:pt idx="16">
                    <c:v>Low skilled</c:v>
                  </c:pt>
                  <c:pt idx="17">
                    <c:v>Skilled</c:v>
                  </c:pt>
                  <c:pt idx="18">
                    <c:v>Unskilled</c:v>
                  </c:pt>
                  <c:pt idx="19">
                    <c:v>Low skilled</c:v>
                  </c:pt>
                  <c:pt idx="20">
                    <c:v>Skilled</c:v>
                  </c:pt>
                  <c:pt idx="21">
                    <c:v>Unskilled</c:v>
                  </c:pt>
                  <c:pt idx="22">
                    <c:v>Low skilled</c:v>
                  </c:pt>
                  <c:pt idx="23">
                    <c:v>Skilled</c:v>
                  </c:pt>
                  <c:pt idx="24">
                    <c:v>Unskilled</c:v>
                  </c:pt>
                  <c:pt idx="25">
                    <c:v>Low skilled</c:v>
                  </c:pt>
                  <c:pt idx="26">
                    <c:v>Skilled</c:v>
                  </c:pt>
                  <c:pt idx="27">
                    <c:v>Unskilled</c:v>
                  </c:pt>
                  <c:pt idx="28">
                    <c:v>Low skilled</c:v>
                  </c:pt>
                  <c:pt idx="29">
                    <c:v>Skilled</c:v>
                  </c:pt>
                </c:lvl>
                <c:lvl>
                  <c:pt idx="0">
                    <c:v>15 to 18</c:v>
                  </c:pt>
                  <c:pt idx="3">
                    <c:v>19 to 24</c:v>
                  </c:pt>
                  <c:pt idx="6">
                    <c:v>25 to 54</c:v>
                  </c:pt>
                  <c:pt idx="9">
                    <c:v>55 to 64</c:v>
                  </c:pt>
                  <c:pt idx="12">
                    <c:v>65 and older</c:v>
                  </c:pt>
                  <c:pt idx="15">
                    <c:v>15 to 18</c:v>
                  </c:pt>
                  <c:pt idx="18">
                    <c:v>19 to 24</c:v>
                  </c:pt>
                  <c:pt idx="21">
                    <c:v>25 to 54</c:v>
                  </c:pt>
                  <c:pt idx="24">
                    <c:v>55 to 64</c:v>
                  </c:pt>
                  <c:pt idx="27">
                    <c:v>65 and older</c:v>
                  </c:pt>
                </c:lvl>
                <c:lvl>
                  <c:pt idx="0">
                    <c:v>Female</c:v>
                  </c:pt>
                  <c:pt idx="15">
                    <c:v>Male</c:v>
                  </c:pt>
                </c:lvl>
              </c:multiLvlStrCache>
            </c:multiLvlStrRef>
          </c:cat>
          <c:val>
            <c:numRef>
              <c:f>'Like CN - jul'!$AC$114:$AC$143</c:f>
              <c:numCache>
                <c:formatCode>General</c:formatCode>
                <c:ptCount val="30"/>
                <c:pt idx="0">
                  <c:v>-0.12644913164307572</c:v>
                </c:pt>
                <c:pt idx="1">
                  <c:v>-0.11319900330233879</c:v>
                </c:pt>
                <c:pt idx="2">
                  <c:v>-0.10622307356292304</c:v>
                </c:pt>
                <c:pt idx="3">
                  <c:v>-3.7286039324068709E-2</c:v>
                </c:pt>
                <c:pt idx="4">
                  <c:v>-0.10401125647685694</c:v>
                </c:pt>
                <c:pt idx="5">
                  <c:v>-5.297156846059381E-2</c:v>
                </c:pt>
                <c:pt idx="6">
                  <c:v>-4.7401033500644618E-2</c:v>
                </c:pt>
                <c:pt idx="7">
                  <c:v>-2.9534249750921115E-2</c:v>
                </c:pt>
                <c:pt idx="8">
                  <c:v>-1.5472628684513379E-2</c:v>
                </c:pt>
                <c:pt idx="9">
                  <c:v>1.2617934490990246E-2</c:v>
                </c:pt>
                <c:pt idx="10">
                  <c:v>6.8615076466611469E-2</c:v>
                </c:pt>
                <c:pt idx="11">
                  <c:v>6.3028371536723471E-2</c:v>
                </c:pt>
                <c:pt idx="12">
                  <c:v>-5.7545224754321916E-2</c:v>
                </c:pt>
                <c:pt idx="13">
                  <c:v>-4.8430579558750853E-2</c:v>
                </c:pt>
                <c:pt idx="14">
                  <c:v>1.0336286884087942E-2</c:v>
                </c:pt>
                <c:pt idx="15">
                  <c:v>-6.2898204039747593E-2</c:v>
                </c:pt>
                <c:pt idx="16">
                  <c:v>-9.0735340237220935E-2</c:v>
                </c:pt>
                <c:pt idx="17">
                  <c:v>-5.5820957813803029E-2</c:v>
                </c:pt>
                <c:pt idx="18">
                  <c:v>-9.3264007637189172E-2</c:v>
                </c:pt>
                <c:pt idx="19">
                  <c:v>-3.4448389182907269E-2</c:v>
                </c:pt>
                <c:pt idx="20">
                  <c:v>-4.6243642137798746E-2</c:v>
                </c:pt>
                <c:pt idx="21">
                  <c:v>2.1012373116287564E-2</c:v>
                </c:pt>
                <c:pt idx="22">
                  <c:v>1.4988645968001424E-2</c:v>
                </c:pt>
                <c:pt idx="23">
                  <c:v>1.5037439058365631E-2</c:v>
                </c:pt>
                <c:pt idx="24">
                  <c:v>2.750984874942175E-2</c:v>
                </c:pt>
                <c:pt idx="25">
                  <c:v>4.7899534882147266E-2</c:v>
                </c:pt>
                <c:pt idx="26">
                  <c:v>4.8112609689532015E-2</c:v>
                </c:pt>
                <c:pt idx="27">
                  <c:v>5.2659384634436007E-3</c:v>
                </c:pt>
                <c:pt idx="28">
                  <c:v>2.2543824298941889E-2</c:v>
                </c:pt>
                <c:pt idx="29">
                  <c:v>2.8054078911201902E-2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8E25-4C6B-AC98-1CCB361160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-4"/>
        <c:axId val="435194952"/>
        <c:axId val="435195344"/>
      </c:barChart>
      <c:catAx>
        <c:axId val="435194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5195344"/>
        <c:crosses val="autoZero"/>
        <c:auto val="1"/>
        <c:lblAlgn val="ctr"/>
        <c:lblOffset val="100"/>
        <c:noMultiLvlLbl val="0"/>
      </c:catAx>
      <c:valAx>
        <c:axId val="435195344"/>
        <c:scaling>
          <c:orientation val="minMax"/>
          <c:max val="6.0000000000000012E-2"/>
          <c:min val="-0.1600000000000000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5194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7F192-6224-47FC-9A10-AA2690EB91B3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E2C55-D82B-470A-B887-C8E4ADF9B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48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0B2D-BB18-43C7-A99E-D0E72D795979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182B-E3BE-4CE1-B472-BBAD14C85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37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0B2D-BB18-43C7-A99E-D0E72D795979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182B-E3BE-4CE1-B472-BBAD14C85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44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0B2D-BB18-43C7-A99E-D0E72D795979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182B-E3BE-4CE1-B472-BBAD14C85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0B2D-BB18-43C7-A99E-D0E72D795979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182B-E3BE-4CE1-B472-BBAD14C85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11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0B2D-BB18-43C7-A99E-D0E72D795979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182B-E3BE-4CE1-B472-BBAD14C85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25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0B2D-BB18-43C7-A99E-D0E72D795979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182B-E3BE-4CE1-B472-BBAD14C85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4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0B2D-BB18-43C7-A99E-D0E72D795979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182B-E3BE-4CE1-B472-BBAD14C85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94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0B2D-BB18-43C7-A99E-D0E72D795979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182B-E3BE-4CE1-B472-BBAD14C85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5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0B2D-BB18-43C7-A99E-D0E72D795979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182B-E3BE-4CE1-B472-BBAD14C85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0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0B2D-BB18-43C7-A99E-D0E72D795979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182B-E3BE-4CE1-B472-BBAD14C85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9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0B2D-BB18-43C7-A99E-D0E72D795979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182B-E3BE-4CE1-B472-BBAD14C85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7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70B2D-BB18-43C7-A99E-D0E72D795979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0182B-E3BE-4CE1-B472-BBAD14C85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9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8441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Rapid demographic change creates an imperative for countries to better harness their human capital.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895173"/>
            <a:ext cx="4739209" cy="4359140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Labor productivity in many LAC countries has languished for years during which growth was supported by favorable ‘tailwinds’.   </a:t>
            </a:r>
          </a:p>
          <a:p>
            <a:r>
              <a:rPr lang="en-US" sz="2200" dirty="0"/>
              <a:t>Countries now faces powerful demographic ‘headwinds’ on growth. </a:t>
            </a:r>
          </a:p>
          <a:p>
            <a:r>
              <a:rPr lang="en-US" sz="2200" dirty="0"/>
              <a:t>Populations in many LICs and MICs are ‘ageing’ at an unprecedented pace.</a:t>
            </a:r>
            <a:endParaRPr lang="en-US" sz="1800" dirty="0"/>
          </a:p>
          <a:p>
            <a:r>
              <a:rPr lang="en-US" sz="2200" dirty="0"/>
              <a:t>The demographic ‘window of opportunity’ to productively engage young people is closing.</a:t>
            </a:r>
          </a:p>
          <a:p>
            <a:pPr lvl="1"/>
            <a:r>
              <a:rPr lang="en-US" sz="1800" dirty="0"/>
              <a:t>In Brazil, the ‘working age’ population will peak in 5 years.</a:t>
            </a:r>
          </a:p>
          <a:p>
            <a:pPr marL="0" indent="0">
              <a:buNone/>
            </a:pPr>
            <a:endParaRPr lang="en-US" sz="2200" dirty="0"/>
          </a:p>
          <a:p>
            <a:endParaRPr lang="en-US" sz="2200" dirty="0"/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075" y="1738516"/>
            <a:ext cx="5526313" cy="46724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4777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445066"/>
            <a:ext cx="10870353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 systems are falling short of expectations: Poor performance, repetition and dropouts.</a:t>
            </a:r>
            <a:endParaRPr lang="en-US" dirty="0"/>
          </a:p>
        </p:txBody>
      </p:sp>
      <p:pic>
        <p:nvPicPr>
          <p:cNvPr id="4" name="Picture 3" descr="C:\Users\Tassia\Dropbox\Banco_Mundial_2\Expenditure_Review\International_Benchmarking\Dados\Figures\twoway_lnpub_pri_mat2012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87" y="2003050"/>
            <a:ext cx="5589693" cy="4388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08192" y="6391623"/>
            <a:ext cx="38441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WBG Brazil Expenditure Review, Education chapter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576625" y="1770629"/>
            <a:ext cx="4572000" cy="4897993"/>
            <a:chOff x="6576625" y="1770629"/>
            <a:chExt cx="4572000" cy="4897993"/>
          </a:xfrm>
        </p:grpSpPr>
        <p:graphicFrame>
          <p:nvGraphicFramePr>
            <p:cNvPr id="5" name="Char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25084926"/>
                </p:ext>
              </p:extLst>
            </p:nvPr>
          </p:nvGraphicFramePr>
          <p:xfrm>
            <a:off x="6576625" y="1770629"/>
            <a:ext cx="3218885" cy="27318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7" name="Chart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41971589"/>
                </p:ext>
              </p:extLst>
            </p:nvPr>
          </p:nvGraphicFramePr>
          <p:xfrm>
            <a:off x="6576625" y="4502499"/>
            <a:ext cx="4572000" cy="21661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7884320" y="4417719"/>
              <a:ext cx="12191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ndes" panose="02000000000000000000" pitchFamily="50" charset="0"/>
                </a:rPr>
                <a:t>Drop out rates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5985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850" y="333915"/>
            <a:ext cx="10515600" cy="1325563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Younger people are more likely to withdraw from the labor force, particularly the lower skilled</a:t>
            </a:r>
          </a:p>
        </p:txBody>
      </p:sp>
      <p:graphicFrame>
        <p:nvGraphicFramePr>
          <p:cNvPr id="3" name="Content Placeholder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6688961"/>
              </p:ext>
            </p:extLst>
          </p:nvPr>
        </p:nvGraphicFramePr>
        <p:xfrm>
          <a:off x="1263850" y="1659478"/>
          <a:ext cx="9536368" cy="4609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789457" y="6269063"/>
            <a:ext cx="30107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Source: BR Skills and Jobs 2, using PNAD surveys</a:t>
            </a:r>
          </a:p>
        </p:txBody>
      </p:sp>
    </p:spTree>
    <p:extLst>
      <p:ext uri="{BB962C8B-B14F-4D97-AF65-F5344CB8AC3E}">
        <p14:creationId xmlns:p14="http://schemas.microsoft.com/office/powerpoint/2010/main" val="2039589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850" y="333915"/>
            <a:ext cx="10515600" cy="1325563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 makers have to look beyond reform of labor market regulation for solutions.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63850" y="1755237"/>
            <a:ext cx="6003297" cy="43941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40869" y="1690178"/>
            <a:ext cx="38891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Correlation between de-jure ‘rigidity and youth unemployment is weak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More ‘active’ policies and programs have shown favorable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Intermediation, counseling and coaching are more cost effective than skills training.</a:t>
            </a:r>
          </a:p>
        </p:txBody>
      </p:sp>
    </p:spTree>
    <p:extLst>
      <p:ext uri="{BB962C8B-B14F-4D97-AF65-F5344CB8AC3E}">
        <p14:creationId xmlns:p14="http://schemas.microsoft.com/office/powerpoint/2010/main" val="3091198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2360</TotalTime>
  <Words>225</Words>
  <Application>Microsoft Office PowerPoint</Application>
  <PresentationFormat>Widescreen</PresentationFormat>
  <Paragraphs>29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Andes</vt:lpstr>
      <vt:lpstr>Arial</vt:lpstr>
      <vt:lpstr>Calibri</vt:lpstr>
      <vt:lpstr>Calibri Light</vt:lpstr>
      <vt:lpstr>Office Theme</vt:lpstr>
      <vt:lpstr>Rapid demographic change creates an imperative for countries to better harness their human capital.</vt:lpstr>
      <vt:lpstr>Education systems are falling short of expectations: Poor performance, repetition and dropouts.</vt:lpstr>
      <vt:lpstr>Younger people are more likely to withdraw from the labor force, particularly the lower skilled</vt:lpstr>
      <vt:lpstr>Policy makers have to look beyond reform of labor market regulation for solutions.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Truman G. Packard</dc:creator>
  <cp:lastModifiedBy>Truman G. Packard</cp:lastModifiedBy>
  <cp:revision>109</cp:revision>
  <dcterms:created xsi:type="dcterms:W3CDTF">2016-12-02T20:09:41Z</dcterms:created>
  <dcterms:modified xsi:type="dcterms:W3CDTF">2017-04-27T15:07:24Z</dcterms:modified>
</cp:coreProperties>
</file>