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9" r:id="rId4"/>
    <p:sldId id="260" r:id="rId5"/>
    <p:sldId id="261" r:id="rId6"/>
    <p:sldId id="262" r:id="rId7"/>
    <p:sldId id="265" r:id="rId8"/>
    <p:sldId id="266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9933"/>
    <a:srgbClr val="FFCC66"/>
    <a:srgbClr val="33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018" autoAdjust="0"/>
    <p:restoredTop sz="95560" autoAdjust="0"/>
  </p:normalViewPr>
  <p:slideViewPr>
    <p:cSldViewPr snapToObjects="1">
      <p:cViewPr varScale="1">
        <p:scale>
          <a:sx n="60" d="100"/>
          <a:sy n="60" d="100"/>
        </p:scale>
        <p:origin x="17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201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s-EC" sz="2000" noProof="0" dirty="0" err="1"/>
              <a:t>Informality</a:t>
            </a:r>
            <a:r>
              <a:rPr lang="es-EC" sz="2000" noProof="0" dirty="0"/>
              <a:t> </a:t>
            </a:r>
            <a:r>
              <a:rPr lang="es-EC" sz="2000" noProof="0" dirty="0" err="1"/>
              <a:t>Evolution</a:t>
            </a:r>
            <a:r>
              <a:rPr lang="es-EC" sz="2000" noProof="0" dirty="0"/>
              <a:t> in </a:t>
            </a:r>
            <a:r>
              <a:rPr lang="es-EC" sz="2000" noProof="0" dirty="0" err="1"/>
              <a:t>Latin</a:t>
            </a:r>
            <a:r>
              <a:rPr lang="es-EC" sz="2000" noProof="0" dirty="0"/>
              <a:t> </a:t>
            </a:r>
            <a:r>
              <a:rPr lang="es-EC" sz="2000" noProof="0" dirty="0" err="1"/>
              <a:t>America</a:t>
            </a:r>
            <a:endParaRPr lang="es-EC" sz="2000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27E-46D1-A5D0-50BF5B7DB2A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27E-46D1-A5D0-50BF5B7DB2A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27E-46D1-A5D0-50BF5B7DB2A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27E-46D1-A5D0-50BF5B7DB2A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27E-46D1-A5D0-50BF5B7DB2A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lang="en-US" sz="12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27E-46D1-A5D0-50BF5B7DB2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50.1</c:v>
                </c:pt>
                <c:pt idx="1">
                  <c:v>48</c:v>
                </c:pt>
                <c:pt idx="2">
                  <c:v>47.8</c:v>
                </c:pt>
                <c:pt idx="3">
                  <c:v>46.8</c:v>
                </c:pt>
                <c:pt idx="4">
                  <c:v>46.5</c:v>
                </c:pt>
                <c:pt idx="5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7E-4BE5-95A3-88C2C2283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58448352"/>
        <c:axId val="458449920"/>
      </c:barChart>
      <c:catAx>
        <c:axId val="45844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449920"/>
        <c:crosses val="autoZero"/>
        <c:auto val="1"/>
        <c:lblAlgn val="ctr"/>
        <c:lblOffset val="100"/>
        <c:noMultiLvlLbl val="0"/>
      </c:catAx>
      <c:valAx>
        <c:axId val="45844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44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38709677419354"/>
          <c:y val="7.331378299120235E-2"/>
          <c:w val="0.68709677419354842"/>
          <c:h val="0.7243401759530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GDP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 w="26724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S P????"/>
                    <a:ea typeface="MS P????"/>
                    <a:cs typeface="MS P????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High Productivity</c:v>
                </c:pt>
                <c:pt idx="1">
                  <c:v>Medium Productivity</c:v>
                </c:pt>
                <c:pt idx="2">
                  <c:v>Low     Productivity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0.66900000000000004</c:v>
                </c:pt>
                <c:pt idx="1">
                  <c:v>0.22500000000000001</c:v>
                </c:pt>
                <c:pt idx="2">
                  <c:v>0.106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71-4A76-8497-34866DADCB7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% Employment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 w="26724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S P????"/>
                    <a:ea typeface="MS P????"/>
                    <a:cs typeface="MS P????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High Productivity</c:v>
                </c:pt>
                <c:pt idx="1">
                  <c:v>Medium Productivity</c:v>
                </c:pt>
                <c:pt idx="2">
                  <c:v>Low     Productivity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 formatCode="0.00%">
                  <c:v>0.19800000000000001</c:v>
                </c:pt>
                <c:pt idx="1">
                  <c:v>0.3</c:v>
                </c:pt>
                <c:pt idx="2" formatCode="0.00%">
                  <c:v>0.502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71-4A76-8497-34866DADC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8450312"/>
        <c:axId val="458451488"/>
      </c:barChart>
      <c:catAx>
        <c:axId val="458450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34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31" b="1" i="0" u="none" strike="noStrike" kern="1200" baseline="0">
                <a:solidFill>
                  <a:schemeClr val="bg1"/>
                </a:solidFill>
                <a:latin typeface="MS P????"/>
                <a:ea typeface="MS P????"/>
                <a:cs typeface="MS P????"/>
              </a:defRPr>
            </a:pPr>
            <a:endParaRPr lang="en-US"/>
          </a:p>
        </c:txPr>
        <c:crossAx val="458451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8451488"/>
        <c:scaling>
          <c:orientation val="minMax"/>
          <c:max val="1"/>
        </c:scaling>
        <c:delete val="0"/>
        <c:axPos val="l"/>
        <c:majorGridlines>
          <c:spPr>
            <a:ln w="3340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 w="334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MS P????"/>
                <a:ea typeface="MS P????"/>
                <a:cs typeface="MS P????"/>
              </a:defRPr>
            </a:pPr>
            <a:endParaRPr lang="en-US"/>
          </a:p>
        </c:txPr>
        <c:crossAx val="458450312"/>
        <c:crosses val="autoZero"/>
        <c:crossBetween val="between"/>
      </c:valAx>
      <c:spPr>
        <a:noFill/>
        <a:ln w="13362">
          <a:solidFill>
            <a:schemeClr val="tx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85580869355616263"/>
          <c:y val="0.37772121886251209"/>
          <c:w val="0.13944024854036102"/>
          <c:h val="0.17657436407809618"/>
        </c:manualLayout>
      </c:layout>
      <c:overlay val="0"/>
      <c:spPr>
        <a:noFill/>
        <a:ln w="3340">
          <a:solidFill>
            <a:schemeClr val="tx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1"/>
              </a:solidFill>
              <a:latin typeface="MS P????"/>
              <a:ea typeface="MS P????"/>
              <a:cs typeface="MS P????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31" b="1" i="0" u="none" strike="noStrike" baseline="0">
          <a:solidFill>
            <a:schemeClr val="bg1"/>
          </a:solidFill>
          <a:latin typeface="MS P????"/>
          <a:ea typeface="MS P????"/>
          <a:cs typeface="MS P????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D2CF83A-4FE8-4344-B9A1-53813E554965}" type="datetimeFigureOut">
              <a:rPr lang="es-ES_tradnl"/>
              <a:pPr>
                <a:defRPr/>
              </a:pPr>
              <a:t>26/04/2017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208C7C9-A3BA-4349-BEC5-CF25B345A49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6255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ese caso, la cifra de trabajadores con empleo informal podría acercarse a los 134 millones en la región.  - 2016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8C7C9-A3BA-4349-BEC5-CF25B345A49D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113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8C252-79C6-4E53-BD1A-010E5FAF9DE3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3DB50-F1AC-4FC2-ADB6-BD5D179F4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82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3C54A-4766-4730-B932-EB4AD97E4F48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81DE-8536-4C4E-A599-968E1DBF3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73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B1CD-9175-43E1-A0F4-DA1EFF8B6B6C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0CBF-A782-48A1-9281-F2A7B490C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93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966E-940F-4CAB-8DE2-AD58B662908F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B144-6AEC-44C6-B15D-94E5918DC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37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2C46-E7BA-49B9-A804-9906484AE174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6BBE-2573-4E94-8360-12CA38E92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64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881B-A64D-49A0-88B7-278534884480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4F48-6536-42EC-BC0F-37EA31838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93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F9810-239D-4CD5-B907-BD2051755DD9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A305-B960-487D-92FD-F7AEB7F42C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96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AA4C-6D6D-4FA6-B60D-64DF82AC892A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4496-E903-40E9-9F72-EF29525C6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74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DE082-4802-421A-A379-AFF6C8B380DE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659B-552C-4886-B6A5-46A3DC01B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58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821FA-BC12-470A-ADE0-6F01552367AE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4656F-C87F-49FB-BE89-7D73CA9A7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34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D22BD-F6C8-4C0D-9A14-4FFF6DCCF34A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D4F8-1778-4F81-8563-E0B77182A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72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838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Clic para editar título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/>
              <a:t>Haga clic para modificar el estilo de texto del patrón</a:t>
            </a:r>
          </a:p>
          <a:p>
            <a:pPr lvl="1"/>
            <a:r>
              <a:rPr lang="es-ES_tradnl" altLang="en-US"/>
              <a:t>Segundo nivel</a:t>
            </a:r>
          </a:p>
          <a:p>
            <a:pPr lvl="2"/>
            <a:r>
              <a:rPr lang="es-ES_tradnl" altLang="en-US"/>
              <a:t>Tercer nivel</a:t>
            </a:r>
          </a:p>
          <a:p>
            <a:pPr lvl="3"/>
            <a:r>
              <a:rPr lang="es-ES_tradnl" altLang="en-US"/>
              <a:t>Cuarto nivel</a:t>
            </a:r>
          </a:p>
          <a:p>
            <a:pPr lvl="4"/>
            <a:r>
              <a:rPr lang="es-ES_tradnl" altLang="en-US"/>
              <a:t>Quinto nivel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3471591-9276-4641-85F8-6810FB1EB419}" type="datetime1">
              <a:rPr lang="en-US" altLang="en-US"/>
              <a:pPr>
                <a:defRPr/>
              </a:pPr>
              <a:t>4/26/2017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9A95799-DE4C-4C8D-A624-45A1AE501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Imagen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9875"/>
            <a:ext cx="343376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28650" y="1503363"/>
            <a:ext cx="7886700" cy="8461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_tradnl" sz="2400" dirty="0" err="1"/>
              <a:t>Click</a:t>
            </a:r>
            <a:r>
              <a:rPr lang="es-ES_tradnl" sz="2400" dirty="0"/>
              <a:t> para agregar nombre del expositor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28650" y="2054225"/>
            <a:ext cx="7886700" cy="43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dirty="0"/>
              <a:t>Haga clic </a:t>
            </a:r>
            <a:r>
              <a:rPr lang="es-ES_tradnl"/>
              <a:t>para ingresar cargo</a:t>
            </a:r>
            <a:endParaRPr lang="es-ES_tradnl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60084B8-64EE-1347-97F2-7BB0EA4048BF}" type="datetimeFigureOut">
              <a:rPr lang="es-ES_tradnl"/>
              <a:pPr>
                <a:defRPr/>
              </a:pPr>
              <a:t>26/04/2017</a:t>
            </a:fld>
            <a:endParaRPr lang="es-ES_tradnl" dirty="0"/>
          </a:p>
        </p:txBody>
      </p:sp>
      <p:sp>
        <p:nvSpPr>
          <p:cNvPr id="13" name="Rectángulo 12"/>
          <p:cNvSpPr/>
          <p:nvPr/>
        </p:nvSpPr>
        <p:spPr>
          <a:xfrm flipV="1">
            <a:off x="628650" y="1222375"/>
            <a:ext cx="3798888" cy="4603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28650" y="2438400"/>
            <a:ext cx="7886700" cy="43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dirty="0"/>
              <a:t>Haga clic para ingresar </a:t>
            </a:r>
            <a:r>
              <a:rPr lang="es-ES_tradnl" dirty="0" err="1"/>
              <a:t>direcci</a:t>
            </a:r>
            <a:r>
              <a:rPr lang="es-ES" dirty="0" err="1"/>
              <a:t>ón</a:t>
            </a:r>
            <a:endParaRPr lang="es-ES_tradnl" dirty="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628650" y="2781300"/>
            <a:ext cx="7886700" cy="436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dirty="0"/>
              <a:t>Haga clic para ingresar </a:t>
            </a:r>
            <a:r>
              <a:rPr lang="es-ES" dirty="0"/>
              <a:t>e-mail</a:t>
            </a:r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3"/>
            <a:ext cx="9139238" cy="6853237"/>
          </a:xfrm>
        </p:spPr>
      </p:pic>
      <p:sp>
        <p:nvSpPr>
          <p:cNvPr id="6" name="Rectangle 5"/>
          <p:cNvSpPr/>
          <p:nvPr/>
        </p:nvSpPr>
        <p:spPr>
          <a:xfrm>
            <a:off x="457200" y="381000"/>
            <a:ext cx="83058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n-US" sz="2800" dirty="0">
                <a:solidFill>
                  <a:schemeClr val="bg1"/>
                </a:solidFill>
              </a:rPr>
              <a:t>SECOND MEETING OF THE WORKING GROUPS OF THE XIX INTER-AMERICAN CONFERENCE OF MINISTERS OF LABOR (IACML)</a:t>
            </a:r>
            <a:br>
              <a:rPr lang="en-US" altLang="en-US" sz="4000" dirty="0">
                <a:solidFill>
                  <a:schemeClr val="bg1"/>
                </a:solidFill>
              </a:rPr>
            </a:br>
            <a:endParaRPr lang="en-US" altLang="en-US" sz="2800" dirty="0">
              <a:solidFill>
                <a:schemeClr val="bg1"/>
              </a:solidFill>
            </a:endParaRPr>
          </a:p>
          <a:p>
            <a:pPr algn="ctr"/>
            <a:endParaRPr lang="en-US" altLang="en-US" sz="2400" dirty="0">
              <a:solidFill>
                <a:schemeClr val="bg1"/>
              </a:solidFill>
            </a:endParaRPr>
          </a:p>
          <a:p>
            <a:pPr algn="ctr"/>
            <a:r>
              <a:rPr lang="es-ES" altLang="en-US" sz="2400" dirty="0">
                <a:solidFill>
                  <a:schemeClr val="bg1"/>
                </a:solidFill>
              </a:rPr>
              <a:t>PANEL 1 – TRANSITION FROM THE INFORMAL TO THE FORMAL ECONOMY</a:t>
            </a:r>
            <a:br>
              <a:rPr lang="en-US" altLang="en-US" sz="2400" dirty="0">
                <a:solidFill>
                  <a:schemeClr val="bg1"/>
                </a:solidFill>
              </a:rPr>
            </a:b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María Claudia Camacho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Coordinator for the Labor and Employment Section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Dept. of Human Development, Education and Employment, SEDI </a:t>
            </a:r>
            <a:br>
              <a:rPr lang="en-US" altLang="en-US" dirty="0">
                <a:solidFill>
                  <a:schemeClr val="bg1"/>
                </a:solidFill>
              </a:rPr>
            </a:b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Asuncion, Paraguay, April 27, 2017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334000"/>
            <a:ext cx="29511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0" y="4763"/>
            <a:ext cx="9139238" cy="6853237"/>
          </a:xfrm>
        </p:spPr>
      </p:pic>
      <p:sp>
        <p:nvSpPr>
          <p:cNvPr id="12" name="Rectangle 17"/>
          <p:cNvSpPr>
            <a:spLocks/>
          </p:cNvSpPr>
          <p:nvPr/>
        </p:nvSpPr>
        <p:spPr bwMode="auto">
          <a:xfrm>
            <a:off x="76200" y="129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13" name="CuadroTexto 18441"/>
          <p:cNvSpPr txBox="1">
            <a:spLocks noChangeArrowheads="1"/>
          </p:cNvSpPr>
          <p:nvPr/>
        </p:nvSpPr>
        <p:spPr bwMode="auto">
          <a:xfrm>
            <a:off x="762000" y="2108200"/>
            <a:ext cx="8001000" cy="259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668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5240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9812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4384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956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528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8100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672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120000"/>
              </a:spcAft>
              <a:buFontTx/>
              <a:buAutoNum type="romanUcPeriod"/>
            </a:pPr>
            <a:r>
              <a:rPr lang="es-ES" altLang="en-US" sz="2200" dirty="0">
                <a:solidFill>
                  <a:schemeClr val="bg1"/>
                </a:solidFill>
              </a:rPr>
              <a:t>Regional </a:t>
            </a:r>
            <a:r>
              <a:rPr lang="en-US" altLang="en-US" sz="2200" dirty="0">
                <a:solidFill>
                  <a:schemeClr val="bg1"/>
                </a:solidFill>
              </a:rPr>
              <a:t>priority</a:t>
            </a:r>
            <a:r>
              <a:rPr lang="es-ES" altLang="en-US" sz="2200" dirty="0">
                <a:solidFill>
                  <a:schemeClr val="bg1"/>
                </a:solidFill>
              </a:rPr>
              <a:t> and </a:t>
            </a:r>
            <a:r>
              <a:rPr lang="en-US" altLang="en-US" sz="2200" dirty="0">
                <a:solidFill>
                  <a:schemeClr val="bg1"/>
                </a:solidFill>
              </a:rPr>
              <a:t>consensus</a:t>
            </a:r>
          </a:p>
          <a:p>
            <a:pPr eaLnBrk="1" hangingPunct="1">
              <a:spcAft>
                <a:spcPct val="120000"/>
              </a:spcAft>
              <a:buFontTx/>
              <a:buAutoNum type="romanUcPeriod"/>
            </a:pPr>
            <a:r>
              <a:rPr lang="en-US" altLang="en-US" sz="2200" dirty="0">
                <a:solidFill>
                  <a:schemeClr val="bg1"/>
                </a:solidFill>
              </a:rPr>
              <a:t>Two key aspects of Informality: A reflection of structural heterogeneity and exclusion</a:t>
            </a:r>
          </a:p>
          <a:p>
            <a:pPr eaLnBrk="1" hangingPunct="1">
              <a:spcAft>
                <a:spcPct val="120000"/>
              </a:spcAft>
              <a:buFontTx/>
              <a:buAutoNum type="romanUcPeriod"/>
            </a:pPr>
            <a:r>
              <a:rPr lang="en-US" altLang="en-US" sz="2200" dirty="0">
                <a:solidFill>
                  <a:schemeClr val="bg1"/>
                </a:solidFill>
              </a:rPr>
              <a:t>Recommendations from </a:t>
            </a:r>
            <a:r>
              <a:rPr lang="en-US" altLang="en-US" sz="2200" dirty="0" err="1">
                <a:solidFill>
                  <a:schemeClr val="bg1"/>
                </a:solidFill>
              </a:rPr>
              <a:t>RIAL</a:t>
            </a:r>
            <a:r>
              <a:rPr lang="en-US" altLang="en-US" sz="2200" dirty="0">
                <a:solidFill>
                  <a:schemeClr val="bg1"/>
                </a:solidFill>
              </a:rPr>
              <a:t> Workshop “Social Dialogue for Formalization”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8913"/>
            <a:ext cx="2514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0" y="4763"/>
            <a:ext cx="9139238" cy="6853237"/>
          </a:xfrm>
        </p:spPr>
      </p:pic>
      <p:sp>
        <p:nvSpPr>
          <p:cNvPr id="12" name="Rectangle 17"/>
          <p:cNvSpPr>
            <a:spLocks/>
          </p:cNvSpPr>
          <p:nvPr/>
        </p:nvSpPr>
        <p:spPr bwMode="auto">
          <a:xfrm>
            <a:off x="105770" y="-3209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</a:rPr>
              <a:t>I. Regional priority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800" y="1219200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buFont typeface="Calibri" panose="020F0502020204030204" pitchFamily="34" charset="0"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Increasing concern over the informality phenomenon:</a:t>
            </a:r>
          </a:p>
        </p:txBody>
      </p:sp>
      <p:sp>
        <p:nvSpPr>
          <p:cNvPr id="7" name="CuadroTexto 18441"/>
          <p:cNvSpPr txBox="1">
            <a:spLocks noChangeArrowheads="1"/>
          </p:cNvSpPr>
          <p:nvPr/>
        </p:nvSpPr>
        <p:spPr bwMode="auto">
          <a:xfrm>
            <a:off x="72819" y="1905000"/>
            <a:ext cx="4305300" cy="462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668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5240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9812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4384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956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528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8100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672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n-US" altLang="en-US" sz="2200" b="1" dirty="0">
                <a:solidFill>
                  <a:schemeClr val="bg1"/>
                </a:solidFill>
              </a:rPr>
              <a:t>Because of its magnitude. </a:t>
            </a:r>
            <a:r>
              <a:rPr lang="en-US" altLang="en-US" sz="2200" dirty="0">
                <a:solidFill>
                  <a:schemeClr val="bg1"/>
                </a:solidFill>
              </a:rPr>
              <a:t>Informal employment levels are around 40% and 75% in countries of this region</a:t>
            </a:r>
          </a:p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n-US" altLang="en-US" sz="2200" b="1" dirty="0">
                <a:solidFill>
                  <a:schemeClr val="bg1"/>
                </a:solidFill>
              </a:rPr>
              <a:t>Because it is unyielding. </a:t>
            </a:r>
            <a:r>
              <a:rPr lang="en-US" altLang="en-US" sz="2200" dirty="0">
                <a:solidFill>
                  <a:schemeClr val="bg1"/>
                </a:solidFill>
              </a:rPr>
              <a:t>Inflexibility and resilience</a:t>
            </a:r>
          </a:p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n-US" altLang="en-US" sz="2200" b="1" dirty="0">
                <a:solidFill>
                  <a:schemeClr val="bg1"/>
                </a:solidFill>
              </a:rPr>
              <a:t>Because it is linked to exclusion and inequality. </a:t>
            </a:r>
            <a:r>
              <a:rPr lang="en-US" altLang="en-US" sz="2200" dirty="0">
                <a:solidFill>
                  <a:schemeClr val="bg1"/>
                </a:solidFill>
              </a:rPr>
              <a:t>Overcoming it would be a step towards fairer and more egalitarian societies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95800" y="1977841"/>
            <a:ext cx="4372277" cy="4316320"/>
            <a:chOff x="4648200" y="2239451"/>
            <a:chExt cx="4148872" cy="4316320"/>
          </a:xfrm>
        </p:grpSpPr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3194752372"/>
                </p:ext>
              </p:extLst>
            </p:nvPr>
          </p:nvGraphicFramePr>
          <p:xfrm>
            <a:off x="4648200" y="2239451"/>
            <a:ext cx="4148872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4821358" y="6294161"/>
              <a:ext cx="3657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1100" b="1" dirty="0" err="1">
                  <a:solidFill>
                    <a:schemeClr val="bg1"/>
                  </a:solidFill>
                </a:rPr>
                <a:t>Source</a:t>
              </a:r>
              <a:r>
                <a:rPr lang="x-none" sz="1100" b="1" dirty="0">
                  <a:solidFill>
                    <a:schemeClr val="bg1"/>
                  </a:solidFill>
                </a:rPr>
                <a:t>: Labor </a:t>
              </a:r>
              <a:r>
                <a:rPr lang="x-none" sz="1100" b="1" dirty="0" err="1">
                  <a:solidFill>
                    <a:schemeClr val="bg1"/>
                  </a:solidFill>
                </a:rPr>
                <a:t>Overview</a:t>
              </a:r>
              <a:r>
                <a:rPr lang="x-none" sz="1100" b="1" dirty="0">
                  <a:solidFill>
                    <a:schemeClr val="bg1"/>
                  </a:solidFill>
                </a:rPr>
                <a:t> 2016 - OIL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8913"/>
            <a:ext cx="2514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5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0" y="4763"/>
            <a:ext cx="9139238" cy="6853237"/>
          </a:xfrm>
        </p:spPr>
      </p:pic>
      <p:sp>
        <p:nvSpPr>
          <p:cNvPr id="8" name="CuadroTexto 18441"/>
          <p:cNvSpPr txBox="1">
            <a:spLocks noChangeArrowheads="1"/>
          </p:cNvSpPr>
          <p:nvPr/>
        </p:nvSpPr>
        <p:spPr bwMode="auto">
          <a:xfrm>
            <a:off x="762000" y="2438400"/>
            <a:ext cx="8001000" cy="368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668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5240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9812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4384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956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528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8100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672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Summit of the Americas – Heads of State and Government</a:t>
            </a:r>
          </a:p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Inter-American Conference of Ministers of Labor (IACML) OAS</a:t>
            </a:r>
          </a:p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ILO - CIT</a:t>
            </a:r>
          </a:p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Workers’ and Employers’ Joint Declaration (COSATE and CEATAL) – 2013 and 2015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1371600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Calibri" panose="020F0502020204030204" pitchFamily="34" charset="0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Concern is accompanied by a broad political consensus:</a:t>
            </a:r>
          </a:p>
        </p:txBody>
      </p:sp>
      <p:sp>
        <p:nvSpPr>
          <p:cNvPr id="7" name="Rectangle 17"/>
          <p:cNvSpPr>
            <a:spLocks/>
          </p:cNvSpPr>
          <p:nvPr/>
        </p:nvSpPr>
        <p:spPr bwMode="auto">
          <a:xfrm>
            <a:off x="105770" y="-3209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</a:rPr>
              <a:t>I. Regional consensus</a:t>
            </a: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8913"/>
            <a:ext cx="2514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26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0" y="-4664"/>
            <a:ext cx="9139238" cy="6853237"/>
          </a:xfrm>
        </p:spPr>
      </p:pic>
      <p:sp>
        <p:nvSpPr>
          <p:cNvPr id="12" name="Rectangle 17"/>
          <p:cNvSpPr>
            <a:spLocks/>
          </p:cNvSpPr>
          <p:nvPr/>
        </p:nvSpPr>
        <p:spPr bwMode="auto">
          <a:xfrm>
            <a:off x="105770" y="-3209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</a:rPr>
              <a:t>II. Two key aspects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81000" y="1447800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Calibri" panose="020F0502020204030204" pitchFamily="34" charset="0"/>
              <a:buNone/>
            </a:pPr>
            <a:r>
              <a:rPr lang="en-US" altLang="en-US" sz="2200" b="1" dirty="0">
                <a:solidFill>
                  <a:schemeClr val="bg1"/>
                </a:solidFill>
              </a:rPr>
              <a:t>Strong segmentation of the labor market - concentration of labor in low productivity sectors (informality)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6819" y="6079495"/>
            <a:ext cx="670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 b="1" dirty="0" err="1">
                <a:solidFill>
                  <a:schemeClr val="bg1"/>
                </a:solidFill>
              </a:rPr>
              <a:t>Source</a:t>
            </a:r>
            <a:r>
              <a:rPr lang="x-none" sz="1100" b="1" dirty="0">
                <a:solidFill>
                  <a:schemeClr val="bg1"/>
                </a:solidFill>
              </a:rPr>
              <a:t>: Cambio Estructural  para la Igualdad: Una visión integrada del desarrollo – CEPAL 2012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8913"/>
            <a:ext cx="2514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798983"/>
              </p:ext>
            </p:extLst>
          </p:nvPr>
        </p:nvGraphicFramePr>
        <p:xfrm>
          <a:off x="990600" y="2563373"/>
          <a:ext cx="784860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0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0" y="4763"/>
            <a:ext cx="9139238" cy="6853237"/>
          </a:xfrm>
        </p:spPr>
      </p:pic>
      <p:sp>
        <p:nvSpPr>
          <p:cNvPr id="12" name="Rectangle 17"/>
          <p:cNvSpPr>
            <a:spLocks/>
          </p:cNvSpPr>
          <p:nvPr/>
        </p:nvSpPr>
        <p:spPr bwMode="auto">
          <a:xfrm>
            <a:off x="105770" y="-3209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000" dirty="0">
                <a:solidFill>
                  <a:schemeClr val="bg1"/>
                </a:solidFill>
              </a:rPr>
              <a:t>II. Two key aspects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1000" y="1295400"/>
            <a:ext cx="868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Calibri" panose="020F0502020204030204" pitchFamily="34" charset="0"/>
              <a:buNone/>
            </a:pPr>
            <a:r>
              <a:rPr lang="en-US" altLang="en-US" sz="2200" b="1" dirty="0">
                <a:solidFill>
                  <a:schemeClr val="bg1"/>
                </a:solidFill>
              </a:rPr>
              <a:t>Extremely closely related to inequality and exclusion</a:t>
            </a:r>
          </a:p>
        </p:txBody>
      </p:sp>
      <p:sp>
        <p:nvSpPr>
          <p:cNvPr id="9" name="CuadroTexto 18441"/>
          <p:cNvSpPr txBox="1">
            <a:spLocks noChangeArrowheads="1"/>
          </p:cNvSpPr>
          <p:nvPr/>
        </p:nvSpPr>
        <p:spPr bwMode="auto">
          <a:xfrm>
            <a:off x="685800" y="2124075"/>
            <a:ext cx="8001000" cy="368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668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5240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9812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4384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956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528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8100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672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The less educated and poor are disproportionately affected</a:t>
            </a:r>
          </a:p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n-US" altLang="en-US" sz="2200" u="sng" dirty="0">
                <a:solidFill>
                  <a:srgbClr val="FFFF00"/>
                </a:solidFill>
              </a:rPr>
              <a:t>63% </a:t>
            </a:r>
            <a:r>
              <a:rPr lang="en-US" altLang="en-US" sz="2200" dirty="0">
                <a:solidFill>
                  <a:schemeClr val="bg1"/>
                </a:solidFill>
              </a:rPr>
              <a:t>of the workers that have had only primary education are informal</a:t>
            </a:r>
          </a:p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n-US" altLang="en-US" sz="2200" u="sng" dirty="0">
                <a:solidFill>
                  <a:srgbClr val="FFFF00"/>
                </a:solidFill>
              </a:rPr>
              <a:t>72% </a:t>
            </a:r>
            <a:r>
              <a:rPr lang="en-US" altLang="en-US" sz="2200" dirty="0">
                <a:solidFill>
                  <a:schemeClr val="bg1"/>
                </a:solidFill>
              </a:rPr>
              <a:t>of the workers in the lowest quintile are informal</a:t>
            </a:r>
          </a:p>
          <a:p>
            <a:pPr eaLnBrk="1" hangingPunct="1">
              <a:spcAft>
                <a:spcPct val="120000"/>
              </a:spcAft>
              <a:buFontTx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This reduces the possibility of breaking the intergenerational cycle of poverty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8913"/>
            <a:ext cx="2514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9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0" y="4763"/>
            <a:ext cx="9139238" cy="6853237"/>
          </a:xfrm>
        </p:spPr>
      </p:pic>
      <p:sp>
        <p:nvSpPr>
          <p:cNvPr id="28" name="CuadroTexto 18441"/>
          <p:cNvSpPr txBox="1">
            <a:spLocks noChangeArrowheads="1"/>
          </p:cNvSpPr>
          <p:nvPr/>
        </p:nvSpPr>
        <p:spPr bwMode="auto">
          <a:xfrm>
            <a:off x="533400" y="1981200"/>
            <a:ext cx="7924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668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5240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9812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4384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956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528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8100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67200" indent="-609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Strengthen the role of the State to articulate the economy, citizenry and natural resources, and as a driver of national and social integration through education</a:t>
            </a:r>
          </a:p>
          <a:p>
            <a:pPr marL="0" indent="0" eaLnBrk="1" hangingPunct="1"/>
            <a:endParaRPr lang="es-ES" altLang="en-US" sz="22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Strengthen social dialogue, at the international, national and local levels</a:t>
            </a:r>
          </a:p>
          <a:p>
            <a:pPr marL="0" indent="0" eaLnBrk="1" hangingPunct="1"/>
            <a:endParaRPr lang="es-ES" altLang="en-US" sz="22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Develop and institutionalize integrated and </a:t>
            </a:r>
            <a:r>
              <a:rPr lang="en-US" altLang="en-US" sz="2200" dirty="0" err="1">
                <a:solidFill>
                  <a:schemeClr val="bg1"/>
                </a:solidFill>
              </a:rPr>
              <a:t>intersectorial</a:t>
            </a:r>
            <a:r>
              <a:rPr lang="en-US" altLang="en-US" sz="2200" dirty="0">
                <a:solidFill>
                  <a:schemeClr val="bg1"/>
                </a:solidFill>
              </a:rPr>
              <a:t> public policies </a:t>
            </a:r>
          </a:p>
          <a:p>
            <a:pPr eaLnBrk="1" hangingPunct="1">
              <a:buFontTx/>
              <a:buChar char="•"/>
            </a:pPr>
            <a:endParaRPr lang="es-ES" altLang="en-US" sz="22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200" dirty="0">
                <a:solidFill>
                  <a:schemeClr val="bg1"/>
                </a:solidFill>
              </a:rPr>
              <a:t>Seek out and promote innovative visions and new mechanisms to address the phenomenon</a:t>
            </a:r>
            <a:endParaRPr lang="es-ES" altLang="en-US" sz="2200" dirty="0">
              <a:solidFill>
                <a:schemeClr val="bg1"/>
              </a:solidFill>
            </a:endParaRPr>
          </a:p>
        </p:txBody>
      </p:sp>
      <p:sp>
        <p:nvSpPr>
          <p:cNvPr id="15" name="CuadroTexto 6"/>
          <p:cNvSpPr txBox="1">
            <a:spLocks noChangeArrowheads="1"/>
          </p:cNvSpPr>
          <p:nvPr/>
        </p:nvSpPr>
        <p:spPr bwMode="auto">
          <a:xfrm>
            <a:off x="309562" y="1219200"/>
            <a:ext cx="8829676" cy="46166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GENERAL RECOMMENDATIONS</a:t>
            </a:r>
            <a:endParaRPr lang="en-US" b="1" dirty="0"/>
          </a:p>
        </p:txBody>
      </p:sp>
      <p:sp>
        <p:nvSpPr>
          <p:cNvPr id="8" name="Rectangle 17"/>
          <p:cNvSpPr>
            <a:spLocks/>
          </p:cNvSpPr>
          <p:nvPr/>
        </p:nvSpPr>
        <p:spPr bwMode="auto">
          <a:xfrm>
            <a:off x="-1" y="-99930"/>
            <a:ext cx="70866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00" dirty="0">
                <a:solidFill>
                  <a:schemeClr val="bg1"/>
                </a:solidFill>
              </a:rPr>
              <a:t>III. Recommendations from RIAL Workshop</a:t>
            </a:r>
          </a:p>
          <a:p>
            <a:r>
              <a:rPr lang="en-US" altLang="en-US" sz="2600" dirty="0">
                <a:solidFill>
                  <a:schemeClr val="bg1"/>
                </a:solidFill>
              </a:rPr>
              <a:t> “Social Dialogue for Formalization”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8913"/>
            <a:ext cx="2514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45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0" y="4763"/>
            <a:ext cx="9139238" cy="6853237"/>
          </a:xfrm>
        </p:spPr>
      </p:pic>
      <p:sp>
        <p:nvSpPr>
          <p:cNvPr id="12" name="Rectangle 17"/>
          <p:cNvSpPr>
            <a:spLocks/>
          </p:cNvSpPr>
          <p:nvPr/>
        </p:nvSpPr>
        <p:spPr bwMode="auto">
          <a:xfrm>
            <a:off x="-1" y="-99930"/>
            <a:ext cx="70866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600" dirty="0">
                <a:solidFill>
                  <a:schemeClr val="bg1"/>
                </a:solidFill>
              </a:rPr>
              <a:t>III. Recommendations from RIAL Workshop</a:t>
            </a:r>
          </a:p>
          <a:p>
            <a:r>
              <a:rPr lang="en-US" altLang="en-US" sz="2600" dirty="0">
                <a:solidFill>
                  <a:schemeClr val="bg1"/>
                </a:solidFill>
              </a:rPr>
              <a:t> “Social Dialogue for Formalization”</a:t>
            </a:r>
          </a:p>
        </p:txBody>
      </p:sp>
      <p:sp>
        <p:nvSpPr>
          <p:cNvPr id="15" name="CuadroTexto 6"/>
          <p:cNvSpPr txBox="1">
            <a:spLocks noChangeArrowheads="1"/>
          </p:cNvSpPr>
          <p:nvPr/>
        </p:nvSpPr>
        <p:spPr bwMode="auto">
          <a:xfrm>
            <a:off x="309562" y="1219200"/>
            <a:ext cx="8829676" cy="461665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SPECIFIC RECOMMENDATIONS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4731" y="2296350"/>
            <a:ext cx="83697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sz="2200" dirty="0" err="1">
                <a:solidFill>
                  <a:schemeClr val="bg1"/>
                </a:solidFill>
              </a:rPr>
              <a:t>On</a:t>
            </a:r>
            <a:r>
              <a:rPr lang="es-AR" sz="2200" dirty="0">
                <a:solidFill>
                  <a:schemeClr val="bg1"/>
                </a:solidFill>
              </a:rPr>
              <a:t> social </a:t>
            </a:r>
            <a:r>
              <a:rPr lang="es-AR" sz="2200" dirty="0" err="1">
                <a:solidFill>
                  <a:schemeClr val="bg1"/>
                </a:solidFill>
              </a:rPr>
              <a:t>protection</a:t>
            </a:r>
            <a:endParaRPr lang="es-AR" sz="2200" dirty="0">
              <a:solidFill>
                <a:schemeClr val="bg1"/>
              </a:solidFill>
            </a:endParaRPr>
          </a:p>
          <a:p>
            <a:pPr lvl="0"/>
            <a:r>
              <a:rPr lang="es-ES" sz="2200" dirty="0">
                <a:solidFill>
                  <a:schemeClr val="bg1"/>
                </a:solidFill>
              </a:rPr>
              <a:t> </a:t>
            </a:r>
            <a:endParaRPr lang="en-US" sz="22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On compliance with legislation and labor inspection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On registering and promoting enterprises, other production units or self-employment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bg1"/>
                </a:solidFill>
              </a:rPr>
              <a:t>On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hiring</a:t>
            </a:r>
            <a:r>
              <a:rPr lang="es-ES" sz="2200" dirty="0">
                <a:solidFill>
                  <a:schemeClr val="bg1"/>
                </a:solidFill>
              </a:rPr>
              <a:t> incentives </a:t>
            </a:r>
          </a:p>
          <a:p>
            <a:pPr lvl="0"/>
            <a:endParaRPr lang="en-US" sz="22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bg1"/>
                </a:solidFill>
              </a:rPr>
              <a:t>On</a:t>
            </a:r>
            <a:r>
              <a:rPr lang="es-ES" sz="2200" dirty="0">
                <a:solidFill>
                  <a:schemeClr val="bg1"/>
                </a:solidFill>
              </a:rPr>
              <a:t> </a:t>
            </a:r>
            <a:r>
              <a:rPr lang="es-ES" sz="2200" dirty="0" err="1">
                <a:solidFill>
                  <a:schemeClr val="bg1"/>
                </a:solidFill>
              </a:rPr>
              <a:t>education</a:t>
            </a:r>
            <a:r>
              <a:rPr lang="es-ES" sz="2200" dirty="0">
                <a:solidFill>
                  <a:schemeClr val="bg1"/>
                </a:solidFill>
              </a:rPr>
              <a:t> and training</a:t>
            </a:r>
            <a:endParaRPr lang="en-US" sz="2200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8913"/>
            <a:ext cx="2514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42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Marcador de contenido 1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49"/>
          <a:stretch/>
        </p:blipFill>
        <p:spPr>
          <a:xfrm>
            <a:off x="0" y="4763"/>
            <a:ext cx="9139238" cy="6853237"/>
          </a:xfr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8913"/>
            <a:ext cx="2514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90600" y="2001798"/>
            <a:ext cx="71628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 typeface="Calibri" panose="020F0502020204030204" pitchFamily="34" charset="0"/>
              <a:buNone/>
            </a:pPr>
            <a:r>
              <a:rPr lang="es-ES" altLang="en-US" sz="2200" b="1" dirty="0" err="1">
                <a:solidFill>
                  <a:schemeClr val="bg1"/>
                </a:solidFill>
              </a:rPr>
              <a:t>This</a:t>
            </a:r>
            <a:r>
              <a:rPr lang="es-ES" altLang="en-US" sz="2200" b="1" dirty="0">
                <a:solidFill>
                  <a:schemeClr val="bg1"/>
                </a:solidFill>
              </a:rPr>
              <a:t> meeting </a:t>
            </a:r>
            <a:r>
              <a:rPr lang="es-ES" altLang="en-US" sz="2200" b="1" dirty="0" err="1">
                <a:solidFill>
                  <a:schemeClr val="bg1"/>
                </a:solidFill>
              </a:rPr>
              <a:t>is</a:t>
            </a:r>
            <a:r>
              <a:rPr lang="es-ES" altLang="en-US" sz="2200" b="1" dirty="0">
                <a:solidFill>
                  <a:schemeClr val="bg1"/>
                </a:solidFill>
              </a:rPr>
              <a:t> a </a:t>
            </a:r>
            <a:r>
              <a:rPr lang="es-ES" altLang="en-US" sz="2200" b="1" dirty="0" err="1">
                <a:solidFill>
                  <a:schemeClr val="bg1"/>
                </a:solidFill>
              </a:rPr>
              <a:t>great</a:t>
            </a:r>
            <a:r>
              <a:rPr lang="es-ES" altLang="en-US" sz="2200" b="1" dirty="0">
                <a:solidFill>
                  <a:schemeClr val="bg1"/>
                </a:solidFill>
              </a:rPr>
              <a:t> </a:t>
            </a:r>
            <a:r>
              <a:rPr lang="es-ES" altLang="en-US" sz="2200" b="1" dirty="0" err="1">
                <a:solidFill>
                  <a:schemeClr val="bg1"/>
                </a:solidFill>
              </a:rPr>
              <a:t>opportunity</a:t>
            </a:r>
            <a:r>
              <a:rPr lang="es-ES" altLang="en-US" sz="2200" b="1" dirty="0">
                <a:solidFill>
                  <a:schemeClr val="bg1"/>
                </a:solidFill>
              </a:rPr>
              <a:t> </a:t>
            </a:r>
            <a:r>
              <a:rPr lang="es-ES" altLang="en-US" sz="2200" b="1" dirty="0" err="1">
                <a:solidFill>
                  <a:schemeClr val="bg1"/>
                </a:solidFill>
              </a:rPr>
              <a:t>to</a:t>
            </a:r>
            <a:r>
              <a:rPr lang="es-ES" altLang="en-US" sz="2200" b="1" dirty="0">
                <a:solidFill>
                  <a:schemeClr val="bg1"/>
                </a:solidFill>
              </a:rPr>
              <a:t> </a:t>
            </a:r>
            <a:r>
              <a:rPr lang="es-ES" altLang="en-US" sz="2200" b="1" dirty="0" err="1">
                <a:solidFill>
                  <a:schemeClr val="bg1"/>
                </a:solidFill>
              </a:rPr>
              <a:t>continue</a:t>
            </a:r>
            <a:r>
              <a:rPr lang="es-ES" altLang="en-US" sz="2200" b="1" dirty="0">
                <a:solidFill>
                  <a:schemeClr val="bg1"/>
                </a:solidFill>
              </a:rPr>
              <a:t> </a:t>
            </a:r>
            <a:r>
              <a:rPr lang="es-ES" altLang="en-US" sz="2200" b="1" dirty="0" err="1">
                <a:solidFill>
                  <a:schemeClr val="bg1"/>
                </a:solidFill>
              </a:rPr>
              <a:t>the</a:t>
            </a:r>
            <a:r>
              <a:rPr lang="es-ES" altLang="en-US" sz="2200" b="1" dirty="0">
                <a:solidFill>
                  <a:schemeClr val="bg1"/>
                </a:solidFill>
              </a:rPr>
              <a:t> </a:t>
            </a:r>
            <a:r>
              <a:rPr lang="es-ES" altLang="en-US" sz="2200" b="1" dirty="0" err="1">
                <a:solidFill>
                  <a:schemeClr val="bg1"/>
                </a:solidFill>
              </a:rPr>
              <a:t>analysis</a:t>
            </a:r>
            <a:r>
              <a:rPr lang="es-ES" altLang="en-US" sz="2200" b="1" dirty="0">
                <a:solidFill>
                  <a:schemeClr val="bg1"/>
                </a:solidFill>
              </a:rPr>
              <a:t> and </a:t>
            </a:r>
            <a:r>
              <a:rPr lang="es-ES" altLang="en-US" sz="2200" b="1" dirty="0" err="1">
                <a:solidFill>
                  <a:schemeClr val="bg1"/>
                </a:solidFill>
              </a:rPr>
              <a:t>exchange</a:t>
            </a:r>
            <a:r>
              <a:rPr lang="es-ES" altLang="en-US" sz="2200" b="1" dirty="0">
                <a:solidFill>
                  <a:schemeClr val="bg1"/>
                </a:solidFill>
              </a:rPr>
              <a:t> of </a:t>
            </a:r>
            <a:r>
              <a:rPr lang="es-ES" altLang="en-US" sz="2200" b="1" dirty="0" err="1">
                <a:solidFill>
                  <a:schemeClr val="bg1"/>
                </a:solidFill>
              </a:rPr>
              <a:t>experiences</a:t>
            </a:r>
            <a:r>
              <a:rPr lang="es-ES" altLang="en-US" sz="2200" b="1" dirty="0">
                <a:solidFill>
                  <a:schemeClr val="bg1"/>
                </a:solidFill>
              </a:rPr>
              <a:t> </a:t>
            </a:r>
            <a:r>
              <a:rPr lang="es-ES" altLang="en-US" sz="2200" b="1" dirty="0" err="1">
                <a:solidFill>
                  <a:schemeClr val="bg1"/>
                </a:solidFill>
              </a:rPr>
              <a:t>on</a:t>
            </a:r>
            <a:r>
              <a:rPr lang="es-ES" altLang="en-US" sz="2200" b="1" dirty="0">
                <a:solidFill>
                  <a:schemeClr val="bg1"/>
                </a:solidFill>
              </a:rPr>
              <a:t> </a:t>
            </a:r>
            <a:r>
              <a:rPr lang="es-ES" altLang="en-US" sz="2200" b="1" dirty="0" err="1">
                <a:solidFill>
                  <a:schemeClr val="bg1"/>
                </a:solidFill>
              </a:rPr>
              <a:t>addressing</a:t>
            </a:r>
            <a:r>
              <a:rPr lang="es-ES" altLang="en-US" sz="2200" b="1" dirty="0">
                <a:solidFill>
                  <a:schemeClr val="bg1"/>
                </a:solidFill>
              </a:rPr>
              <a:t> </a:t>
            </a:r>
            <a:r>
              <a:rPr lang="es-ES" altLang="en-US" sz="2200" b="1" dirty="0" err="1">
                <a:solidFill>
                  <a:schemeClr val="bg1"/>
                </a:solidFill>
              </a:rPr>
              <a:t>the</a:t>
            </a:r>
            <a:r>
              <a:rPr lang="es-ES" altLang="en-US" sz="2200" b="1" dirty="0">
                <a:solidFill>
                  <a:schemeClr val="bg1"/>
                </a:solidFill>
              </a:rPr>
              <a:t> </a:t>
            </a:r>
            <a:r>
              <a:rPr lang="es-ES" altLang="en-US" sz="2200" b="1" dirty="0" err="1">
                <a:solidFill>
                  <a:schemeClr val="bg1"/>
                </a:solidFill>
              </a:rPr>
              <a:t>phenomenon</a:t>
            </a:r>
            <a:r>
              <a:rPr lang="es-ES" altLang="en-US" sz="2200" b="1" dirty="0">
                <a:solidFill>
                  <a:schemeClr val="bg1"/>
                </a:solidFill>
              </a:rPr>
              <a:t> of </a:t>
            </a:r>
            <a:r>
              <a:rPr lang="es-ES" altLang="en-US" sz="2200" b="1" dirty="0" err="1">
                <a:solidFill>
                  <a:schemeClr val="bg1"/>
                </a:solidFill>
              </a:rPr>
              <a:t>informality</a:t>
            </a:r>
            <a:r>
              <a:rPr lang="es-ES" altLang="en-US" sz="2200" b="1" dirty="0">
                <a:solidFill>
                  <a:schemeClr val="bg1"/>
                </a:solidFill>
              </a:rPr>
              <a:t>, </a:t>
            </a:r>
            <a:r>
              <a:rPr lang="es-ES" altLang="en-US" sz="2200" b="1" dirty="0" err="1">
                <a:solidFill>
                  <a:schemeClr val="bg1"/>
                </a:solidFill>
              </a:rPr>
              <a:t>following</a:t>
            </a:r>
            <a:r>
              <a:rPr lang="es-ES" altLang="en-US" sz="2200" b="1" dirty="0">
                <a:solidFill>
                  <a:schemeClr val="bg1"/>
                </a:solidFill>
              </a:rPr>
              <a:t>-up </a:t>
            </a:r>
            <a:r>
              <a:rPr lang="es-ES" altLang="en-US" sz="2200" b="1" dirty="0" err="1">
                <a:solidFill>
                  <a:schemeClr val="bg1"/>
                </a:solidFill>
              </a:rPr>
              <a:t>on</a:t>
            </a:r>
            <a:r>
              <a:rPr lang="es-ES" altLang="en-US" sz="2200" b="1" dirty="0">
                <a:solidFill>
                  <a:schemeClr val="bg1"/>
                </a:solidFill>
              </a:rPr>
              <a:t> </a:t>
            </a:r>
            <a:r>
              <a:rPr lang="es-ES" altLang="en-US" sz="2200" b="1" dirty="0" err="1">
                <a:solidFill>
                  <a:schemeClr val="bg1"/>
                </a:solidFill>
              </a:rPr>
              <a:t>the</a:t>
            </a:r>
            <a:r>
              <a:rPr lang="es-ES" altLang="en-US" sz="2200" b="1" dirty="0">
                <a:solidFill>
                  <a:schemeClr val="bg1"/>
                </a:solidFill>
              </a:rPr>
              <a:t> Plan of </a:t>
            </a:r>
            <a:r>
              <a:rPr lang="es-ES" altLang="en-US" sz="2200" b="1" dirty="0" err="1">
                <a:solidFill>
                  <a:schemeClr val="bg1"/>
                </a:solidFill>
              </a:rPr>
              <a:t>Action</a:t>
            </a:r>
            <a:r>
              <a:rPr lang="es-ES" altLang="en-US" sz="2200" b="1" dirty="0">
                <a:solidFill>
                  <a:schemeClr val="bg1"/>
                </a:solidFill>
              </a:rPr>
              <a:t> of </a:t>
            </a:r>
            <a:r>
              <a:rPr lang="es-ES" altLang="en-US" sz="2200" b="1" dirty="0" err="1">
                <a:solidFill>
                  <a:schemeClr val="bg1"/>
                </a:solidFill>
              </a:rPr>
              <a:t>Cancun</a:t>
            </a:r>
            <a:r>
              <a:rPr lang="es-ES" altLang="en-US" sz="2200" b="1" dirty="0">
                <a:solidFill>
                  <a:schemeClr val="bg1"/>
                </a:solidFill>
              </a:rPr>
              <a:t> (XIX IACML) and </a:t>
            </a:r>
            <a:r>
              <a:rPr lang="es-ES" altLang="en-US" sz="2200" b="1" dirty="0" err="1">
                <a:solidFill>
                  <a:schemeClr val="bg1"/>
                </a:solidFill>
              </a:rPr>
              <a:t>looking</a:t>
            </a:r>
            <a:r>
              <a:rPr lang="es-ES" altLang="en-US" sz="2200" b="1" dirty="0">
                <a:solidFill>
                  <a:schemeClr val="bg1"/>
                </a:solidFill>
              </a:rPr>
              <a:t> </a:t>
            </a:r>
            <a:r>
              <a:rPr lang="es-ES" altLang="en-US" sz="2200" b="1" dirty="0" err="1">
                <a:solidFill>
                  <a:schemeClr val="bg1"/>
                </a:solidFill>
              </a:rPr>
              <a:t>towards</a:t>
            </a:r>
            <a:r>
              <a:rPr lang="es-ES" altLang="en-US" sz="2200" b="1" dirty="0">
                <a:solidFill>
                  <a:schemeClr val="bg1"/>
                </a:solidFill>
              </a:rPr>
              <a:t> </a:t>
            </a:r>
            <a:r>
              <a:rPr lang="es-ES" altLang="en-US" sz="2200" b="1" dirty="0" err="1">
                <a:solidFill>
                  <a:schemeClr val="bg1"/>
                </a:solidFill>
              </a:rPr>
              <a:t>the</a:t>
            </a:r>
            <a:r>
              <a:rPr lang="es-ES" altLang="en-US" sz="2200" b="1" dirty="0">
                <a:solidFill>
                  <a:schemeClr val="bg1"/>
                </a:solidFill>
              </a:rPr>
              <a:t> XX IACML in Barbados</a:t>
            </a:r>
          </a:p>
          <a:p>
            <a:pPr algn="ctr">
              <a:buFont typeface="Calibri" panose="020F0502020204030204" pitchFamily="34" charset="0"/>
              <a:buNone/>
            </a:pPr>
            <a:endParaRPr lang="es-ES" altLang="en-US" sz="2200" b="1" dirty="0">
              <a:solidFill>
                <a:schemeClr val="bg1"/>
              </a:solidFill>
            </a:endParaRPr>
          </a:p>
          <a:p>
            <a:pPr algn="ctr">
              <a:buFont typeface="Calibri" panose="020F0502020204030204" pitchFamily="34" charset="0"/>
              <a:buNone/>
            </a:pPr>
            <a:endParaRPr lang="es-ES" altLang="en-US" sz="2200" b="1" dirty="0">
              <a:solidFill>
                <a:schemeClr val="bg1"/>
              </a:solidFill>
            </a:endParaRPr>
          </a:p>
          <a:p>
            <a:pPr algn="ctr">
              <a:buFont typeface="Calibri" panose="020F0502020204030204" pitchFamily="34" charset="0"/>
              <a:buNone/>
            </a:pPr>
            <a:endParaRPr lang="es-ES" altLang="en-US" sz="2200" b="1" dirty="0">
              <a:solidFill>
                <a:schemeClr val="bg1"/>
              </a:solidFill>
            </a:endParaRPr>
          </a:p>
          <a:p>
            <a:pPr algn="ctr">
              <a:buFont typeface="Calibri" panose="020F0502020204030204" pitchFamily="34" charset="0"/>
              <a:buNone/>
            </a:pPr>
            <a:r>
              <a:rPr lang="es-ES" altLang="en-US" sz="2200" b="1" dirty="0" err="1">
                <a:solidFill>
                  <a:schemeClr val="bg1"/>
                </a:solidFill>
              </a:rPr>
              <a:t>Thank</a:t>
            </a:r>
            <a:r>
              <a:rPr lang="es-ES" altLang="en-US" sz="2200" b="1" dirty="0">
                <a:solidFill>
                  <a:schemeClr val="bg1"/>
                </a:solidFill>
              </a:rPr>
              <a:t> </a:t>
            </a:r>
            <a:r>
              <a:rPr lang="es-ES" altLang="en-US" sz="2200" b="1" dirty="0" err="1">
                <a:solidFill>
                  <a:schemeClr val="bg1"/>
                </a:solidFill>
              </a:rPr>
              <a:t>You</a:t>
            </a:r>
            <a:endParaRPr lang="es-ES" alt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359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 Nueva presentación1 ESP Azul" id="{CE1BFD2F-4F9B-A14A-AFD4-4A6D3AD801A0}" vid="{CFB081DE-403F-6941-85FD-776344D46FAB}"/>
    </a:ext>
  </a:extLst>
</a:theme>
</file>

<file path=ppt/theme/theme2.xml><?xml version="1.0" encoding="utf-8"?>
<a:theme xmlns:a="http://schemas.openxmlformats.org/drawingml/2006/main" name="Diseño personalizad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 Nueva presentación1 ESP Azul" id="{CE1BFD2F-4F9B-A14A-AFD4-4A6D3AD801A0}" vid="{F1617784-176B-014A-BEE7-85BB2057A2DB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Nueva presentacion ESP Azul</Template>
  <TotalTime>1845</TotalTime>
  <Words>423</Words>
  <Application>Microsoft Office PowerPoint</Application>
  <PresentationFormat>On-screen Show (4:3)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powerpoint_blue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DHDEE Intern 1 (Kim, Soweon)</dc:creator>
  <cp:lastModifiedBy>Maria Camacho</cp:lastModifiedBy>
  <cp:revision>43</cp:revision>
  <dcterms:created xsi:type="dcterms:W3CDTF">2017-04-19T15:50:59Z</dcterms:created>
  <dcterms:modified xsi:type="dcterms:W3CDTF">2017-04-26T22:46:07Z</dcterms:modified>
</cp:coreProperties>
</file>