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2" r:id="rId2"/>
    <p:sldId id="291" r:id="rId3"/>
    <p:sldId id="303" r:id="rId4"/>
    <p:sldId id="295" r:id="rId5"/>
    <p:sldId id="294" r:id="rId6"/>
    <p:sldId id="299" r:id="rId7"/>
    <p:sldId id="296" r:id="rId8"/>
    <p:sldId id="302" r:id="rId9"/>
    <p:sldId id="300" r:id="rId10"/>
    <p:sldId id="301" r:id="rId11"/>
    <p:sldId id="304" r:id="rId1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FFFFFF"/>
    <a:srgbClr val="1F497D"/>
    <a:srgbClr val="C0504D"/>
    <a:srgbClr val="FF3300"/>
    <a:srgbClr val="996633"/>
    <a:srgbClr val="969696"/>
    <a:srgbClr val="C0C0C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93577" autoAdjust="0"/>
  </p:normalViewPr>
  <p:slideViewPr>
    <p:cSldViewPr>
      <p:cViewPr varScale="1">
        <p:scale>
          <a:sx n="80" d="100"/>
          <a:sy n="80" d="100"/>
        </p:scale>
        <p:origin x="1330" y="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8C33D-5DB5-428A-895F-4CB9AD0B5C7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1FDC1-3EC0-4F69-BC83-140DBAC81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9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9754B-63D1-4BAE-98CD-E8DE3DE87BE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97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9754B-63D1-4BAE-98CD-E8DE3DE87BE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97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9754B-63D1-4BAE-98CD-E8DE3DE87BE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51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93B-57A4-46BC-A05D-6F28EA5AEAB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087-6D9B-4E55-80F2-E040C1726B4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1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93B-57A4-46BC-A05D-6F28EA5AEAB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087-6D9B-4E55-80F2-E040C1726B4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0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93B-57A4-46BC-A05D-6F28EA5AEAB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087-6D9B-4E55-80F2-E040C1726B4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9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93B-57A4-46BC-A05D-6F28EA5AEAB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087-6D9B-4E55-80F2-E040C1726B4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2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93B-57A4-46BC-A05D-6F28EA5AEAB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087-6D9B-4E55-80F2-E040C1726B4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4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93B-57A4-46BC-A05D-6F28EA5AEAB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087-6D9B-4E55-80F2-E040C1726B4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5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93B-57A4-46BC-A05D-6F28EA5AEAB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087-6D9B-4E55-80F2-E040C1726B4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93B-57A4-46BC-A05D-6F28EA5AEAB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087-6D9B-4E55-80F2-E040C1726B4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9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93B-57A4-46BC-A05D-6F28EA5AEAB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087-6D9B-4E55-80F2-E040C1726B4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3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93B-57A4-46BC-A05D-6F28EA5AEAB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087-6D9B-4E55-80F2-E040C1726B4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6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2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0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93B-57A4-46BC-A05D-6F28EA5AEAB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087-6D9B-4E55-80F2-E040C1726B4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9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493B-57A4-46BC-A05D-6F28EA5AEAB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82087-6D9B-4E55-80F2-E040C1726B4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3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e-unwto.org/doi/book/10.18111/978928442108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A2D957-2A92-4AC2-AB4F-88198D74E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780" y="-702732"/>
            <a:ext cx="10143331" cy="83227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888" y="2363652"/>
            <a:ext cx="6474632" cy="380165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en-US" sz="4400" b="1" i="1" spc="-352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New Business Models in the Accommodation Industry</a:t>
            </a:r>
          </a:p>
          <a:p>
            <a:r>
              <a:rPr lang="en-US" sz="3600" b="1" i="1" spc="-352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Benchmarking of rules and regulations in the short-term rental market</a:t>
            </a:r>
          </a:p>
        </p:txBody>
      </p:sp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3356992"/>
            <a:ext cx="2269059" cy="181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7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A2D957-2A92-4AC2-AB4F-88198D74E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780" y="-702732"/>
            <a:ext cx="10143331" cy="83227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888" y="2363652"/>
            <a:ext cx="6474632" cy="484809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en-US" sz="4400" b="1" i="1" spc="-352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New Business Models in the Accommodation Industry</a:t>
            </a:r>
          </a:p>
          <a:p>
            <a:r>
              <a:rPr lang="en-US" sz="4400" b="1" i="1" spc="-352" dirty="0">
                <a:solidFill>
                  <a:schemeClr val="bg1"/>
                </a:solidFill>
                <a:latin typeface="Arial"/>
                <a:ea typeface="+mj-ea"/>
                <a:cs typeface="Arial"/>
                <a:hlinkClick r:id="rId4"/>
              </a:rPr>
              <a:t>https://www.e-unwto.org/doi/book/10.18111/9789284421084</a:t>
            </a:r>
            <a:endParaRPr lang="en-US" sz="4400" b="1" i="1" spc="-352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  <a:p>
            <a:endParaRPr lang="en-US" sz="4400" b="1" i="1" spc="-352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3356992"/>
            <a:ext cx="2269059" cy="181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A2D957-2A92-4AC2-AB4F-88198D74E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780" y="-702732"/>
            <a:ext cx="10143331" cy="83227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888" y="2363652"/>
            <a:ext cx="6474632" cy="2139659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en-US" sz="4400" b="1" i="1" spc="-352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Thank you</a:t>
            </a:r>
          </a:p>
          <a:p>
            <a:r>
              <a:rPr lang="en-US" sz="4400" b="1" i="1" spc="-352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scarvao@unwto.org</a:t>
            </a:r>
          </a:p>
          <a:p>
            <a:endParaRPr lang="en-US" sz="4400" b="1" i="1" spc="-352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3356992"/>
            <a:ext cx="2269059" cy="181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8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302" y="-66069"/>
            <a:ext cx="10779886" cy="716747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576" y="1700808"/>
            <a:ext cx="8280920" cy="4176464"/>
          </a:xfrm>
          <a:solidFill>
            <a:schemeClr val="accent1">
              <a:alpha val="23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first comprehensive benchmark of rules and regulations on short-term home rentals around the world</a:t>
            </a:r>
          </a:p>
          <a:p>
            <a:pPr algn="l"/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5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612" y="0"/>
            <a:ext cx="10652112" cy="710140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560" y="1700808"/>
            <a:ext cx="8208912" cy="4176464"/>
          </a:xfrm>
          <a:solidFill>
            <a:schemeClr val="accent1">
              <a:alpha val="38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endParaRPr lang="en-US" sz="2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AutoNum type="arabicPlain" startAt="21"/>
            </a:pPr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</a:p>
          <a:p>
            <a:pPr algn="just"/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areas of action</a:t>
            </a:r>
          </a:p>
          <a:p>
            <a:pPr algn="just"/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typologies of measures  </a:t>
            </a:r>
          </a:p>
          <a:p>
            <a:pPr marL="742950" indent="-742950" algn="just">
              <a:buAutoNum type="arabicPlain" startAt="21"/>
            </a:pPr>
            <a:endParaRPr lang="en-GB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0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0"/>
            <a:ext cx="10328076" cy="68853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560" y="1700808"/>
            <a:ext cx="8208912" cy="4176464"/>
          </a:xfrm>
          <a:solidFill>
            <a:schemeClr val="accent1">
              <a:alpha val="2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of action: </a:t>
            </a:r>
          </a:p>
          <a:p>
            <a:pPr algn="l">
              <a:lnSpc>
                <a:spcPct val="110000"/>
              </a:lnSpc>
            </a:pPr>
            <a:endParaRPr lang="en-US" sz="1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AutoNum type="arabicPeriod"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competition</a:t>
            </a:r>
          </a:p>
          <a:p>
            <a:pPr algn="just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Consumer protection</a:t>
            </a:r>
          </a:p>
          <a:p>
            <a:pPr algn="just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Planning &amp; sustainability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8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4692" y="-1769630"/>
            <a:ext cx="7376619" cy="1008112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552" y="1484784"/>
            <a:ext cx="8220913" cy="4176464"/>
          </a:xfrm>
          <a:solidFill>
            <a:schemeClr val="accent1">
              <a:alpha val="23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to Member States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 research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case studies</a:t>
            </a:r>
          </a:p>
          <a:p>
            <a:pPr algn="l"/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8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413807"/>
              </p:ext>
            </p:extLst>
          </p:nvPr>
        </p:nvGraphicFramePr>
        <p:xfrm>
          <a:off x="344488" y="836712"/>
          <a:ext cx="9289032" cy="5680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4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2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 (Vienna)	</a:t>
                      </a:r>
                    </a:p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 (Flanders)	</a:t>
                      </a:r>
                    </a:p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Bosnia and Herzegovina	</a:t>
                      </a:r>
                    </a:p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Czech Republic	</a:t>
                      </a:r>
                    </a:p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 (Paris)	</a:t>
                      </a:r>
                    </a:p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	</a:t>
                      </a:r>
                    </a:p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Greece	</a:t>
                      </a:r>
                    </a:p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 (Veneto region)</a:t>
                      </a:r>
                    </a:p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Netherlands (Amsterdam)	</a:t>
                      </a:r>
                    </a:p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Portugal	</a:t>
                      </a:r>
                    </a:p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Slovakia	</a:t>
                      </a:r>
                    </a:p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 (Catalonia, Barcelona)	</a:t>
                      </a:r>
                    </a:p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 (England, London)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Americas</a:t>
                      </a: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Barbados	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Chile	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Costa Rica	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Mexico	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States of America (NY State + NYC 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 Pacific</a:t>
                      </a: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	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Republic of Korea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East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Arab Emirates (Dubai)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78782" y="116632"/>
            <a:ext cx="8810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 - New Business Models in the Accommodation Industry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 of rules and regulations in the short-term rental market</a:t>
            </a:r>
          </a:p>
        </p:txBody>
      </p:sp>
    </p:spTree>
    <p:extLst>
      <p:ext uri="{BB962C8B-B14F-4D97-AF65-F5344CB8AC3E}">
        <p14:creationId xmlns:p14="http://schemas.microsoft.com/office/powerpoint/2010/main" val="254702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89335"/>
            <a:ext cx="9145016" cy="65080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3626" y="6597352"/>
            <a:ext cx="915309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New Business Models in the Accommodation Industry- Benchmarking of rules and regulations in the short-term rental market, UNWTO, 2019</a:t>
            </a:r>
          </a:p>
        </p:txBody>
      </p:sp>
    </p:spTree>
    <p:extLst>
      <p:ext uri="{BB962C8B-B14F-4D97-AF65-F5344CB8AC3E}">
        <p14:creationId xmlns:p14="http://schemas.microsoft.com/office/powerpoint/2010/main" val="102983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196" y="-226473"/>
            <a:ext cx="11024828" cy="70844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720080"/>
            <a:ext cx="8496944" cy="5373216"/>
          </a:xfrm>
          <a:solidFill>
            <a:schemeClr val="accent1">
              <a:alpha val="23000"/>
            </a:schemeClr>
          </a:solidFill>
        </p:spPr>
        <p:txBody>
          <a:bodyPr>
            <a:normAutofit fontScale="77500" lnSpcReduction="20000"/>
          </a:bodyPr>
          <a:lstStyle/>
          <a:p>
            <a:pPr algn="l"/>
            <a:endParaRPr lang="en-US" sz="16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4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areas</a:t>
            </a:r>
          </a:p>
          <a:p>
            <a:pPr algn="l"/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Taxation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(95% of the cases): ensuring that taxes are collected and remitted to the authorities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Categorization of rentals 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(95%): e.g. renting part of the house, a private room or the entire house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protection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(91%): requirements on health and safety are in place in almost all the cases (basic hygiene and safety standards as well as fire protection)</a:t>
            </a:r>
          </a:p>
          <a:p>
            <a:endParaRPr lang="en-US" sz="4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9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196" y="-226473"/>
            <a:ext cx="11024828" cy="70844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520" y="404664"/>
            <a:ext cx="8424936" cy="5832648"/>
          </a:xfrm>
          <a:solidFill>
            <a:schemeClr val="accent1">
              <a:alpha val="23000"/>
            </a:schemeClr>
          </a:solidFill>
        </p:spPr>
        <p:txBody>
          <a:bodyPr>
            <a:noAutofit/>
          </a:bodyPr>
          <a:lstStyle/>
          <a:p>
            <a:pPr algn="l"/>
            <a:endParaRPr lang="en-US" sz="105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6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areas:</a:t>
            </a:r>
          </a:p>
          <a:p>
            <a:pPr algn="l">
              <a:lnSpc>
                <a:spcPct val="120000"/>
              </a:lnSpc>
            </a:pPr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algn="l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Permits and registration 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(81%): registration with the local authorities, obtaining a license, a registration number or a permit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1588" algn="l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Contract rules 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(76%): e.g. the written consent of the owner in case the tenant wants to sub-let the property as a short-term vacation rental is frequently required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2175" indent="-285750" algn="l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 mechanisms 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(76%)</a:t>
            </a:r>
          </a:p>
          <a:p>
            <a:pPr marL="892175" indent="-285750" algn="l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2175" indent="-285750" algn="l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Rental requirements 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(71%): size, furnishing, ventilation, etc. of the property</a:t>
            </a:r>
          </a:p>
          <a:p>
            <a:pPr algn="l"/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087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385</Words>
  <Application>Microsoft Office PowerPoint</Application>
  <PresentationFormat>A4 (210 x 297 mm)</PresentationFormat>
  <Paragraphs>73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 Baunemann</dc:creator>
  <cp:lastModifiedBy>sandra carvao</cp:lastModifiedBy>
  <cp:revision>49</cp:revision>
  <dcterms:created xsi:type="dcterms:W3CDTF">2019-10-22T17:11:42Z</dcterms:created>
  <dcterms:modified xsi:type="dcterms:W3CDTF">2019-11-19T13:23:59Z</dcterms:modified>
</cp:coreProperties>
</file>