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7" r:id="rId3"/>
    <p:sldId id="288" r:id="rId4"/>
    <p:sldId id="312" r:id="rId5"/>
    <p:sldId id="289" r:id="rId6"/>
    <p:sldId id="300" r:id="rId7"/>
    <p:sldId id="259" r:id="rId8"/>
    <p:sldId id="301" r:id="rId9"/>
    <p:sldId id="302" r:id="rId10"/>
    <p:sldId id="303" r:id="rId11"/>
    <p:sldId id="304" r:id="rId12"/>
    <p:sldId id="311" r:id="rId13"/>
    <p:sldId id="305" r:id="rId14"/>
    <p:sldId id="307" r:id="rId15"/>
    <p:sldId id="308" r:id="rId16"/>
    <p:sldId id="309" r:id="rId17"/>
    <p:sldId id="310" r:id="rId18"/>
    <p:sldId id="286" r:id="rId19"/>
    <p:sldId id="306" r:id="rId20"/>
    <p:sldId id="287" r:id="rId21"/>
  </p:sldIdLst>
  <p:sldSz cx="9144000" cy="6858000" type="screen4x3"/>
  <p:notesSz cx="6858000" cy="8891588"/>
  <p:defaultTextStyle>
    <a:defPPr>
      <a:defRPr lang="es-H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3" autoAdjust="0"/>
    <p:restoredTop sz="94660"/>
  </p:normalViewPr>
  <p:slideViewPr>
    <p:cSldViewPr>
      <p:cViewPr>
        <p:scale>
          <a:sx n="70" d="100"/>
          <a:sy n="70" d="100"/>
        </p:scale>
        <p:origin x="-154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rgbClr val="FFC00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3743AC77-8B17-42ED-AB0C-64107E4E4F77}">
      <dgm:prSet phldrT="[Texto]"/>
      <dgm:spPr>
        <a:solidFill>
          <a:schemeClr val="bg2"/>
        </a:solidFill>
      </dgm:spPr>
      <dgm:t>
        <a:bodyPr/>
        <a:lstStyle/>
        <a:p>
          <a:endParaRPr lang="es-HN" dirty="0"/>
        </a:p>
      </dgm:t>
    </dgm:pt>
    <dgm:pt modelId="{1A6FE39F-C367-4D6D-8537-759854E65A8B}" type="parTrans" cxnId="{580D0F84-9C70-41C8-8E95-0D344214DD55}">
      <dgm:prSet/>
      <dgm:spPr/>
      <dgm:t>
        <a:bodyPr/>
        <a:lstStyle/>
        <a:p>
          <a:endParaRPr lang="es-HN"/>
        </a:p>
      </dgm:t>
    </dgm:pt>
    <dgm:pt modelId="{61C4AF1F-7BAF-49ED-93CE-4D6F11E49C48}" type="sibTrans" cxnId="{580D0F84-9C70-41C8-8E95-0D344214DD55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7ED2B1AA-7FE6-4BB3-8B71-5B881C53048F}" type="pres">
      <dgm:prSet presAssocID="{3743AC77-8B17-42ED-AB0C-64107E4E4F7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2AEF25AC-7CDD-4F7B-816B-8FC9685B584F}" type="pres">
      <dgm:prSet presAssocID="{61C4AF1F-7BAF-49ED-93CE-4D6F11E49C48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CF97101A-9A5D-44F7-881F-15EAC96A52EC}" type="presOf" srcId="{3743AC77-8B17-42ED-AB0C-64107E4E4F77}" destId="{7ED2B1AA-7FE6-4BB3-8B71-5B881C53048F}" srcOrd="0" destOrd="0" presId="urn:microsoft.com/office/officeart/2005/8/layout/chevron1"/>
    <dgm:cxn modelId="{580D0F84-9C70-41C8-8E95-0D344214DD55}" srcId="{6D3C8C4F-6AF2-4D08-B694-1B6E949BA874}" destId="{3743AC77-8B17-42ED-AB0C-64107E4E4F77}" srcOrd="1" destOrd="0" parTransId="{1A6FE39F-C367-4D6D-8537-759854E65A8B}" sibTransId="{61C4AF1F-7BAF-49ED-93CE-4D6F11E49C48}"/>
    <dgm:cxn modelId="{52B5C7DD-C22F-4514-BB40-80A7C569D751}" type="presOf" srcId="{6D3C8C4F-6AF2-4D08-B694-1B6E949BA874}" destId="{494DDA1B-9D3B-4ED8-9612-23076DC48175}" srcOrd="0" destOrd="0" presId="urn:microsoft.com/office/officeart/2005/8/layout/chevron1"/>
    <dgm:cxn modelId="{5D402E07-C9F1-41C6-9CEB-D80538F53486}" type="presOf" srcId="{9BE791D2-A076-4FC2-AC3C-8F0F0461CFA2}" destId="{E82247A2-177E-44EC-98EA-440496643CEE}" srcOrd="0" destOrd="0" presId="urn:microsoft.com/office/officeart/2005/8/layout/chevron1"/>
    <dgm:cxn modelId="{0C46B9D5-C446-4463-A181-D52451518630}" type="presOf" srcId="{B7FF514B-9DAF-4B67-B91A-4E933177734D}" destId="{5A78B8FA-19C0-4A6D-AF81-B1E58D4C5E54}" srcOrd="0" destOrd="0" presId="urn:microsoft.com/office/officeart/2005/8/layout/chevron1"/>
    <dgm:cxn modelId="{7A7A5B4B-FC12-4599-8FCD-0E407FB02127}" type="presParOf" srcId="{494DDA1B-9D3B-4ED8-9612-23076DC48175}" destId="{E82247A2-177E-44EC-98EA-440496643CEE}" srcOrd="0" destOrd="0" presId="urn:microsoft.com/office/officeart/2005/8/layout/chevron1"/>
    <dgm:cxn modelId="{F3439256-A7BD-4906-ACDF-63322DB0FFFC}" type="presParOf" srcId="{494DDA1B-9D3B-4ED8-9612-23076DC48175}" destId="{7FC67B89-60BB-4301-82EC-6BE41230BE4B}" srcOrd="1" destOrd="0" presId="urn:microsoft.com/office/officeart/2005/8/layout/chevron1"/>
    <dgm:cxn modelId="{35B7295D-BC4F-48F7-B215-64C3027ECF36}" type="presParOf" srcId="{494DDA1B-9D3B-4ED8-9612-23076DC48175}" destId="{7ED2B1AA-7FE6-4BB3-8B71-5B881C53048F}" srcOrd="2" destOrd="0" presId="urn:microsoft.com/office/officeart/2005/8/layout/chevron1"/>
    <dgm:cxn modelId="{9885C5CC-06AB-4647-996A-4026AE95BC0B}" type="presParOf" srcId="{494DDA1B-9D3B-4ED8-9612-23076DC48175}" destId="{2AEF25AC-7CDD-4F7B-816B-8FC9685B584F}" srcOrd="3" destOrd="0" presId="urn:microsoft.com/office/officeart/2005/8/layout/chevron1"/>
    <dgm:cxn modelId="{07D2D013-C4AF-446F-BBAD-0B259AA45F3A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chemeClr val="bg1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>
        <a:solidFill>
          <a:srgbClr val="92D05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0556A33D-7A71-4AF8-AA9D-D1797C2CD93A}" type="presOf" srcId="{AA949BB4-43AC-4E60-9E66-82F3688141D3}" destId="{879FB56D-5E4F-4D76-9AC1-0F2994922080}" srcOrd="0" destOrd="0" presId="urn:microsoft.com/office/officeart/2005/8/layout/chevron1"/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7E720809-5C51-494C-9E3B-7FB41820ED87}" type="presOf" srcId="{B7FF514B-9DAF-4B67-B91A-4E933177734D}" destId="{5A78B8FA-19C0-4A6D-AF81-B1E58D4C5E54}" srcOrd="0" destOrd="0" presId="urn:microsoft.com/office/officeart/2005/8/layout/chevron1"/>
    <dgm:cxn modelId="{BDB70312-F411-4678-8ADE-3165B3BC0F0C}" type="presOf" srcId="{9BE791D2-A076-4FC2-AC3C-8F0F0461CFA2}" destId="{E82247A2-177E-44EC-98EA-440496643CEE}" srcOrd="0" destOrd="0" presId="urn:microsoft.com/office/officeart/2005/8/layout/chevron1"/>
    <dgm:cxn modelId="{21EEA3C2-CB45-4F37-832D-CCB9713901D6}" type="presOf" srcId="{6D3C8C4F-6AF2-4D08-B694-1B6E949BA874}" destId="{494DDA1B-9D3B-4ED8-9612-23076DC48175}" srcOrd="0" destOrd="0" presId="urn:microsoft.com/office/officeart/2005/8/layout/chevron1"/>
    <dgm:cxn modelId="{8EB1B2E1-CAA5-4C0C-90E5-CAD68943BBA2}" type="presParOf" srcId="{494DDA1B-9D3B-4ED8-9612-23076DC48175}" destId="{E82247A2-177E-44EC-98EA-440496643CEE}" srcOrd="0" destOrd="0" presId="urn:microsoft.com/office/officeart/2005/8/layout/chevron1"/>
    <dgm:cxn modelId="{7BF1A50B-103F-45C8-8142-1039B9B9E41A}" type="presParOf" srcId="{494DDA1B-9D3B-4ED8-9612-23076DC48175}" destId="{7FC67B89-60BB-4301-82EC-6BE41230BE4B}" srcOrd="1" destOrd="0" presId="urn:microsoft.com/office/officeart/2005/8/layout/chevron1"/>
    <dgm:cxn modelId="{D47C1DEC-3428-4F37-960E-37BB70CF57CB}" type="presParOf" srcId="{494DDA1B-9D3B-4ED8-9612-23076DC48175}" destId="{879FB56D-5E4F-4D76-9AC1-0F2994922080}" srcOrd="2" destOrd="0" presId="urn:microsoft.com/office/officeart/2005/8/layout/chevron1"/>
    <dgm:cxn modelId="{9985DD93-7FB0-418E-94DD-435E7F67CE28}" type="presParOf" srcId="{494DDA1B-9D3B-4ED8-9612-23076DC48175}" destId="{D92B86EE-FAB6-4E8F-975A-52594B12BBD0}" srcOrd="3" destOrd="0" presId="urn:microsoft.com/office/officeart/2005/8/layout/chevron1"/>
    <dgm:cxn modelId="{D96D96EE-0899-47A4-A77F-E7028B4CE948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chemeClr val="bg1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>
        <a:solidFill>
          <a:srgbClr val="92D05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315B378C-4C67-4AD3-B10E-ECBCE6922C29}" type="presOf" srcId="{9BE791D2-A076-4FC2-AC3C-8F0F0461CFA2}" destId="{E82247A2-177E-44EC-98EA-440496643CEE}" srcOrd="0" destOrd="0" presId="urn:microsoft.com/office/officeart/2005/8/layout/chevron1"/>
    <dgm:cxn modelId="{F4C558E2-3292-4F23-B853-D4144721FD0D}" type="presOf" srcId="{6D3C8C4F-6AF2-4D08-B694-1B6E949BA874}" destId="{494DDA1B-9D3B-4ED8-9612-23076DC48175}" srcOrd="0" destOrd="0" presId="urn:microsoft.com/office/officeart/2005/8/layout/chevron1"/>
    <dgm:cxn modelId="{BF6C892E-9FF4-4836-A437-874685A1A93E}" type="presOf" srcId="{B7FF514B-9DAF-4B67-B91A-4E933177734D}" destId="{5A78B8FA-19C0-4A6D-AF81-B1E58D4C5E54}" srcOrd="0" destOrd="0" presId="urn:microsoft.com/office/officeart/2005/8/layout/chevron1"/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980D3267-2344-4658-B39C-BC8891999C36}" type="presOf" srcId="{AA949BB4-43AC-4E60-9E66-82F3688141D3}" destId="{879FB56D-5E4F-4D76-9AC1-0F2994922080}" srcOrd="0" destOrd="0" presId="urn:microsoft.com/office/officeart/2005/8/layout/chevron1"/>
    <dgm:cxn modelId="{F8E6BB8F-B09A-4506-9695-4A46DB2302EB}" type="presParOf" srcId="{494DDA1B-9D3B-4ED8-9612-23076DC48175}" destId="{E82247A2-177E-44EC-98EA-440496643CEE}" srcOrd="0" destOrd="0" presId="urn:microsoft.com/office/officeart/2005/8/layout/chevron1"/>
    <dgm:cxn modelId="{A7D003F8-F127-4020-9FB4-B0BD62AECDFA}" type="presParOf" srcId="{494DDA1B-9D3B-4ED8-9612-23076DC48175}" destId="{7FC67B89-60BB-4301-82EC-6BE41230BE4B}" srcOrd="1" destOrd="0" presId="urn:microsoft.com/office/officeart/2005/8/layout/chevron1"/>
    <dgm:cxn modelId="{34DAEF21-6449-470A-92C5-970563A186E7}" type="presParOf" srcId="{494DDA1B-9D3B-4ED8-9612-23076DC48175}" destId="{879FB56D-5E4F-4D76-9AC1-0F2994922080}" srcOrd="2" destOrd="0" presId="urn:microsoft.com/office/officeart/2005/8/layout/chevron1"/>
    <dgm:cxn modelId="{5A042BDA-972B-40B5-9507-C7D89D4A739F}" type="presParOf" srcId="{494DDA1B-9D3B-4ED8-9612-23076DC48175}" destId="{D92B86EE-FAB6-4E8F-975A-52594B12BBD0}" srcOrd="3" destOrd="0" presId="urn:microsoft.com/office/officeart/2005/8/layout/chevron1"/>
    <dgm:cxn modelId="{FE8E13D4-582E-4CCB-81B0-B4D5376817BF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chemeClr val="bg1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>
        <a:solidFill>
          <a:srgbClr val="92D05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745AD14C-E9E0-4AFD-9D60-D1E74229F6F1}" type="presOf" srcId="{6D3C8C4F-6AF2-4D08-B694-1B6E949BA874}" destId="{494DDA1B-9D3B-4ED8-9612-23076DC48175}" srcOrd="0" destOrd="0" presId="urn:microsoft.com/office/officeart/2005/8/layout/chevron1"/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A52E3337-5A51-4599-97EC-22EEC957C079}" type="presOf" srcId="{9BE791D2-A076-4FC2-AC3C-8F0F0461CFA2}" destId="{E82247A2-177E-44EC-98EA-440496643CEE}" srcOrd="0" destOrd="0" presId="urn:microsoft.com/office/officeart/2005/8/layout/chevron1"/>
    <dgm:cxn modelId="{49884F89-2CA7-401A-883D-F37BCFF4FF4E}" type="presOf" srcId="{AA949BB4-43AC-4E60-9E66-82F3688141D3}" destId="{879FB56D-5E4F-4D76-9AC1-0F2994922080}" srcOrd="0" destOrd="0" presId="urn:microsoft.com/office/officeart/2005/8/layout/chevron1"/>
    <dgm:cxn modelId="{D86494D2-D192-4981-9AB2-FB76ED4AC68D}" type="presOf" srcId="{B7FF514B-9DAF-4B67-B91A-4E933177734D}" destId="{5A78B8FA-19C0-4A6D-AF81-B1E58D4C5E54}" srcOrd="0" destOrd="0" presId="urn:microsoft.com/office/officeart/2005/8/layout/chevron1"/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5393177B-5966-4C57-BD93-8438916AE4B4}" type="presParOf" srcId="{494DDA1B-9D3B-4ED8-9612-23076DC48175}" destId="{E82247A2-177E-44EC-98EA-440496643CEE}" srcOrd="0" destOrd="0" presId="urn:microsoft.com/office/officeart/2005/8/layout/chevron1"/>
    <dgm:cxn modelId="{8CF3F420-2339-4DF6-B8F8-30765508C084}" type="presParOf" srcId="{494DDA1B-9D3B-4ED8-9612-23076DC48175}" destId="{7FC67B89-60BB-4301-82EC-6BE41230BE4B}" srcOrd="1" destOrd="0" presId="urn:microsoft.com/office/officeart/2005/8/layout/chevron1"/>
    <dgm:cxn modelId="{DAAE144F-FA35-4A8F-856A-368D1E50AB72}" type="presParOf" srcId="{494DDA1B-9D3B-4ED8-9612-23076DC48175}" destId="{879FB56D-5E4F-4D76-9AC1-0F2994922080}" srcOrd="2" destOrd="0" presId="urn:microsoft.com/office/officeart/2005/8/layout/chevron1"/>
    <dgm:cxn modelId="{07A00140-C5C7-4F33-9ADE-56995C15687F}" type="presParOf" srcId="{494DDA1B-9D3B-4ED8-9612-23076DC48175}" destId="{D92B86EE-FAB6-4E8F-975A-52594B12BBD0}" srcOrd="3" destOrd="0" presId="urn:microsoft.com/office/officeart/2005/8/layout/chevron1"/>
    <dgm:cxn modelId="{0E84C2C9-05BA-4F4A-81B3-50A21C5C366C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chemeClr val="bg1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>
        <a:solidFill>
          <a:srgbClr val="92D05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BA37ED63-3AF7-4DBC-8E35-119D7B39F72A}" type="presOf" srcId="{9BE791D2-A076-4FC2-AC3C-8F0F0461CFA2}" destId="{E82247A2-177E-44EC-98EA-440496643CEE}" srcOrd="0" destOrd="0" presId="urn:microsoft.com/office/officeart/2005/8/layout/chevron1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D5048FE2-19F3-4543-9C52-B7F7B7CB0B8E}" type="presOf" srcId="{AA949BB4-43AC-4E60-9E66-82F3688141D3}" destId="{879FB56D-5E4F-4D76-9AC1-0F2994922080}" srcOrd="0" destOrd="0" presId="urn:microsoft.com/office/officeart/2005/8/layout/chevron1"/>
    <dgm:cxn modelId="{55F3DB63-0F14-466A-99AD-2650F7629828}" type="presOf" srcId="{6D3C8C4F-6AF2-4D08-B694-1B6E949BA874}" destId="{494DDA1B-9D3B-4ED8-9612-23076DC48175}" srcOrd="0" destOrd="0" presId="urn:microsoft.com/office/officeart/2005/8/layout/chevron1"/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53314562-4FED-403D-BE0E-9B28F988E2B5}" type="presOf" srcId="{B7FF514B-9DAF-4B67-B91A-4E933177734D}" destId="{5A78B8FA-19C0-4A6D-AF81-B1E58D4C5E54}" srcOrd="0" destOrd="0" presId="urn:microsoft.com/office/officeart/2005/8/layout/chevron1"/>
    <dgm:cxn modelId="{FD5029AE-7865-4BC6-A2E0-4AC6F51DC7EF}" type="presParOf" srcId="{494DDA1B-9D3B-4ED8-9612-23076DC48175}" destId="{E82247A2-177E-44EC-98EA-440496643CEE}" srcOrd="0" destOrd="0" presId="urn:microsoft.com/office/officeart/2005/8/layout/chevron1"/>
    <dgm:cxn modelId="{AE7FDE7D-340B-4CD5-B748-40DC46A97B23}" type="presParOf" srcId="{494DDA1B-9D3B-4ED8-9612-23076DC48175}" destId="{7FC67B89-60BB-4301-82EC-6BE41230BE4B}" srcOrd="1" destOrd="0" presId="urn:microsoft.com/office/officeart/2005/8/layout/chevron1"/>
    <dgm:cxn modelId="{19ED8F3D-71F5-40B1-A857-3FA130527A10}" type="presParOf" srcId="{494DDA1B-9D3B-4ED8-9612-23076DC48175}" destId="{879FB56D-5E4F-4D76-9AC1-0F2994922080}" srcOrd="2" destOrd="0" presId="urn:microsoft.com/office/officeart/2005/8/layout/chevron1"/>
    <dgm:cxn modelId="{3AEA6AAF-9D57-4F32-B7B4-D9E0FEC94386}" type="presParOf" srcId="{494DDA1B-9D3B-4ED8-9612-23076DC48175}" destId="{D92B86EE-FAB6-4E8F-975A-52594B12BBD0}" srcOrd="3" destOrd="0" presId="urn:microsoft.com/office/officeart/2005/8/layout/chevron1"/>
    <dgm:cxn modelId="{35DFA21F-6924-4F13-A31E-81147A5392A1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chemeClr val="bg1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>
        <a:solidFill>
          <a:srgbClr val="92D05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5FBD74C3-A6C7-46F9-84CC-BF86171BDF7D}" type="presOf" srcId="{B7FF514B-9DAF-4B67-B91A-4E933177734D}" destId="{5A78B8FA-19C0-4A6D-AF81-B1E58D4C5E54}" srcOrd="0" destOrd="0" presId="urn:microsoft.com/office/officeart/2005/8/layout/chevron1"/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FF9F6860-74E6-4C55-9BFE-4AB6B0092090}" type="presOf" srcId="{6D3C8C4F-6AF2-4D08-B694-1B6E949BA874}" destId="{494DDA1B-9D3B-4ED8-9612-23076DC48175}" srcOrd="0" destOrd="0" presId="urn:microsoft.com/office/officeart/2005/8/layout/chevron1"/>
    <dgm:cxn modelId="{4FBBE164-180A-4641-94D7-37D1B89FBFE0}" type="presOf" srcId="{9BE791D2-A076-4FC2-AC3C-8F0F0461CFA2}" destId="{E82247A2-177E-44EC-98EA-440496643CEE}" srcOrd="0" destOrd="0" presId="urn:microsoft.com/office/officeart/2005/8/layout/chevron1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9B20CAE4-3457-4570-9D1E-4D4D8C342A5A}" type="presOf" srcId="{AA949BB4-43AC-4E60-9E66-82F3688141D3}" destId="{879FB56D-5E4F-4D76-9AC1-0F2994922080}" srcOrd="0" destOrd="0" presId="urn:microsoft.com/office/officeart/2005/8/layout/chevron1"/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E829A755-5647-4BDF-807B-3EF2C8F559E3}" type="presParOf" srcId="{494DDA1B-9D3B-4ED8-9612-23076DC48175}" destId="{E82247A2-177E-44EC-98EA-440496643CEE}" srcOrd="0" destOrd="0" presId="urn:microsoft.com/office/officeart/2005/8/layout/chevron1"/>
    <dgm:cxn modelId="{FB3B9C5E-F77C-4C13-B113-B06DFC869393}" type="presParOf" srcId="{494DDA1B-9D3B-4ED8-9612-23076DC48175}" destId="{7FC67B89-60BB-4301-82EC-6BE41230BE4B}" srcOrd="1" destOrd="0" presId="urn:microsoft.com/office/officeart/2005/8/layout/chevron1"/>
    <dgm:cxn modelId="{1D371369-E8EC-4D02-A060-106F9989BD43}" type="presParOf" srcId="{494DDA1B-9D3B-4ED8-9612-23076DC48175}" destId="{879FB56D-5E4F-4D76-9AC1-0F2994922080}" srcOrd="2" destOrd="0" presId="urn:microsoft.com/office/officeart/2005/8/layout/chevron1"/>
    <dgm:cxn modelId="{2584BC8D-0C62-44A0-8C2F-603DB4BB0D21}" type="presParOf" srcId="{494DDA1B-9D3B-4ED8-9612-23076DC48175}" destId="{D92B86EE-FAB6-4E8F-975A-52594B12BBD0}" srcOrd="3" destOrd="0" presId="urn:microsoft.com/office/officeart/2005/8/layout/chevron1"/>
    <dgm:cxn modelId="{AE0E534C-9DCC-4514-8B1E-0F4CE8780A4E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chemeClr val="bg1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>
        <a:solidFill>
          <a:srgbClr val="92D05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A16ED8E1-101F-4AEF-89D6-1563C3542035}" type="presOf" srcId="{9BE791D2-A076-4FC2-AC3C-8F0F0461CFA2}" destId="{E82247A2-177E-44EC-98EA-440496643CEE}" srcOrd="0" destOrd="0" presId="urn:microsoft.com/office/officeart/2005/8/layout/chevron1"/>
    <dgm:cxn modelId="{D754C670-3F76-41F5-B460-D80F150D268C}" type="presOf" srcId="{6D3C8C4F-6AF2-4D08-B694-1B6E949BA874}" destId="{494DDA1B-9D3B-4ED8-9612-23076DC48175}" srcOrd="0" destOrd="0" presId="urn:microsoft.com/office/officeart/2005/8/layout/chevron1"/>
    <dgm:cxn modelId="{FEC1B4C8-C070-4913-934A-0BBE683915E5}" type="presOf" srcId="{B7FF514B-9DAF-4B67-B91A-4E933177734D}" destId="{5A78B8FA-19C0-4A6D-AF81-B1E58D4C5E54}" srcOrd="0" destOrd="0" presId="urn:microsoft.com/office/officeart/2005/8/layout/chevron1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5A8B8961-269E-4B72-9443-88F6547E85A9}" type="presOf" srcId="{AA949BB4-43AC-4E60-9E66-82F3688141D3}" destId="{879FB56D-5E4F-4D76-9AC1-0F2994922080}" srcOrd="0" destOrd="0" presId="urn:microsoft.com/office/officeart/2005/8/layout/chevron1"/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3C4EA188-5031-4475-8B3E-578FB07CC33E}" type="presParOf" srcId="{494DDA1B-9D3B-4ED8-9612-23076DC48175}" destId="{E82247A2-177E-44EC-98EA-440496643CEE}" srcOrd="0" destOrd="0" presId="urn:microsoft.com/office/officeart/2005/8/layout/chevron1"/>
    <dgm:cxn modelId="{60440D10-B00C-4919-A35D-F0FE90189BDC}" type="presParOf" srcId="{494DDA1B-9D3B-4ED8-9612-23076DC48175}" destId="{7FC67B89-60BB-4301-82EC-6BE41230BE4B}" srcOrd="1" destOrd="0" presId="urn:microsoft.com/office/officeart/2005/8/layout/chevron1"/>
    <dgm:cxn modelId="{9CD9C37B-4647-463D-9AD2-F8F0B230797E}" type="presParOf" srcId="{494DDA1B-9D3B-4ED8-9612-23076DC48175}" destId="{879FB56D-5E4F-4D76-9AC1-0F2994922080}" srcOrd="2" destOrd="0" presId="urn:microsoft.com/office/officeart/2005/8/layout/chevron1"/>
    <dgm:cxn modelId="{2885D7ED-D400-43C3-AA45-FE3A86C55484}" type="presParOf" srcId="{494DDA1B-9D3B-4ED8-9612-23076DC48175}" destId="{D92B86EE-FAB6-4E8F-975A-52594B12BBD0}" srcOrd="3" destOrd="0" presId="urn:microsoft.com/office/officeart/2005/8/layout/chevron1"/>
    <dgm:cxn modelId="{1CBAECBB-5142-4BA9-9E93-35995E39F5E2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chemeClr val="bg1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3FABEF0A-9F6F-4857-9E6A-0F739A1F7B20}">
      <dgm:prSet phldrT="[Texto]"/>
      <dgm:spPr>
        <a:solidFill>
          <a:srgbClr val="0070C0"/>
        </a:solidFill>
      </dgm:spPr>
      <dgm:t>
        <a:bodyPr/>
        <a:lstStyle/>
        <a:p>
          <a:endParaRPr lang="es-HN" dirty="0"/>
        </a:p>
      </dgm:t>
    </dgm:pt>
    <dgm:pt modelId="{0C27BD87-25E3-4C4A-A5BF-BFEA6551731F}" type="parTrans" cxnId="{DF3D7CD9-54BD-41B0-9958-ADC928A63160}">
      <dgm:prSet/>
      <dgm:spPr/>
      <dgm:t>
        <a:bodyPr/>
        <a:lstStyle/>
        <a:p>
          <a:endParaRPr lang="es-HN"/>
        </a:p>
      </dgm:t>
    </dgm:pt>
    <dgm:pt modelId="{42E5DE66-188E-482A-9FAE-5BCF36006665}" type="sibTrans" cxnId="{DF3D7CD9-54BD-41B0-9958-ADC928A63160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B224B73C-F6DF-4B98-AFD1-084D9E3869B7}" type="pres">
      <dgm:prSet presAssocID="{3FABEF0A-9F6F-4857-9E6A-0F739A1F7B2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331CB51D-6B72-41B3-B7FD-B06090ACF960}" type="presOf" srcId="{6D3C8C4F-6AF2-4D08-B694-1B6E949BA874}" destId="{494DDA1B-9D3B-4ED8-9612-23076DC48175}" srcOrd="0" destOrd="0" presId="urn:microsoft.com/office/officeart/2005/8/layout/chevron1"/>
    <dgm:cxn modelId="{34C26C32-99FB-4C0B-A075-463E1293F8AB}" type="presOf" srcId="{9BE791D2-A076-4FC2-AC3C-8F0F0461CFA2}" destId="{E82247A2-177E-44EC-98EA-440496643CEE}" srcOrd="0" destOrd="0" presId="urn:microsoft.com/office/officeart/2005/8/layout/chevron1"/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BF982603-B285-4B59-A18B-675CC5F180A6}" type="presOf" srcId="{AA949BB4-43AC-4E60-9E66-82F3688141D3}" destId="{879FB56D-5E4F-4D76-9AC1-0F2994922080}" srcOrd="0" destOrd="0" presId="urn:microsoft.com/office/officeart/2005/8/layout/chevron1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DF3D7CD9-54BD-41B0-9958-ADC928A63160}" srcId="{6D3C8C4F-6AF2-4D08-B694-1B6E949BA874}" destId="{3FABEF0A-9F6F-4857-9E6A-0F739A1F7B20}" srcOrd="2" destOrd="0" parTransId="{0C27BD87-25E3-4C4A-A5BF-BFEA6551731F}" sibTransId="{42E5DE66-188E-482A-9FAE-5BCF36006665}"/>
    <dgm:cxn modelId="{EB64AAA8-0DAD-4A3B-AF31-242049B14F78}" type="presOf" srcId="{3FABEF0A-9F6F-4857-9E6A-0F739A1F7B20}" destId="{B224B73C-F6DF-4B98-AFD1-084D9E3869B7}" srcOrd="0" destOrd="0" presId="urn:microsoft.com/office/officeart/2005/8/layout/chevron1"/>
    <dgm:cxn modelId="{4A0FCA65-AA47-46BC-9D0D-EEE69917AE3D}" type="presParOf" srcId="{494DDA1B-9D3B-4ED8-9612-23076DC48175}" destId="{E82247A2-177E-44EC-98EA-440496643CEE}" srcOrd="0" destOrd="0" presId="urn:microsoft.com/office/officeart/2005/8/layout/chevron1"/>
    <dgm:cxn modelId="{2EC0E818-198C-491E-BF2F-5C53793FE8B6}" type="presParOf" srcId="{494DDA1B-9D3B-4ED8-9612-23076DC48175}" destId="{7FC67B89-60BB-4301-82EC-6BE41230BE4B}" srcOrd="1" destOrd="0" presId="urn:microsoft.com/office/officeart/2005/8/layout/chevron1"/>
    <dgm:cxn modelId="{63D22829-7F0D-484B-B29E-D36B234297A8}" type="presParOf" srcId="{494DDA1B-9D3B-4ED8-9612-23076DC48175}" destId="{879FB56D-5E4F-4D76-9AC1-0F2994922080}" srcOrd="2" destOrd="0" presId="urn:microsoft.com/office/officeart/2005/8/layout/chevron1"/>
    <dgm:cxn modelId="{82C94D96-E90C-41C8-835C-4AFF08E0FFE0}" type="presParOf" srcId="{494DDA1B-9D3B-4ED8-9612-23076DC48175}" destId="{D92B86EE-FAB6-4E8F-975A-52594B12BBD0}" srcOrd="3" destOrd="0" presId="urn:microsoft.com/office/officeart/2005/8/layout/chevron1"/>
    <dgm:cxn modelId="{7643FE19-D9CB-4B6A-B6E9-C3BE554497C8}" type="presParOf" srcId="{494DDA1B-9D3B-4ED8-9612-23076DC48175}" destId="{B224B73C-F6DF-4B98-AFD1-084D9E3869B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0_1" csCatId="mainScheme" phldr="1"/>
      <dgm:spPr/>
    </dgm:pt>
    <dgm:pt modelId="{9BE791D2-A076-4FC2-AC3C-8F0F0461CFA2}">
      <dgm:prSet phldrT="[Texto]"/>
      <dgm:spPr/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rgbClr val="00B0F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/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64A1E307-725B-464C-9F2C-AD145C98D81D}" type="presOf" srcId="{9BE791D2-A076-4FC2-AC3C-8F0F0461CFA2}" destId="{E82247A2-177E-44EC-98EA-440496643CEE}" srcOrd="0" destOrd="0" presId="urn:microsoft.com/office/officeart/2005/8/layout/chevron1"/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7CCBFAA7-7B3F-4BDA-9934-1A1B8F9C132B}" type="presOf" srcId="{B7FF514B-9DAF-4B67-B91A-4E933177734D}" destId="{5A78B8FA-19C0-4A6D-AF81-B1E58D4C5E54}" srcOrd="0" destOrd="0" presId="urn:microsoft.com/office/officeart/2005/8/layout/chevron1"/>
    <dgm:cxn modelId="{9B53FC7C-28E2-4603-BFB7-5573DDC2558D}" type="presOf" srcId="{AA949BB4-43AC-4E60-9E66-82F3688141D3}" destId="{879FB56D-5E4F-4D76-9AC1-0F2994922080}" srcOrd="0" destOrd="0" presId="urn:microsoft.com/office/officeart/2005/8/layout/chevron1"/>
    <dgm:cxn modelId="{A42BDBA7-FF51-40FB-8647-EA051094713C}" type="presOf" srcId="{6D3C8C4F-6AF2-4D08-B694-1B6E949BA874}" destId="{494DDA1B-9D3B-4ED8-9612-23076DC48175}" srcOrd="0" destOrd="0" presId="urn:microsoft.com/office/officeart/2005/8/layout/chevron1"/>
    <dgm:cxn modelId="{B90EFC70-A63E-4F56-875A-67FE81CF7C9A}" type="presParOf" srcId="{494DDA1B-9D3B-4ED8-9612-23076DC48175}" destId="{E82247A2-177E-44EC-98EA-440496643CEE}" srcOrd="0" destOrd="0" presId="urn:microsoft.com/office/officeart/2005/8/layout/chevron1"/>
    <dgm:cxn modelId="{17B0250B-7858-409A-9742-82321A877997}" type="presParOf" srcId="{494DDA1B-9D3B-4ED8-9612-23076DC48175}" destId="{7FC67B89-60BB-4301-82EC-6BE41230BE4B}" srcOrd="1" destOrd="0" presId="urn:microsoft.com/office/officeart/2005/8/layout/chevron1"/>
    <dgm:cxn modelId="{0D8099F6-DFF3-4064-A0E9-5BD9A0EAE9A8}" type="presParOf" srcId="{494DDA1B-9D3B-4ED8-9612-23076DC48175}" destId="{879FB56D-5E4F-4D76-9AC1-0F2994922080}" srcOrd="2" destOrd="0" presId="urn:microsoft.com/office/officeart/2005/8/layout/chevron1"/>
    <dgm:cxn modelId="{5B30049F-CCD8-4866-A234-5B2232EACAC5}" type="presParOf" srcId="{494DDA1B-9D3B-4ED8-9612-23076DC48175}" destId="{D92B86EE-FAB6-4E8F-975A-52594B12BBD0}" srcOrd="3" destOrd="0" presId="urn:microsoft.com/office/officeart/2005/8/layout/chevron1"/>
    <dgm:cxn modelId="{6E4B5666-A6EF-4CC4-A982-620CA82A3805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rgbClr val="FFC00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3743AC77-8B17-42ED-AB0C-64107E4E4F77}">
      <dgm:prSet phldrT="[Texto]"/>
      <dgm:spPr>
        <a:solidFill>
          <a:schemeClr val="bg2"/>
        </a:solidFill>
      </dgm:spPr>
      <dgm:t>
        <a:bodyPr/>
        <a:lstStyle/>
        <a:p>
          <a:endParaRPr lang="es-HN" dirty="0"/>
        </a:p>
      </dgm:t>
    </dgm:pt>
    <dgm:pt modelId="{1A6FE39F-C367-4D6D-8537-759854E65A8B}" type="parTrans" cxnId="{580D0F84-9C70-41C8-8E95-0D344214DD55}">
      <dgm:prSet/>
      <dgm:spPr/>
      <dgm:t>
        <a:bodyPr/>
        <a:lstStyle/>
        <a:p>
          <a:endParaRPr lang="es-HN"/>
        </a:p>
      </dgm:t>
    </dgm:pt>
    <dgm:pt modelId="{61C4AF1F-7BAF-49ED-93CE-4D6F11E49C48}" type="sibTrans" cxnId="{580D0F84-9C70-41C8-8E95-0D344214DD55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7ED2B1AA-7FE6-4BB3-8B71-5B881C53048F}" type="pres">
      <dgm:prSet presAssocID="{3743AC77-8B17-42ED-AB0C-64107E4E4F7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2AEF25AC-7CDD-4F7B-816B-8FC9685B584F}" type="pres">
      <dgm:prSet presAssocID="{61C4AF1F-7BAF-49ED-93CE-4D6F11E49C48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B7CCA95B-E36D-4019-BA86-CF4D224D94DB}" type="presOf" srcId="{B7FF514B-9DAF-4B67-B91A-4E933177734D}" destId="{5A78B8FA-19C0-4A6D-AF81-B1E58D4C5E54}" srcOrd="0" destOrd="0" presId="urn:microsoft.com/office/officeart/2005/8/layout/chevron1"/>
    <dgm:cxn modelId="{F61B7562-185D-44C2-881B-FF19F299A696}" type="presOf" srcId="{3743AC77-8B17-42ED-AB0C-64107E4E4F77}" destId="{7ED2B1AA-7FE6-4BB3-8B71-5B881C53048F}" srcOrd="0" destOrd="0" presId="urn:microsoft.com/office/officeart/2005/8/layout/chevron1"/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CB295136-8163-454A-90C5-5D0DE36FF1C4}" type="presOf" srcId="{6D3C8C4F-6AF2-4D08-B694-1B6E949BA874}" destId="{494DDA1B-9D3B-4ED8-9612-23076DC48175}" srcOrd="0" destOrd="0" presId="urn:microsoft.com/office/officeart/2005/8/layout/chevron1"/>
    <dgm:cxn modelId="{D35BF6B4-2778-43E8-AA06-8DFA0341B7DB}" type="presOf" srcId="{9BE791D2-A076-4FC2-AC3C-8F0F0461CFA2}" destId="{E82247A2-177E-44EC-98EA-440496643CEE}" srcOrd="0" destOrd="0" presId="urn:microsoft.com/office/officeart/2005/8/layout/chevron1"/>
    <dgm:cxn modelId="{580D0F84-9C70-41C8-8E95-0D344214DD55}" srcId="{6D3C8C4F-6AF2-4D08-B694-1B6E949BA874}" destId="{3743AC77-8B17-42ED-AB0C-64107E4E4F77}" srcOrd="1" destOrd="0" parTransId="{1A6FE39F-C367-4D6D-8537-759854E65A8B}" sibTransId="{61C4AF1F-7BAF-49ED-93CE-4D6F11E49C48}"/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9866627A-B30A-46AF-A264-57FA2985F68A}" type="presParOf" srcId="{494DDA1B-9D3B-4ED8-9612-23076DC48175}" destId="{E82247A2-177E-44EC-98EA-440496643CEE}" srcOrd="0" destOrd="0" presId="urn:microsoft.com/office/officeart/2005/8/layout/chevron1"/>
    <dgm:cxn modelId="{569C0BE1-2CFA-4D76-B554-3E532098A61F}" type="presParOf" srcId="{494DDA1B-9D3B-4ED8-9612-23076DC48175}" destId="{7FC67B89-60BB-4301-82EC-6BE41230BE4B}" srcOrd="1" destOrd="0" presId="urn:microsoft.com/office/officeart/2005/8/layout/chevron1"/>
    <dgm:cxn modelId="{BA5FF58D-8BBB-41B7-9F06-A38FE448FAF7}" type="presParOf" srcId="{494DDA1B-9D3B-4ED8-9612-23076DC48175}" destId="{7ED2B1AA-7FE6-4BB3-8B71-5B881C53048F}" srcOrd="2" destOrd="0" presId="urn:microsoft.com/office/officeart/2005/8/layout/chevron1"/>
    <dgm:cxn modelId="{52838A71-4ED6-42DC-A4C9-9EEE6FB18ACD}" type="presParOf" srcId="{494DDA1B-9D3B-4ED8-9612-23076DC48175}" destId="{2AEF25AC-7CDD-4F7B-816B-8FC9685B584F}" srcOrd="3" destOrd="0" presId="urn:microsoft.com/office/officeart/2005/8/layout/chevron1"/>
    <dgm:cxn modelId="{7AA4DA4E-C315-474D-9B31-5EC63E825178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rgbClr val="FFC00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3743AC77-8B17-42ED-AB0C-64107E4E4F77}">
      <dgm:prSet phldrT="[Texto]"/>
      <dgm:spPr>
        <a:solidFill>
          <a:schemeClr val="bg2"/>
        </a:solidFill>
      </dgm:spPr>
      <dgm:t>
        <a:bodyPr/>
        <a:lstStyle/>
        <a:p>
          <a:endParaRPr lang="es-HN" dirty="0"/>
        </a:p>
      </dgm:t>
    </dgm:pt>
    <dgm:pt modelId="{1A6FE39F-C367-4D6D-8537-759854E65A8B}" type="parTrans" cxnId="{580D0F84-9C70-41C8-8E95-0D344214DD55}">
      <dgm:prSet/>
      <dgm:spPr/>
      <dgm:t>
        <a:bodyPr/>
        <a:lstStyle/>
        <a:p>
          <a:endParaRPr lang="es-HN"/>
        </a:p>
      </dgm:t>
    </dgm:pt>
    <dgm:pt modelId="{61C4AF1F-7BAF-49ED-93CE-4D6F11E49C48}" type="sibTrans" cxnId="{580D0F84-9C70-41C8-8E95-0D344214DD55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7ED2B1AA-7FE6-4BB3-8B71-5B881C53048F}" type="pres">
      <dgm:prSet presAssocID="{3743AC77-8B17-42ED-AB0C-64107E4E4F7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2AEF25AC-7CDD-4F7B-816B-8FC9685B584F}" type="pres">
      <dgm:prSet presAssocID="{61C4AF1F-7BAF-49ED-93CE-4D6F11E49C48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B38963A9-724B-40E9-93FA-B9F13EE2FBC7}" type="presOf" srcId="{6D3C8C4F-6AF2-4D08-B694-1B6E949BA874}" destId="{494DDA1B-9D3B-4ED8-9612-23076DC48175}" srcOrd="0" destOrd="0" presId="urn:microsoft.com/office/officeart/2005/8/layout/chevron1"/>
    <dgm:cxn modelId="{2F0E7885-CF16-4613-8008-32882059C168}" type="presOf" srcId="{3743AC77-8B17-42ED-AB0C-64107E4E4F77}" destId="{7ED2B1AA-7FE6-4BB3-8B71-5B881C53048F}" srcOrd="0" destOrd="0" presId="urn:microsoft.com/office/officeart/2005/8/layout/chevron1"/>
    <dgm:cxn modelId="{366828DD-A52B-4F33-8704-BA5B6F33BAA9}" type="presOf" srcId="{9BE791D2-A076-4FC2-AC3C-8F0F0461CFA2}" destId="{E82247A2-177E-44EC-98EA-440496643CEE}" srcOrd="0" destOrd="0" presId="urn:microsoft.com/office/officeart/2005/8/layout/chevron1"/>
    <dgm:cxn modelId="{59BEC83B-EB46-4EE5-BF4A-5BF07BAEBAF9}" type="presOf" srcId="{B7FF514B-9DAF-4B67-B91A-4E933177734D}" destId="{5A78B8FA-19C0-4A6D-AF81-B1E58D4C5E54}" srcOrd="0" destOrd="0" presId="urn:microsoft.com/office/officeart/2005/8/layout/chevron1"/>
    <dgm:cxn modelId="{580D0F84-9C70-41C8-8E95-0D344214DD55}" srcId="{6D3C8C4F-6AF2-4D08-B694-1B6E949BA874}" destId="{3743AC77-8B17-42ED-AB0C-64107E4E4F77}" srcOrd="1" destOrd="0" parTransId="{1A6FE39F-C367-4D6D-8537-759854E65A8B}" sibTransId="{61C4AF1F-7BAF-49ED-93CE-4D6F11E49C48}"/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BD6A0ADB-9B8F-4AF9-8A9D-E4E7C9927409}" type="presParOf" srcId="{494DDA1B-9D3B-4ED8-9612-23076DC48175}" destId="{E82247A2-177E-44EC-98EA-440496643CEE}" srcOrd="0" destOrd="0" presId="urn:microsoft.com/office/officeart/2005/8/layout/chevron1"/>
    <dgm:cxn modelId="{8335D340-2F8C-4772-85AB-A40A68B0E7D9}" type="presParOf" srcId="{494DDA1B-9D3B-4ED8-9612-23076DC48175}" destId="{7FC67B89-60BB-4301-82EC-6BE41230BE4B}" srcOrd="1" destOrd="0" presId="urn:microsoft.com/office/officeart/2005/8/layout/chevron1"/>
    <dgm:cxn modelId="{4FC7DAE4-B9D0-4489-8472-49F43463ED91}" type="presParOf" srcId="{494DDA1B-9D3B-4ED8-9612-23076DC48175}" destId="{7ED2B1AA-7FE6-4BB3-8B71-5B881C53048F}" srcOrd="2" destOrd="0" presId="urn:microsoft.com/office/officeart/2005/8/layout/chevron1"/>
    <dgm:cxn modelId="{56D267D9-6C85-4BF2-BB10-55087CC65C3C}" type="presParOf" srcId="{494DDA1B-9D3B-4ED8-9612-23076DC48175}" destId="{2AEF25AC-7CDD-4F7B-816B-8FC9685B584F}" srcOrd="3" destOrd="0" presId="urn:microsoft.com/office/officeart/2005/8/layout/chevron1"/>
    <dgm:cxn modelId="{042726EC-12CE-4CB2-B2ED-2496D96FDA52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rgbClr val="FFC00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3743AC77-8B17-42ED-AB0C-64107E4E4F77}">
      <dgm:prSet phldrT="[Texto]"/>
      <dgm:spPr>
        <a:solidFill>
          <a:schemeClr val="bg2"/>
        </a:solidFill>
      </dgm:spPr>
      <dgm:t>
        <a:bodyPr/>
        <a:lstStyle/>
        <a:p>
          <a:endParaRPr lang="es-HN" dirty="0"/>
        </a:p>
      </dgm:t>
    </dgm:pt>
    <dgm:pt modelId="{1A6FE39F-C367-4D6D-8537-759854E65A8B}" type="parTrans" cxnId="{580D0F84-9C70-41C8-8E95-0D344214DD55}">
      <dgm:prSet/>
      <dgm:spPr/>
      <dgm:t>
        <a:bodyPr/>
        <a:lstStyle/>
        <a:p>
          <a:endParaRPr lang="es-HN"/>
        </a:p>
      </dgm:t>
    </dgm:pt>
    <dgm:pt modelId="{61C4AF1F-7BAF-49ED-93CE-4D6F11E49C48}" type="sibTrans" cxnId="{580D0F84-9C70-41C8-8E95-0D344214DD55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7ED2B1AA-7FE6-4BB3-8B71-5B881C53048F}" type="pres">
      <dgm:prSet presAssocID="{3743AC77-8B17-42ED-AB0C-64107E4E4F7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2AEF25AC-7CDD-4F7B-816B-8FC9685B584F}" type="pres">
      <dgm:prSet presAssocID="{61C4AF1F-7BAF-49ED-93CE-4D6F11E49C48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870D296F-6FA5-4ECA-8809-2560681E0F06}" type="presOf" srcId="{6D3C8C4F-6AF2-4D08-B694-1B6E949BA874}" destId="{494DDA1B-9D3B-4ED8-9612-23076DC48175}" srcOrd="0" destOrd="0" presId="urn:microsoft.com/office/officeart/2005/8/layout/chevron1"/>
    <dgm:cxn modelId="{2C88A7CA-FE32-4AA3-A270-2AE176C5D5CF}" type="presOf" srcId="{B7FF514B-9DAF-4B67-B91A-4E933177734D}" destId="{5A78B8FA-19C0-4A6D-AF81-B1E58D4C5E54}" srcOrd="0" destOrd="0" presId="urn:microsoft.com/office/officeart/2005/8/layout/chevron1"/>
    <dgm:cxn modelId="{580D0F84-9C70-41C8-8E95-0D344214DD55}" srcId="{6D3C8C4F-6AF2-4D08-B694-1B6E949BA874}" destId="{3743AC77-8B17-42ED-AB0C-64107E4E4F77}" srcOrd="1" destOrd="0" parTransId="{1A6FE39F-C367-4D6D-8537-759854E65A8B}" sibTransId="{61C4AF1F-7BAF-49ED-93CE-4D6F11E49C48}"/>
    <dgm:cxn modelId="{FD1D1A89-A820-4C2D-B947-94FE1FB09FB2}" type="presOf" srcId="{9BE791D2-A076-4FC2-AC3C-8F0F0461CFA2}" destId="{E82247A2-177E-44EC-98EA-440496643CEE}" srcOrd="0" destOrd="0" presId="urn:microsoft.com/office/officeart/2005/8/layout/chevron1"/>
    <dgm:cxn modelId="{F45289BF-6B93-4E17-8190-83848C871C4E}" type="presOf" srcId="{3743AC77-8B17-42ED-AB0C-64107E4E4F77}" destId="{7ED2B1AA-7FE6-4BB3-8B71-5B881C53048F}" srcOrd="0" destOrd="0" presId="urn:microsoft.com/office/officeart/2005/8/layout/chevron1"/>
    <dgm:cxn modelId="{0E696EE4-6E4E-4427-902A-08B4EA28AF33}" type="presParOf" srcId="{494DDA1B-9D3B-4ED8-9612-23076DC48175}" destId="{E82247A2-177E-44EC-98EA-440496643CEE}" srcOrd="0" destOrd="0" presId="urn:microsoft.com/office/officeart/2005/8/layout/chevron1"/>
    <dgm:cxn modelId="{BCEBB803-409A-405C-9F69-D2D5331E3869}" type="presParOf" srcId="{494DDA1B-9D3B-4ED8-9612-23076DC48175}" destId="{7FC67B89-60BB-4301-82EC-6BE41230BE4B}" srcOrd="1" destOrd="0" presId="urn:microsoft.com/office/officeart/2005/8/layout/chevron1"/>
    <dgm:cxn modelId="{942CAE8B-1D5C-4187-B67E-9EB7A5B2163B}" type="presParOf" srcId="{494DDA1B-9D3B-4ED8-9612-23076DC48175}" destId="{7ED2B1AA-7FE6-4BB3-8B71-5B881C53048F}" srcOrd="2" destOrd="0" presId="urn:microsoft.com/office/officeart/2005/8/layout/chevron1"/>
    <dgm:cxn modelId="{F0C9D55F-7BDB-49E3-80BB-F27AAB00A59A}" type="presParOf" srcId="{494DDA1B-9D3B-4ED8-9612-23076DC48175}" destId="{2AEF25AC-7CDD-4F7B-816B-8FC9685B584F}" srcOrd="3" destOrd="0" presId="urn:microsoft.com/office/officeart/2005/8/layout/chevron1"/>
    <dgm:cxn modelId="{CF0A93AD-FE0F-4AC0-B4A1-D7F61544AEEB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7F0DF3-6964-41C6-BECC-D1383B55F3DB}" type="doc">
      <dgm:prSet loTypeId="urn:microsoft.com/office/officeart/2005/8/layout/arrow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HN"/>
        </a:p>
      </dgm:t>
    </dgm:pt>
    <dgm:pt modelId="{7CA98B39-1FD6-4163-B0AF-D03191319E2F}">
      <dgm:prSet phldrT="[Texto]"/>
      <dgm:spPr/>
      <dgm:t>
        <a:bodyPr/>
        <a:lstStyle/>
        <a:p>
          <a:r>
            <a:rPr lang="es-HN" dirty="0" smtClean="0"/>
            <a:t>5 Retos Financieros</a:t>
          </a:r>
          <a:endParaRPr lang="es-HN" dirty="0"/>
        </a:p>
      </dgm:t>
    </dgm:pt>
    <dgm:pt modelId="{0FD6F8B5-C300-46C6-9C5F-ABC0CF447B37}" type="parTrans" cxnId="{48BE838E-1224-4A45-AC09-D04D483E60FD}">
      <dgm:prSet/>
      <dgm:spPr/>
      <dgm:t>
        <a:bodyPr/>
        <a:lstStyle/>
        <a:p>
          <a:endParaRPr lang="es-HN"/>
        </a:p>
      </dgm:t>
    </dgm:pt>
    <dgm:pt modelId="{BEE12C3F-1A52-468C-B213-7BD9DC77F8BB}" type="sibTrans" cxnId="{48BE838E-1224-4A45-AC09-D04D483E60FD}">
      <dgm:prSet/>
      <dgm:spPr/>
      <dgm:t>
        <a:bodyPr/>
        <a:lstStyle/>
        <a:p>
          <a:endParaRPr lang="es-HN"/>
        </a:p>
      </dgm:t>
    </dgm:pt>
    <dgm:pt modelId="{AF925EE0-2F28-4043-A2C3-D3FC8B649B86}">
      <dgm:prSet phldrT="[Texto]"/>
      <dgm:spPr/>
      <dgm:t>
        <a:bodyPr/>
        <a:lstStyle/>
        <a:p>
          <a:r>
            <a:rPr lang="es-HN" dirty="0" smtClean="0"/>
            <a:t>5 Retos Administrativos</a:t>
          </a:r>
          <a:endParaRPr lang="es-HN" dirty="0"/>
        </a:p>
      </dgm:t>
    </dgm:pt>
    <dgm:pt modelId="{238BED48-5D26-45A4-BF2C-8EEA65BE1FB0}" type="parTrans" cxnId="{3B9AD8AA-7293-467E-86BB-BCE28D7C50E3}">
      <dgm:prSet/>
      <dgm:spPr/>
      <dgm:t>
        <a:bodyPr/>
        <a:lstStyle/>
        <a:p>
          <a:endParaRPr lang="es-HN"/>
        </a:p>
      </dgm:t>
    </dgm:pt>
    <dgm:pt modelId="{BA0A0B66-9803-4232-B9D2-7B11FD3E8874}" type="sibTrans" cxnId="{3B9AD8AA-7293-467E-86BB-BCE28D7C50E3}">
      <dgm:prSet/>
      <dgm:spPr/>
      <dgm:t>
        <a:bodyPr/>
        <a:lstStyle/>
        <a:p>
          <a:endParaRPr lang="es-HN"/>
        </a:p>
      </dgm:t>
    </dgm:pt>
    <dgm:pt modelId="{4C1127AF-3DC3-4A85-B624-D5E6495936FF}" type="pres">
      <dgm:prSet presAssocID="{AD7F0DF3-6964-41C6-BECC-D1383B55F3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HN"/>
        </a:p>
      </dgm:t>
    </dgm:pt>
    <dgm:pt modelId="{641814F4-AFA5-4BB3-B545-96856DC764A0}" type="pres">
      <dgm:prSet presAssocID="{7CA98B39-1FD6-4163-B0AF-D03191319E2F}" presName="arrow" presStyleLbl="node1" presStyleIdx="0" presStyleCnt="2" custScaleY="74782" custRadScaleRad="112797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60C7153F-61B5-47B2-8F0A-9F2B73D1D39A}" type="pres">
      <dgm:prSet presAssocID="{AF925EE0-2F28-4043-A2C3-D3FC8B649B86}" presName="arrow" presStyleLbl="node1" presStyleIdx="1" presStyleCnt="2" custScaleY="73762" custRadScaleRad="124987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3B9AD8AA-7293-467E-86BB-BCE28D7C50E3}" srcId="{AD7F0DF3-6964-41C6-BECC-D1383B55F3DB}" destId="{AF925EE0-2F28-4043-A2C3-D3FC8B649B86}" srcOrd="1" destOrd="0" parTransId="{238BED48-5D26-45A4-BF2C-8EEA65BE1FB0}" sibTransId="{BA0A0B66-9803-4232-B9D2-7B11FD3E8874}"/>
    <dgm:cxn modelId="{8C299183-F1FA-4AD1-9E7C-DE1417FA51CC}" type="presOf" srcId="{7CA98B39-1FD6-4163-B0AF-D03191319E2F}" destId="{641814F4-AFA5-4BB3-B545-96856DC764A0}" srcOrd="0" destOrd="0" presId="urn:microsoft.com/office/officeart/2005/8/layout/arrow5"/>
    <dgm:cxn modelId="{48BE838E-1224-4A45-AC09-D04D483E60FD}" srcId="{AD7F0DF3-6964-41C6-BECC-D1383B55F3DB}" destId="{7CA98B39-1FD6-4163-B0AF-D03191319E2F}" srcOrd="0" destOrd="0" parTransId="{0FD6F8B5-C300-46C6-9C5F-ABC0CF447B37}" sibTransId="{BEE12C3F-1A52-468C-B213-7BD9DC77F8BB}"/>
    <dgm:cxn modelId="{13179CFF-3E44-496A-80B1-DD4709C85016}" type="presOf" srcId="{AF925EE0-2F28-4043-A2C3-D3FC8B649B86}" destId="{60C7153F-61B5-47B2-8F0A-9F2B73D1D39A}" srcOrd="0" destOrd="0" presId="urn:microsoft.com/office/officeart/2005/8/layout/arrow5"/>
    <dgm:cxn modelId="{E32CF5A7-1F96-42BD-BA15-18F46895FEFA}" type="presOf" srcId="{AD7F0DF3-6964-41C6-BECC-D1383B55F3DB}" destId="{4C1127AF-3DC3-4A85-B624-D5E6495936FF}" srcOrd="0" destOrd="0" presId="urn:microsoft.com/office/officeart/2005/8/layout/arrow5"/>
    <dgm:cxn modelId="{72EC6B28-852E-4D34-B62E-AFFB72AFBC4C}" type="presParOf" srcId="{4C1127AF-3DC3-4A85-B624-D5E6495936FF}" destId="{641814F4-AFA5-4BB3-B545-96856DC764A0}" srcOrd="0" destOrd="0" presId="urn:microsoft.com/office/officeart/2005/8/layout/arrow5"/>
    <dgm:cxn modelId="{2B068871-13B3-4AEB-BD6B-2CDF756E49CB}" type="presParOf" srcId="{4C1127AF-3DC3-4A85-B624-D5E6495936FF}" destId="{60C7153F-61B5-47B2-8F0A-9F2B73D1D39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chemeClr val="bg1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>
        <a:solidFill>
          <a:srgbClr val="92D05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66585722-9D82-4CB8-BF67-FC980FDF686C}" type="presOf" srcId="{B7FF514B-9DAF-4B67-B91A-4E933177734D}" destId="{5A78B8FA-19C0-4A6D-AF81-B1E58D4C5E54}" srcOrd="0" destOrd="0" presId="urn:microsoft.com/office/officeart/2005/8/layout/chevron1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6AB840C6-9040-43E9-A0A1-ACCA4DEE8501}" type="presOf" srcId="{9BE791D2-A076-4FC2-AC3C-8F0F0461CFA2}" destId="{E82247A2-177E-44EC-98EA-440496643CEE}" srcOrd="0" destOrd="0" presId="urn:microsoft.com/office/officeart/2005/8/layout/chevron1"/>
    <dgm:cxn modelId="{2D03523C-6715-482F-9B7F-6B2640B7FDDB}" type="presOf" srcId="{6D3C8C4F-6AF2-4D08-B694-1B6E949BA874}" destId="{494DDA1B-9D3B-4ED8-9612-23076DC48175}" srcOrd="0" destOrd="0" presId="urn:microsoft.com/office/officeart/2005/8/layout/chevron1"/>
    <dgm:cxn modelId="{5C3C8F3D-65D2-4054-A79C-4B51B05BA01D}" type="presOf" srcId="{AA949BB4-43AC-4E60-9E66-82F3688141D3}" destId="{879FB56D-5E4F-4D76-9AC1-0F2994922080}" srcOrd="0" destOrd="0" presId="urn:microsoft.com/office/officeart/2005/8/layout/chevron1"/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7E207264-C2B1-477A-A8A8-6EF5DC646C22}" type="presParOf" srcId="{494DDA1B-9D3B-4ED8-9612-23076DC48175}" destId="{E82247A2-177E-44EC-98EA-440496643CEE}" srcOrd="0" destOrd="0" presId="urn:microsoft.com/office/officeart/2005/8/layout/chevron1"/>
    <dgm:cxn modelId="{E84B9001-92F6-4415-BD91-3C5A9E1E6CA9}" type="presParOf" srcId="{494DDA1B-9D3B-4ED8-9612-23076DC48175}" destId="{7FC67B89-60BB-4301-82EC-6BE41230BE4B}" srcOrd="1" destOrd="0" presId="urn:microsoft.com/office/officeart/2005/8/layout/chevron1"/>
    <dgm:cxn modelId="{04A2E85F-1E44-4D70-A0B9-B4EA5EF899C3}" type="presParOf" srcId="{494DDA1B-9D3B-4ED8-9612-23076DC48175}" destId="{879FB56D-5E4F-4D76-9AC1-0F2994922080}" srcOrd="2" destOrd="0" presId="urn:microsoft.com/office/officeart/2005/8/layout/chevron1"/>
    <dgm:cxn modelId="{16529B2B-2FBD-4E70-B5CC-7D1A29317269}" type="presParOf" srcId="{494DDA1B-9D3B-4ED8-9612-23076DC48175}" destId="{D92B86EE-FAB6-4E8F-975A-52594B12BBD0}" srcOrd="3" destOrd="0" presId="urn:microsoft.com/office/officeart/2005/8/layout/chevron1"/>
    <dgm:cxn modelId="{96501913-0FEF-4794-9493-E30C2A569314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chemeClr val="bg1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>
        <a:solidFill>
          <a:srgbClr val="92D05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BCE40F73-ADFF-4880-8DB0-C0A893F24584}" type="presOf" srcId="{6D3C8C4F-6AF2-4D08-B694-1B6E949BA874}" destId="{494DDA1B-9D3B-4ED8-9612-23076DC48175}" srcOrd="0" destOrd="0" presId="urn:microsoft.com/office/officeart/2005/8/layout/chevron1"/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B415696C-993D-40FB-A097-2CC1F5320E06}" type="presOf" srcId="{AA949BB4-43AC-4E60-9E66-82F3688141D3}" destId="{879FB56D-5E4F-4D76-9AC1-0F2994922080}" srcOrd="0" destOrd="0" presId="urn:microsoft.com/office/officeart/2005/8/layout/chevron1"/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BF5D0F3F-7684-48D1-82F2-F6D6DAA6397E}" type="presOf" srcId="{B7FF514B-9DAF-4B67-B91A-4E933177734D}" destId="{5A78B8FA-19C0-4A6D-AF81-B1E58D4C5E54}" srcOrd="0" destOrd="0" presId="urn:microsoft.com/office/officeart/2005/8/layout/chevron1"/>
    <dgm:cxn modelId="{78B906D5-21BC-48EE-8D89-649810ECC597}" type="presOf" srcId="{9BE791D2-A076-4FC2-AC3C-8F0F0461CFA2}" destId="{E82247A2-177E-44EC-98EA-440496643CEE}" srcOrd="0" destOrd="0" presId="urn:microsoft.com/office/officeart/2005/8/layout/chevron1"/>
    <dgm:cxn modelId="{5F969443-FF04-456D-8E33-CF4714A15E5A}" type="presParOf" srcId="{494DDA1B-9D3B-4ED8-9612-23076DC48175}" destId="{E82247A2-177E-44EC-98EA-440496643CEE}" srcOrd="0" destOrd="0" presId="urn:microsoft.com/office/officeart/2005/8/layout/chevron1"/>
    <dgm:cxn modelId="{C64C8C4E-302F-43EA-9CF8-26593486E5AC}" type="presParOf" srcId="{494DDA1B-9D3B-4ED8-9612-23076DC48175}" destId="{7FC67B89-60BB-4301-82EC-6BE41230BE4B}" srcOrd="1" destOrd="0" presId="urn:microsoft.com/office/officeart/2005/8/layout/chevron1"/>
    <dgm:cxn modelId="{5F430165-34A8-48C9-8B2D-1C024E11A52A}" type="presParOf" srcId="{494DDA1B-9D3B-4ED8-9612-23076DC48175}" destId="{879FB56D-5E4F-4D76-9AC1-0F2994922080}" srcOrd="2" destOrd="0" presId="urn:microsoft.com/office/officeart/2005/8/layout/chevron1"/>
    <dgm:cxn modelId="{EFC6F70A-86DF-437C-A77E-EDE52592B08D}" type="presParOf" srcId="{494DDA1B-9D3B-4ED8-9612-23076DC48175}" destId="{D92B86EE-FAB6-4E8F-975A-52594B12BBD0}" srcOrd="3" destOrd="0" presId="urn:microsoft.com/office/officeart/2005/8/layout/chevron1"/>
    <dgm:cxn modelId="{92846D78-DA2F-41FF-AB56-C942B8B357AE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chemeClr val="bg1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>
        <a:solidFill>
          <a:srgbClr val="92D05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3CBFBF30-86A8-4076-9700-C21F2D6F6D85}" type="presOf" srcId="{9BE791D2-A076-4FC2-AC3C-8F0F0461CFA2}" destId="{E82247A2-177E-44EC-98EA-440496643CEE}" srcOrd="0" destOrd="0" presId="urn:microsoft.com/office/officeart/2005/8/layout/chevron1"/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A128AF86-164B-4AFA-B271-A6808036561F}" type="presOf" srcId="{6D3C8C4F-6AF2-4D08-B694-1B6E949BA874}" destId="{494DDA1B-9D3B-4ED8-9612-23076DC48175}" srcOrd="0" destOrd="0" presId="urn:microsoft.com/office/officeart/2005/8/layout/chevron1"/>
    <dgm:cxn modelId="{BD1AC8D9-C469-4B54-A6E0-C34E6205F8AE}" type="presOf" srcId="{AA949BB4-43AC-4E60-9E66-82F3688141D3}" destId="{879FB56D-5E4F-4D76-9AC1-0F2994922080}" srcOrd="0" destOrd="0" presId="urn:microsoft.com/office/officeart/2005/8/layout/chevron1"/>
    <dgm:cxn modelId="{25ED3B5C-C555-4BE9-AC8F-CD873524FB0F}" type="presOf" srcId="{B7FF514B-9DAF-4B67-B91A-4E933177734D}" destId="{5A78B8FA-19C0-4A6D-AF81-B1E58D4C5E54}" srcOrd="0" destOrd="0" presId="urn:microsoft.com/office/officeart/2005/8/layout/chevron1"/>
    <dgm:cxn modelId="{7E1CFD3F-22E0-46CC-80CA-3B95CF9797D7}" type="presParOf" srcId="{494DDA1B-9D3B-4ED8-9612-23076DC48175}" destId="{E82247A2-177E-44EC-98EA-440496643CEE}" srcOrd="0" destOrd="0" presId="urn:microsoft.com/office/officeart/2005/8/layout/chevron1"/>
    <dgm:cxn modelId="{699839C1-3FEF-445E-A7B2-76653E016D93}" type="presParOf" srcId="{494DDA1B-9D3B-4ED8-9612-23076DC48175}" destId="{7FC67B89-60BB-4301-82EC-6BE41230BE4B}" srcOrd="1" destOrd="0" presId="urn:microsoft.com/office/officeart/2005/8/layout/chevron1"/>
    <dgm:cxn modelId="{D0DDCC49-A8F6-4B46-8AC4-07BCCA446A6D}" type="presParOf" srcId="{494DDA1B-9D3B-4ED8-9612-23076DC48175}" destId="{879FB56D-5E4F-4D76-9AC1-0F2994922080}" srcOrd="2" destOrd="0" presId="urn:microsoft.com/office/officeart/2005/8/layout/chevron1"/>
    <dgm:cxn modelId="{E3067EC5-B5B0-414C-8DCC-3AF724197711}" type="presParOf" srcId="{494DDA1B-9D3B-4ED8-9612-23076DC48175}" destId="{D92B86EE-FAB6-4E8F-975A-52594B12BBD0}" srcOrd="3" destOrd="0" presId="urn:microsoft.com/office/officeart/2005/8/layout/chevron1"/>
    <dgm:cxn modelId="{94C6FEE8-A224-4B42-AAB5-5BED9FADC255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3C8C4F-6AF2-4D08-B694-1B6E949BA874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9BE791D2-A076-4FC2-AC3C-8F0F0461CFA2}">
      <dgm:prSet phldrT="[Texto]"/>
      <dgm:spPr>
        <a:solidFill>
          <a:schemeClr val="bg1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3410E34E-885C-4C65-81F4-07B56E224FB9}" type="parTrans" cxnId="{3C480F0B-8362-4388-9510-D5C1ED3CD753}">
      <dgm:prSet/>
      <dgm:spPr/>
      <dgm:t>
        <a:bodyPr/>
        <a:lstStyle/>
        <a:p>
          <a:endParaRPr lang="es-HN"/>
        </a:p>
      </dgm:t>
    </dgm:pt>
    <dgm:pt modelId="{4154ACC2-E8F9-4649-B2D0-1B79764B1A5A}" type="sibTrans" cxnId="{3C480F0B-8362-4388-9510-D5C1ED3CD753}">
      <dgm:prSet/>
      <dgm:spPr/>
      <dgm:t>
        <a:bodyPr/>
        <a:lstStyle/>
        <a:p>
          <a:endParaRPr lang="es-HN"/>
        </a:p>
      </dgm:t>
    </dgm:pt>
    <dgm:pt modelId="{B7FF514B-9DAF-4B67-B91A-4E933177734D}">
      <dgm:prSet phldrT="[Texto]"/>
      <dgm:spPr>
        <a:solidFill>
          <a:schemeClr val="bg2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957FA569-E06F-43EA-971F-4E8246F17AEB}" type="parTrans" cxnId="{8E95F90E-CB5B-4CD8-952D-40719471803A}">
      <dgm:prSet/>
      <dgm:spPr/>
      <dgm:t>
        <a:bodyPr/>
        <a:lstStyle/>
        <a:p>
          <a:endParaRPr lang="es-HN"/>
        </a:p>
      </dgm:t>
    </dgm:pt>
    <dgm:pt modelId="{9C4E5C39-51C7-4BEE-A897-D0E393B63CA6}" type="sibTrans" cxnId="{8E95F90E-CB5B-4CD8-952D-40719471803A}">
      <dgm:prSet/>
      <dgm:spPr/>
      <dgm:t>
        <a:bodyPr/>
        <a:lstStyle/>
        <a:p>
          <a:endParaRPr lang="es-HN"/>
        </a:p>
      </dgm:t>
    </dgm:pt>
    <dgm:pt modelId="{AA949BB4-43AC-4E60-9E66-82F3688141D3}">
      <dgm:prSet phldrT="[Texto]"/>
      <dgm:spPr>
        <a:solidFill>
          <a:srgbClr val="92D050"/>
        </a:solidFill>
      </dgm:spPr>
      <dgm:t>
        <a:bodyPr/>
        <a:lstStyle/>
        <a:p>
          <a:r>
            <a:rPr lang="es-HN" dirty="0" smtClean="0"/>
            <a:t> </a:t>
          </a:r>
          <a:endParaRPr lang="es-HN" dirty="0"/>
        </a:p>
      </dgm:t>
    </dgm:pt>
    <dgm:pt modelId="{E8AAF677-97D5-430F-9139-190C0A170BCB}" type="sibTrans" cxnId="{75355D03-BB0B-4A08-B6CE-265F4751F69E}">
      <dgm:prSet/>
      <dgm:spPr/>
      <dgm:t>
        <a:bodyPr/>
        <a:lstStyle/>
        <a:p>
          <a:endParaRPr lang="es-HN"/>
        </a:p>
      </dgm:t>
    </dgm:pt>
    <dgm:pt modelId="{D78BDB6A-48DB-45A3-B3DB-FB90BFBC7C9E}" type="parTrans" cxnId="{75355D03-BB0B-4A08-B6CE-265F4751F69E}">
      <dgm:prSet/>
      <dgm:spPr/>
      <dgm:t>
        <a:bodyPr/>
        <a:lstStyle/>
        <a:p>
          <a:endParaRPr lang="es-HN"/>
        </a:p>
      </dgm:t>
    </dgm:pt>
    <dgm:pt modelId="{494DDA1B-9D3B-4ED8-9612-23076DC48175}" type="pres">
      <dgm:prSet presAssocID="{6D3C8C4F-6AF2-4D08-B694-1B6E949BA874}" presName="Name0" presStyleCnt="0">
        <dgm:presLayoutVars>
          <dgm:dir/>
          <dgm:animLvl val="lvl"/>
          <dgm:resizeHandles val="exact"/>
        </dgm:presLayoutVars>
      </dgm:prSet>
      <dgm:spPr/>
    </dgm:pt>
    <dgm:pt modelId="{E82247A2-177E-44EC-98EA-440496643CEE}" type="pres">
      <dgm:prSet presAssocID="{9BE791D2-A076-4FC2-AC3C-8F0F0461CF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C67B89-60BB-4301-82EC-6BE41230BE4B}" type="pres">
      <dgm:prSet presAssocID="{4154ACC2-E8F9-4649-B2D0-1B79764B1A5A}" presName="parTxOnlySpace" presStyleCnt="0"/>
      <dgm:spPr/>
    </dgm:pt>
    <dgm:pt modelId="{879FB56D-5E4F-4D76-9AC1-0F2994922080}" type="pres">
      <dgm:prSet presAssocID="{AA949BB4-43AC-4E60-9E66-82F3688141D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D92B86EE-FAB6-4E8F-975A-52594B12BBD0}" type="pres">
      <dgm:prSet presAssocID="{E8AAF677-97D5-430F-9139-190C0A170BCB}" presName="parTxOnlySpace" presStyleCnt="0"/>
      <dgm:spPr/>
    </dgm:pt>
    <dgm:pt modelId="{5A78B8FA-19C0-4A6D-AF81-B1E58D4C5E54}" type="pres">
      <dgm:prSet presAssocID="{B7FF514B-9DAF-4B67-B91A-4E933177734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HN"/>
        </a:p>
      </dgm:t>
    </dgm:pt>
  </dgm:ptLst>
  <dgm:cxnLst>
    <dgm:cxn modelId="{F1DA624F-8DA2-4828-A0B1-DADDDCA98116}" type="presOf" srcId="{9BE791D2-A076-4FC2-AC3C-8F0F0461CFA2}" destId="{E82247A2-177E-44EC-98EA-440496643CEE}" srcOrd="0" destOrd="0" presId="urn:microsoft.com/office/officeart/2005/8/layout/chevron1"/>
    <dgm:cxn modelId="{8E95F90E-CB5B-4CD8-952D-40719471803A}" srcId="{6D3C8C4F-6AF2-4D08-B694-1B6E949BA874}" destId="{B7FF514B-9DAF-4B67-B91A-4E933177734D}" srcOrd="2" destOrd="0" parTransId="{957FA569-E06F-43EA-971F-4E8246F17AEB}" sibTransId="{9C4E5C39-51C7-4BEE-A897-D0E393B63CA6}"/>
    <dgm:cxn modelId="{60B7CA21-F505-48C5-BAEB-1A193F8E5868}" type="presOf" srcId="{AA949BB4-43AC-4E60-9E66-82F3688141D3}" destId="{879FB56D-5E4F-4D76-9AC1-0F2994922080}" srcOrd="0" destOrd="0" presId="urn:microsoft.com/office/officeart/2005/8/layout/chevron1"/>
    <dgm:cxn modelId="{3C480F0B-8362-4388-9510-D5C1ED3CD753}" srcId="{6D3C8C4F-6AF2-4D08-B694-1B6E949BA874}" destId="{9BE791D2-A076-4FC2-AC3C-8F0F0461CFA2}" srcOrd="0" destOrd="0" parTransId="{3410E34E-885C-4C65-81F4-07B56E224FB9}" sibTransId="{4154ACC2-E8F9-4649-B2D0-1B79764B1A5A}"/>
    <dgm:cxn modelId="{75355D03-BB0B-4A08-B6CE-265F4751F69E}" srcId="{6D3C8C4F-6AF2-4D08-B694-1B6E949BA874}" destId="{AA949BB4-43AC-4E60-9E66-82F3688141D3}" srcOrd="1" destOrd="0" parTransId="{D78BDB6A-48DB-45A3-B3DB-FB90BFBC7C9E}" sibTransId="{E8AAF677-97D5-430F-9139-190C0A170BCB}"/>
    <dgm:cxn modelId="{6BF5E898-EA79-4725-A6CE-F9550B16EC96}" type="presOf" srcId="{B7FF514B-9DAF-4B67-B91A-4E933177734D}" destId="{5A78B8FA-19C0-4A6D-AF81-B1E58D4C5E54}" srcOrd="0" destOrd="0" presId="urn:microsoft.com/office/officeart/2005/8/layout/chevron1"/>
    <dgm:cxn modelId="{2F4EE6D5-0FF0-4015-AB3C-ABC07347CD0F}" type="presOf" srcId="{6D3C8C4F-6AF2-4D08-B694-1B6E949BA874}" destId="{494DDA1B-9D3B-4ED8-9612-23076DC48175}" srcOrd="0" destOrd="0" presId="urn:microsoft.com/office/officeart/2005/8/layout/chevron1"/>
    <dgm:cxn modelId="{16F641D3-8F3D-4662-89EF-1B161AF4656B}" type="presParOf" srcId="{494DDA1B-9D3B-4ED8-9612-23076DC48175}" destId="{E82247A2-177E-44EC-98EA-440496643CEE}" srcOrd="0" destOrd="0" presId="urn:microsoft.com/office/officeart/2005/8/layout/chevron1"/>
    <dgm:cxn modelId="{46724EF9-95B7-413A-AD7C-7A500C53ECD2}" type="presParOf" srcId="{494DDA1B-9D3B-4ED8-9612-23076DC48175}" destId="{7FC67B89-60BB-4301-82EC-6BE41230BE4B}" srcOrd="1" destOrd="0" presId="urn:microsoft.com/office/officeart/2005/8/layout/chevron1"/>
    <dgm:cxn modelId="{2B8041C5-B749-4902-B75B-2DFA53F8CDCA}" type="presParOf" srcId="{494DDA1B-9D3B-4ED8-9612-23076DC48175}" destId="{879FB56D-5E4F-4D76-9AC1-0F2994922080}" srcOrd="2" destOrd="0" presId="urn:microsoft.com/office/officeart/2005/8/layout/chevron1"/>
    <dgm:cxn modelId="{AAF3D0E6-6ADA-4B4E-B906-0C037F5EA461}" type="presParOf" srcId="{494DDA1B-9D3B-4ED8-9612-23076DC48175}" destId="{D92B86EE-FAB6-4E8F-975A-52594B12BBD0}" srcOrd="3" destOrd="0" presId="urn:microsoft.com/office/officeart/2005/8/layout/chevron1"/>
    <dgm:cxn modelId="{58869B71-3A8B-4BF5-AE13-1162C56FA087}" type="presParOf" srcId="{494DDA1B-9D3B-4ED8-9612-23076DC48175}" destId="{5A78B8FA-19C0-4A6D-AF81-B1E58D4C5E5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7ED2B1AA-7FE6-4BB3-8B71-5B881C53048F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B224B73C-F6DF-4B98-AFD1-084D9E3869B7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7ED2B1AA-7FE6-4BB3-8B71-5B881C53048F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7ED2B1AA-7FE6-4BB3-8B71-5B881C53048F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7ED2B1AA-7FE6-4BB3-8B71-5B881C53048F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814F4-AFA5-4BB3-B545-96856DC764A0}">
      <dsp:nvSpPr>
        <dsp:cNvPr id="0" name=""/>
        <dsp:cNvSpPr/>
      </dsp:nvSpPr>
      <dsp:spPr>
        <a:xfrm rot="16200000">
          <a:off x="-286018" y="629302"/>
          <a:ext cx="4263167" cy="318808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2700" kern="1200" dirty="0" smtClean="0"/>
            <a:t>5 Retos Financieros</a:t>
          </a:r>
          <a:endParaRPr lang="es-HN" sz="2700" kern="1200" dirty="0"/>
        </a:p>
      </dsp:txBody>
      <dsp:txXfrm rot="5400000">
        <a:off x="251525" y="1157551"/>
        <a:ext cx="2630167" cy="2131583"/>
      </dsp:txXfrm>
    </dsp:sp>
    <dsp:sp modelId="{60C7153F-61B5-47B2-8F0A-9F2B73D1D39A}">
      <dsp:nvSpPr>
        <dsp:cNvPr id="0" name=""/>
        <dsp:cNvSpPr/>
      </dsp:nvSpPr>
      <dsp:spPr>
        <a:xfrm rot="5400000">
          <a:off x="5044581" y="651044"/>
          <a:ext cx="4263167" cy="314459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2700" kern="1200" dirty="0" smtClean="0"/>
            <a:t>5 Retos Administrativos</a:t>
          </a:r>
          <a:endParaRPr lang="es-HN" sz="2700" kern="1200" dirty="0"/>
        </a:p>
      </dsp:txBody>
      <dsp:txXfrm rot="-5400000">
        <a:off x="6154170" y="1157551"/>
        <a:ext cx="2594293" cy="21315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247A2-177E-44EC-98EA-440496643CEE}">
      <dsp:nvSpPr>
        <dsp:cNvPr id="0" name=""/>
        <dsp:cNvSpPr/>
      </dsp:nvSpPr>
      <dsp:spPr>
        <a:xfrm>
          <a:off x="347" y="58222"/>
          <a:ext cx="423266" cy="169306"/>
        </a:xfrm>
        <a:prstGeom prst="chevron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5000" y="58222"/>
        <a:ext cx="253960" cy="169306"/>
      </dsp:txXfrm>
    </dsp:sp>
    <dsp:sp modelId="{879FB56D-5E4F-4D76-9AC1-0F2994922080}">
      <dsp:nvSpPr>
        <dsp:cNvPr id="0" name=""/>
        <dsp:cNvSpPr/>
      </dsp:nvSpPr>
      <dsp:spPr>
        <a:xfrm>
          <a:off x="381287" y="58222"/>
          <a:ext cx="423266" cy="169306"/>
        </a:xfrm>
        <a:prstGeom prst="chevron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465940" y="58222"/>
        <a:ext cx="253960" cy="169306"/>
      </dsp:txXfrm>
    </dsp:sp>
    <dsp:sp modelId="{5A78B8FA-19C0-4A6D-AF81-B1E58D4C5E54}">
      <dsp:nvSpPr>
        <dsp:cNvPr id="0" name=""/>
        <dsp:cNvSpPr/>
      </dsp:nvSpPr>
      <dsp:spPr>
        <a:xfrm>
          <a:off x="762227" y="58222"/>
          <a:ext cx="423266" cy="169306"/>
        </a:xfrm>
        <a:prstGeom prst="chevron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kern="1200" dirty="0" smtClean="0"/>
            <a:t> </a:t>
          </a:r>
          <a:endParaRPr lang="es-HN" sz="1000" kern="1200" dirty="0"/>
        </a:p>
      </dsp:txBody>
      <dsp:txXfrm>
        <a:off x="846880" y="58222"/>
        <a:ext cx="253960" cy="169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185" cy="444279"/>
          </a:xfrm>
          <a:prstGeom prst="rect">
            <a:avLst/>
          </a:prstGeom>
        </p:spPr>
        <p:txBody>
          <a:bodyPr vert="horz" lIns="89978" tIns="44990" rIns="89978" bIns="449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5279" y="1"/>
            <a:ext cx="2971185" cy="444279"/>
          </a:xfrm>
          <a:prstGeom prst="rect">
            <a:avLst/>
          </a:prstGeom>
        </p:spPr>
        <p:txBody>
          <a:bodyPr vert="horz" lIns="89978" tIns="44990" rIns="89978" bIns="449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0B6EFAE2-25E8-4B02-B3B5-8E9027759D72}" type="datetimeFigureOut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445804"/>
            <a:ext cx="2971185" cy="444279"/>
          </a:xfrm>
          <a:prstGeom prst="rect">
            <a:avLst/>
          </a:prstGeom>
        </p:spPr>
        <p:txBody>
          <a:bodyPr vert="horz" lIns="89978" tIns="44990" rIns="89978" bIns="449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5279" y="8445804"/>
            <a:ext cx="2971185" cy="444279"/>
          </a:xfrm>
          <a:prstGeom prst="rect">
            <a:avLst/>
          </a:prstGeom>
        </p:spPr>
        <p:txBody>
          <a:bodyPr vert="horz" lIns="89978" tIns="44990" rIns="89978" bIns="449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62B6BA1B-FFF5-4009-AC2A-2DA73C5E8AF6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381673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185" cy="444279"/>
          </a:xfrm>
          <a:prstGeom prst="rect">
            <a:avLst/>
          </a:prstGeom>
        </p:spPr>
        <p:txBody>
          <a:bodyPr vert="horz" lIns="89978" tIns="44990" rIns="89978" bIns="44990" rtlCol="0"/>
          <a:lstStyle>
            <a:lvl1pPr algn="l">
              <a:defRPr sz="1100"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5279" y="1"/>
            <a:ext cx="2971185" cy="444279"/>
          </a:xfrm>
          <a:prstGeom prst="rect">
            <a:avLst/>
          </a:prstGeom>
        </p:spPr>
        <p:txBody>
          <a:bodyPr vert="horz" lIns="89978" tIns="44990" rIns="89978" bIns="44990" rtlCol="0"/>
          <a:lstStyle>
            <a:lvl1pPr algn="r">
              <a:defRPr sz="1100"/>
            </a:lvl1pPr>
          </a:lstStyle>
          <a:p>
            <a:pPr>
              <a:defRPr/>
            </a:pPr>
            <a:fld id="{7917F518-2D34-4A67-8EC4-168C4732AB23}" type="datetimeFigureOut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8088" y="66833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78" tIns="44990" rIns="89978" bIns="44990" rtlCol="0" anchor="ctr"/>
          <a:lstStyle/>
          <a:p>
            <a:pPr lvl="0"/>
            <a:endParaRPr lang="es-HN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186" y="4222902"/>
            <a:ext cx="5487629" cy="4001516"/>
          </a:xfrm>
          <a:prstGeom prst="rect">
            <a:avLst/>
          </a:prstGeom>
        </p:spPr>
        <p:txBody>
          <a:bodyPr vert="horz" lIns="89978" tIns="44990" rIns="89978" bIns="4499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HN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445804"/>
            <a:ext cx="2971185" cy="444279"/>
          </a:xfrm>
          <a:prstGeom prst="rect">
            <a:avLst/>
          </a:prstGeom>
        </p:spPr>
        <p:txBody>
          <a:bodyPr vert="horz" lIns="89978" tIns="44990" rIns="89978" bIns="4499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5279" y="8445804"/>
            <a:ext cx="2971185" cy="444279"/>
          </a:xfrm>
          <a:prstGeom prst="rect">
            <a:avLst/>
          </a:prstGeom>
        </p:spPr>
        <p:txBody>
          <a:bodyPr vert="horz" lIns="89978" tIns="44990" rIns="89978" bIns="44990" rtlCol="0" anchor="b"/>
          <a:lstStyle>
            <a:lvl1pPr algn="r">
              <a:defRPr sz="1100"/>
            </a:lvl1pPr>
          </a:lstStyle>
          <a:p>
            <a:pPr>
              <a:defRPr/>
            </a:pPr>
            <a:fld id="{E5E4EB06-8651-419F-BFC9-82638D7F5E53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98769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1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893758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10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974880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11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280512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12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4152319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13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549881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14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490472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15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4071774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16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41921887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17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9281228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18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954667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19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653431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2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616980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20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086770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3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249300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4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3960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5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861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6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270197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7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525006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8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543516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4EB06-8651-419F-BFC9-82638D7F5E53}" type="slidenum">
              <a:rPr lang="es-HN" smtClean="0"/>
              <a:pPr>
                <a:defRPr/>
              </a:pPr>
              <a:t>9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90552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DA075-A6A0-4A9C-B937-944E185919FC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46AE-5B86-4887-A41A-0F9721622426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98544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7A6A3-4B3A-436D-B498-D6453ACB0B63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CF92E-1E7A-443D-B252-759A8F37E2A8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59197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54C2B-B832-4B9E-A1D0-39814DD114A7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45A99-5984-4309-98D5-953D13E99C60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76074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4E803-4DB5-4ED8-9846-F187320F6564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64E7A-BAFD-4C5F-BAC8-21EE01076E92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84266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581C6-8A40-4AB2-93AA-057C8D6255A4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8C39-FA57-4DC9-8165-DD4F32BFD170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45845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0A1D2-A98F-40F2-9D0B-307983C1AA3D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768EE-15C6-49BD-B493-A4A1EC424250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60309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EA48-5553-4155-B837-ED45796DAB62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4D3F-BF57-453A-ACF4-95B9684FF864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70613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C427E-0474-4C23-86AE-4B12D23EECD9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4C8DB-022F-49AE-86A0-F338F809FE9D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41861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0C40A-8213-45AA-8391-B233F7E99166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7E8BD-3EB6-4585-9FA1-C570F8508DB9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420917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E600-3BF1-43CE-81B6-18BE651EE6BC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43301-23E0-4BC5-BCEA-DE895DE4DD67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02642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HN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3EDD3-646A-4728-83C5-0AEE2DA22D15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1A60-7F34-4FE1-A0CF-54057CF0CACC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42126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HN" smtClean="0"/>
              <a:t>Haga clic para modificar el estilo de título del patrón</a:t>
            </a:r>
            <a:endParaRPr lang="es-HN" altLang="es-HN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HN" smtClean="0"/>
              <a:t>Haga clic para modificar el estilo de texto del patrón</a:t>
            </a:r>
          </a:p>
          <a:p>
            <a:pPr lvl="1"/>
            <a:r>
              <a:rPr lang="es-ES" altLang="es-HN" smtClean="0"/>
              <a:t>Segundo nivel</a:t>
            </a:r>
          </a:p>
          <a:p>
            <a:pPr lvl="2"/>
            <a:r>
              <a:rPr lang="es-ES" altLang="es-HN" smtClean="0"/>
              <a:t>Tercer nivel</a:t>
            </a:r>
          </a:p>
          <a:p>
            <a:pPr lvl="3"/>
            <a:r>
              <a:rPr lang="es-ES" altLang="es-HN" smtClean="0"/>
              <a:t>Cuarto nivel</a:t>
            </a:r>
          </a:p>
          <a:p>
            <a:pPr lvl="4"/>
            <a:r>
              <a:rPr lang="es-ES" altLang="es-HN" smtClean="0"/>
              <a:t>Quinto nivel</a:t>
            </a:r>
            <a:endParaRPr lang="es-HN" altLang="es-HN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323DFF-134F-4B49-A961-CEB34524510B}" type="datetime1">
              <a:rPr lang="es-HN"/>
              <a:pPr>
                <a:defRPr/>
              </a:pPr>
              <a:t>28/10/2015</a:t>
            </a:fld>
            <a:endParaRPr lang="es-HN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2C6B1-03A4-41E9-A72B-D5E14E269277}" type="slidenum">
              <a:rPr lang="es-HN"/>
              <a:pPr>
                <a:defRPr/>
              </a:pPr>
              <a:t>‹Nº›</a:t>
            </a:fld>
            <a:endParaRPr lang="es-H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.xml"/><Relationship Id="rId10" Type="http://schemas.microsoft.com/office/2007/relationships/hdphoto" Target="../media/hdphoto1.wdp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1.pn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openxmlformats.org/officeDocument/2006/relationships/hyperlink" Target="mailto:asistente.smart4@gmail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hyperlink" Target="mailto:Gerencia.smart4@gmail.com" TargetMode="External"/><Relationship Id="rId5" Type="http://schemas.openxmlformats.org/officeDocument/2006/relationships/diagramQuickStyle" Target="../diagrams/quickStyle17.xml"/><Relationship Id="rId10" Type="http://schemas.openxmlformats.org/officeDocument/2006/relationships/hyperlink" Target="mailto:smart4@gmail.com" TargetMode="External"/><Relationship Id="rId4" Type="http://schemas.openxmlformats.org/officeDocument/2006/relationships/diagramLayout" Target="../diagrams/layout17.xml"/><Relationship Id="rId9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hdphoto" Target="../media/hdphoto3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2.xml"/><Relationship Id="rId10" Type="http://schemas.microsoft.com/office/2007/relationships/hdphoto" Target="../media/hdphoto1.wdp"/><Relationship Id="rId4" Type="http://schemas.openxmlformats.org/officeDocument/2006/relationships/diagramLayout" Target="../diagrams/layout2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microsoft.com/office/2007/relationships/hdphoto" Target="../media/hdphoto3.wdp"/><Relationship Id="rId4" Type="http://schemas.openxmlformats.org/officeDocument/2006/relationships/diagramLayout" Target="../diagrams/layout3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Colors" Target="../diagrams/colors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diagramQuickStyle" Target="../diagrams/quickStyl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Layout" Target="../diagrams/layout5.xml"/><Relationship Id="rId5" Type="http://schemas.openxmlformats.org/officeDocument/2006/relationships/diagramQuickStyle" Target="../diagrams/quickStyle4.xml"/><Relationship Id="rId10" Type="http://schemas.openxmlformats.org/officeDocument/2006/relationships/diagramData" Target="../diagrams/data5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9.jpeg"/><Relationship Id="rId14" Type="http://schemas.microsoft.com/office/2007/relationships/diagramDrawing" Target="../diagrams/drawin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6675016" cy="1470025"/>
          </a:xfrm>
        </p:spPr>
        <p:txBody>
          <a:bodyPr/>
          <a:lstStyle/>
          <a:p>
            <a:pPr algn="l" eaLnBrk="1" hangingPunct="1"/>
            <a:r>
              <a:rPr lang="es-HN" altLang="es-HN" b="1" dirty="0" smtClean="0"/>
              <a:t>Smart4</a:t>
            </a:r>
            <a:br>
              <a:rPr lang="es-HN" altLang="es-HN" b="1" dirty="0" smtClean="0"/>
            </a:br>
            <a:r>
              <a:rPr lang="es-HN" altLang="es-HN" sz="3600" b="1" dirty="0" smtClean="0">
                <a:solidFill>
                  <a:schemeClr val="bg1">
                    <a:lumMod val="50000"/>
                  </a:schemeClr>
                </a:solidFill>
              </a:rPr>
              <a:t>Ideas y Soluciones Inteligentes</a:t>
            </a:r>
            <a:endParaRPr lang="es-HN" altLang="es-HN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52" name="3 CuadroTexto"/>
          <p:cNvSpPr txBox="1">
            <a:spLocks noChangeArrowheads="1"/>
          </p:cNvSpPr>
          <p:nvPr/>
        </p:nvSpPr>
        <p:spPr bwMode="auto">
          <a:xfrm>
            <a:off x="0" y="2204864"/>
            <a:ext cx="9144000" cy="923925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s-HN" altLang="es-HN" dirty="0"/>
          </a:p>
          <a:p>
            <a:pPr>
              <a:defRPr/>
            </a:pPr>
            <a:endParaRPr lang="es-HN" altLang="es-HN" dirty="0"/>
          </a:p>
          <a:p>
            <a:pPr>
              <a:defRPr/>
            </a:pPr>
            <a:endParaRPr lang="es-HN" altLang="es-HN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40"/>
          <a:stretch/>
        </p:blipFill>
        <p:spPr bwMode="auto">
          <a:xfrm>
            <a:off x="0" y="3061308"/>
            <a:ext cx="2411760" cy="108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4167336"/>
            <a:ext cx="6810524" cy="2069976"/>
          </a:xfrm>
          <a:noFill/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HN" sz="3800" b="1" dirty="0"/>
              <a:t>Retos en la Administración de las Finanzas en Hoteles Familiares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HN" sz="1800" b="1" dirty="0" smtClean="0"/>
              <a:t>Como superarlos y lograr el crecimiento auto sostenible.</a:t>
            </a:r>
            <a:endParaRPr lang="es-HN" sz="24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HN" sz="24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HN" sz="105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HN" sz="2400" b="1" dirty="0" smtClean="0"/>
          </a:p>
        </p:txBody>
      </p:sp>
      <p:pic>
        <p:nvPicPr>
          <p:cNvPr id="2054" name="7 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068960"/>
            <a:ext cx="3288556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798" y="3068960"/>
            <a:ext cx="356135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" y="5808532"/>
            <a:ext cx="1967492" cy="10740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763688" y="413792"/>
            <a:ext cx="684056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/>
              <a:t>C</a:t>
            </a:r>
            <a:r>
              <a:rPr lang="es-HN" altLang="es-HN" sz="4000" dirty="0" smtClean="0"/>
              <a:t>ompromisos </a:t>
            </a:r>
            <a:r>
              <a:rPr lang="es-HN" altLang="es-HN" sz="4000" dirty="0"/>
              <a:t>financieros a largo plazo demasiado pronto</a:t>
            </a:r>
            <a:endParaRPr lang="es-HN" altLang="es-HN" sz="4000" dirty="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283987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EF825-10DF-4F13-8DA3-54565F1E76F6}" type="slidenum">
              <a:rPr lang="es-HN" smtClean="0"/>
              <a:pPr>
                <a:defRPr/>
              </a:pPr>
              <a:t>10</a:t>
            </a:fld>
            <a:endParaRPr lang="es-HN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642938" y="116632"/>
            <a:ext cx="1120750" cy="11521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4000" b="1" dirty="0" smtClean="0"/>
              <a:t>4</a:t>
            </a:r>
            <a:endParaRPr lang="es-HN" sz="4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42938" y="1700808"/>
            <a:ext cx="8105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Excusa: “Es que no es un gasto! Es una INVERSION”</a:t>
            </a:r>
          </a:p>
          <a:p>
            <a:pPr algn="ctr"/>
            <a:endParaRPr lang="es-HN" dirty="0"/>
          </a:p>
          <a:p>
            <a:pPr algn="ctr"/>
            <a:r>
              <a:rPr lang="es-HN" dirty="0" smtClean="0"/>
              <a:t>La “compritis” es muchas veces la causa principal de quiebras prematuras.</a:t>
            </a:r>
            <a:endParaRPr lang="es-HN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536" y="2708920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HN" dirty="0" smtClean="0"/>
              <a:t>Lanzarse a la compra de activos fijos demasiado pronto sin antes hacer un análisis de las inversiones ni haber logrado una estabilidad en el Flujo de la empresa eventualmente lleva al sobre endeudamiento y a la iliquidez: “No se puede pagar planilla con ladrillos y ventanas”</a:t>
            </a:r>
            <a:endParaRPr lang="es-HN" dirty="0"/>
          </a:p>
          <a:p>
            <a:pPr algn="just"/>
            <a:endParaRPr lang="es-HN" dirty="0" smtClean="0"/>
          </a:p>
          <a:p>
            <a:pPr algn="just"/>
            <a:r>
              <a:rPr lang="es-HN" dirty="0" smtClean="0"/>
              <a:t>Sugerencias: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Valorar el costo-beneficio de alquilar </a:t>
            </a:r>
            <a:r>
              <a:rPr lang="es-HN" dirty="0" err="1" smtClean="0"/>
              <a:t>vrs</a:t>
            </a:r>
            <a:r>
              <a:rPr lang="es-HN" dirty="0" smtClean="0"/>
              <a:t>. Comprar al inicio de la empresa.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Lo mas importante al inicio de la empresa es contar con suficiente fondo de maniobra.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Utilice “escudos fiscales” que le permiten figuras como Leasing y arrendamiento.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HN" dirty="0" smtClean="0"/>
          </a:p>
          <a:p>
            <a:pPr algn="just"/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48092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763688" y="341784"/>
            <a:ext cx="684056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/>
              <a:t>Falta de </a:t>
            </a:r>
            <a:r>
              <a:rPr lang="es-HN" altLang="es-HN" sz="4000" dirty="0" smtClean="0"/>
              <a:t>planificación </a:t>
            </a:r>
            <a:r>
              <a:rPr lang="es-HN" altLang="es-HN" sz="4000" dirty="0"/>
              <a:t>y de </a:t>
            </a:r>
            <a:r>
              <a:rPr lang="es-HN" altLang="es-HN" sz="4000" dirty="0" smtClean="0"/>
              <a:t>presupuesto </a:t>
            </a:r>
            <a:r>
              <a:rPr lang="es-HN" altLang="es-HN" sz="2800" dirty="0" smtClean="0"/>
              <a:t>(procesos empíricos)</a:t>
            </a:r>
            <a:endParaRPr lang="es-HN" altLang="es-HN" sz="3600" dirty="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283987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EF825-10DF-4F13-8DA3-54565F1E76F6}" type="slidenum">
              <a:rPr lang="es-HN" smtClean="0"/>
              <a:pPr>
                <a:defRPr/>
              </a:pPr>
              <a:t>11</a:t>
            </a:fld>
            <a:endParaRPr lang="es-HN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57457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642938" y="116632"/>
            <a:ext cx="1120750" cy="11521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4000" b="1" dirty="0"/>
              <a:t>5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42938" y="1700808"/>
            <a:ext cx="8105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Excusa: “No tengo tiempo para planificar, aun somos una empresa muy pequeña”</a:t>
            </a:r>
          </a:p>
          <a:p>
            <a:pPr algn="ctr"/>
            <a:endParaRPr lang="es-HN" dirty="0"/>
          </a:p>
          <a:p>
            <a:pPr algn="ctr"/>
            <a:r>
              <a:rPr lang="es-HN" dirty="0" smtClean="0"/>
              <a:t>“El que no planifica, planifica para el desastre”</a:t>
            </a:r>
            <a:endParaRPr lang="es-HN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536" y="3253040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HN" dirty="0"/>
              <a:t>Tener un plan de acción es fundamental para su negocio. La previsión </a:t>
            </a:r>
            <a:r>
              <a:rPr lang="es-HN" dirty="0" smtClean="0"/>
              <a:t>financiera y </a:t>
            </a:r>
            <a:r>
              <a:rPr lang="es-HN" dirty="0"/>
              <a:t>un presupuesto de </a:t>
            </a:r>
            <a:r>
              <a:rPr lang="es-HN" dirty="0" smtClean="0"/>
              <a:t>gastos e ingresos </a:t>
            </a:r>
            <a:r>
              <a:rPr lang="es-HN" dirty="0"/>
              <a:t>es el mapa de ruta que necesita para dirigir su </a:t>
            </a:r>
            <a:r>
              <a:rPr lang="es-HN" dirty="0" smtClean="0"/>
              <a:t>empresa. </a:t>
            </a:r>
          </a:p>
          <a:p>
            <a:pPr algn="just"/>
            <a:endParaRPr lang="es-HN" dirty="0" smtClean="0"/>
          </a:p>
          <a:p>
            <a:pPr algn="just"/>
            <a:r>
              <a:rPr lang="es-HN" dirty="0" smtClean="0"/>
              <a:t>Sugerencias: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/>
              <a:t>Elabore un pronóstico y un presupuesto, aunque sean sencillos, como referencia para evaluar su desempeño. </a:t>
            </a:r>
            <a:r>
              <a:rPr lang="es-HN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Defina metas mensuales, semestrales y anuales, tanto de ventas como de gastos y evalúelas periódicamente. “Lo que no se mide, no se mejora”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algn="just"/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48092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2859013"/>
            <a:ext cx="6624736" cy="1362075"/>
          </a:xfrm>
        </p:spPr>
        <p:txBody>
          <a:bodyPr/>
          <a:lstStyle/>
          <a:p>
            <a:r>
              <a:rPr lang="es-HN" dirty="0" smtClean="0"/>
              <a:t>Retos administrativos mas comunes.</a:t>
            </a:r>
            <a:endParaRPr lang="es-HN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99592" y="3080941"/>
            <a:ext cx="7664570" cy="1500187"/>
          </a:xfrm>
        </p:spPr>
        <p:txBody>
          <a:bodyPr/>
          <a:lstStyle/>
          <a:p>
            <a:r>
              <a:rPr lang="es-HN" dirty="0" smtClean="0"/>
              <a:t>Como evitar y superar los problemas de Control y Administración</a:t>
            </a:r>
            <a:endParaRPr lang="es-HN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598C39-FA57-4DC9-8165-DD4F32BFD170}" type="slidenum">
              <a:rPr lang="es-HN" smtClean="0"/>
              <a:pPr>
                <a:defRPr/>
              </a:pPr>
              <a:t>12</a:t>
            </a:fld>
            <a:endParaRPr lang="es-HN" dirty="0"/>
          </a:p>
        </p:txBody>
      </p:sp>
      <p:sp>
        <p:nvSpPr>
          <p:cNvPr id="5" name="4 Elipse"/>
          <p:cNvSpPr/>
          <p:nvPr/>
        </p:nvSpPr>
        <p:spPr>
          <a:xfrm>
            <a:off x="611560" y="2492896"/>
            <a:ext cx="1728192" cy="15841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s-HN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 rot="20068597">
            <a:off x="2277290" y="2712231"/>
            <a:ext cx="1997663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s-H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Errores </a:t>
            </a:r>
            <a:endParaRPr lang="es-HN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H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H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horrores) </a:t>
            </a:r>
          </a:p>
        </p:txBody>
      </p:sp>
      <p:sp>
        <p:nvSpPr>
          <p:cNvPr id="7" name="3 CuadroTexto"/>
          <p:cNvSpPr txBox="1">
            <a:spLocks noChangeArrowheads="1"/>
          </p:cNvSpPr>
          <p:nvPr/>
        </p:nvSpPr>
        <p:spPr bwMode="auto">
          <a:xfrm>
            <a:off x="0" y="-27384"/>
            <a:ext cx="9144000" cy="923925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s-HN" altLang="es-HN" dirty="0"/>
          </a:p>
          <a:p>
            <a:pPr>
              <a:defRPr/>
            </a:pPr>
            <a:endParaRPr lang="es-HN" altLang="es-HN" dirty="0"/>
          </a:p>
          <a:p>
            <a:pPr>
              <a:defRPr/>
            </a:pPr>
            <a:endParaRPr lang="es-HN" altLang="es-HN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40"/>
          <a:stretch/>
        </p:blipFill>
        <p:spPr bwMode="auto">
          <a:xfrm>
            <a:off x="0" y="829060"/>
            <a:ext cx="2411760" cy="108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836712"/>
            <a:ext cx="3288556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798" y="836712"/>
            <a:ext cx="356135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7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" y="5808532"/>
            <a:ext cx="1967492" cy="107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4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763688" y="214313"/>
            <a:ext cx="684056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No delegar (Ser “TODOLOGO”)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283987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EF825-10DF-4F13-8DA3-54565F1E76F6}" type="slidenum">
              <a:rPr lang="es-HN" smtClean="0"/>
              <a:pPr>
                <a:defRPr/>
              </a:pPr>
              <a:t>13</a:t>
            </a:fld>
            <a:endParaRPr lang="es-HN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642938" y="116632"/>
            <a:ext cx="1120750" cy="11521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4000" b="1" dirty="0" smtClean="0"/>
              <a:t>1</a:t>
            </a:r>
            <a:endParaRPr lang="es-HN" sz="4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42938" y="1268760"/>
            <a:ext cx="8105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Excusa: “Nadie hace las cosas como yo”</a:t>
            </a:r>
          </a:p>
          <a:p>
            <a:pPr algn="ctr"/>
            <a:endParaRPr lang="es-HN" dirty="0"/>
          </a:p>
          <a:p>
            <a:pPr algn="ctr"/>
            <a:r>
              <a:rPr lang="es-HN" dirty="0"/>
              <a:t>Muchos propietarios de negocios, </a:t>
            </a:r>
            <a:r>
              <a:rPr lang="es-HN" dirty="0" smtClean="0"/>
              <a:t>se </a:t>
            </a:r>
            <a:r>
              <a:rPr lang="es-HN" dirty="0"/>
              <a:t>atascan al trabajar muchas más horas </a:t>
            </a:r>
            <a:r>
              <a:rPr lang="es-HN" dirty="0" smtClean="0"/>
              <a:t>y evitan delegar pues temen </a:t>
            </a:r>
            <a:r>
              <a:rPr lang="es-HN" dirty="0"/>
              <a:t>que en su ausencia el negocio se </a:t>
            </a:r>
            <a:r>
              <a:rPr lang="es-HN" dirty="0" smtClean="0"/>
              <a:t>estancará</a:t>
            </a:r>
            <a:endParaRPr lang="es-HN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536" y="2904033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HN" dirty="0"/>
              <a:t>Un negocio que no puede funcionar sin su propietario es un negocio con fecha de caducidad. Muchas pequeñas empresas sufren la dependencia de su propietario, y ésta se debe a que no se quiere delegar responsabilidades en los empleados</a:t>
            </a:r>
            <a:r>
              <a:rPr lang="es-HN" dirty="0" smtClean="0"/>
              <a:t>. Siempre piense “¿Qué pasaría si mañana me atropellan?”</a:t>
            </a:r>
          </a:p>
          <a:p>
            <a:pPr algn="just"/>
            <a:endParaRPr lang="es-HN" dirty="0" smtClean="0"/>
          </a:p>
          <a:p>
            <a:pPr algn="just"/>
            <a:r>
              <a:rPr lang="es-HN" dirty="0" smtClean="0"/>
              <a:t>Sugerencias: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Estandarice y desarrolle manuales de procedimiento, de operaciones y de administración; esta es la única forma de darle continuidad al negocio.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Elabore lineamientos y procesos de las áreas criticas de la empresa y delos a conocer.</a:t>
            </a:r>
          </a:p>
          <a:p>
            <a:pPr algn="just"/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48092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84056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No tener un plan de sucesión familiar.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653648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EF825-10DF-4F13-8DA3-54565F1E76F6}" type="slidenum">
              <a:rPr lang="es-HN" smtClean="0"/>
              <a:pPr>
                <a:defRPr/>
              </a:pPr>
              <a:t>14</a:t>
            </a:fld>
            <a:endParaRPr lang="es-HN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642938" y="116632"/>
            <a:ext cx="1120750" cy="11521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4000" b="1" dirty="0"/>
              <a:t>2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42938" y="1591632"/>
            <a:ext cx="8105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Excusa: “Todavía hay tiempo”</a:t>
            </a:r>
          </a:p>
          <a:p>
            <a:pPr algn="ctr"/>
            <a:endParaRPr lang="es-HN" dirty="0" smtClean="0"/>
          </a:p>
          <a:p>
            <a:pPr algn="ctr"/>
            <a:r>
              <a:rPr lang="es-HN" dirty="0" smtClean="0"/>
              <a:t>La sucesión familiar es tan elemental para la continuidad del negocio, como la planificación financiera.</a:t>
            </a:r>
            <a:endParaRPr lang="es-HN" dirty="0"/>
          </a:p>
        </p:txBody>
      </p:sp>
      <p:sp>
        <p:nvSpPr>
          <p:cNvPr id="5" name="4 Rectángulo"/>
          <p:cNvSpPr/>
          <p:nvPr/>
        </p:nvSpPr>
        <p:spPr>
          <a:xfrm>
            <a:off x="642938" y="2996952"/>
            <a:ext cx="79613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HN" dirty="0"/>
              <a:t>Sólo una de cada cuatro empresas tiene contemplado un plan de retiro y sucesión para el </a:t>
            </a:r>
            <a:r>
              <a:rPr lang="es-HN" dirty="0" smtClean="0"/>
              <a:t>propietario. </a:t>
            </a:r>
            <a:r>
              <a:rPr lang="es-HN" dirty="0"/>
              <a:t>Al retrasar la sucesión, no identificar ni  preparar al mejor, o seleccionar alguien  </a:t>
            </a:r>
            <a:r>
              <a:rPr lang="es-HN" dirty="0" smtClean="0"/>
              <a:t>inadecuado, se esta condenando a la empresa a no sobrevivir en el tiempo.</a:t>
            </a:r>
          </a:p>
          <a:p>
            <a:endParaRPr lang="es-HN" dirty="0" smtClean="0"/>
          </a:p>
          <a:p>
            <a:r>
              <a:rPr lang="es-HN" dirty="0" smtClean="0"/>
              <a:t>Sugerencias:</a:t>
            </a:r>
          </a:p>
          <a:p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Identifique </a:t>
            </a:r>
            <a:r>
              <a:rPr lang="es-HN" dirty="0"/>
              <a:t>y sobre todo PREPARE un sucesor A TIEMPO</a:t>
            </a:r>
            <a:r>
              <a:rPr lang="es-HN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Seleccione en base a “idoneidad” y no a “afinidad”, tome en cuenta mas allá de la familia si es necesario.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50490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763688" y="214313"/>
            <a:ext cx="684056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“La familia es primero”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653648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EF825-10DF-4F13-8DA3-54565F1E76F6}" type="slidenum">
              <a:rPr lang="es-HN" smtClean="0"/>
              <a:pPr>
                <a:defRPr/>
              </a:pPr>
              <a:t>15</a:t>
            </a:fld>
            <a:endParaRPr lang="es-HN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642938" y="116632"/>
            <a:ext cx="1120750" cy="11521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4000" b="1" dirty="0"/>
              <a:t>3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42938" y="1484784"/>
            <a:ext cx="8105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Excusa: “Toda la familia puede trabajar en el negocio”</a:t>
            </a:r>
          </a:p>
          <a:p>
            <a:pPr algn="ctr"/>
            <a:endParaRPr lang="es-HN" dirty="0"/>
          </a:p>
          <a:p>
            <a:pPr algn="ctr"/>
            <a:r>
              <a:rPr lang="es-HN" dirty="0"/>
              <a:t>Las empresas familiares deben conducirse con un lema: </a:t>
            </a:r>
            <a:r>
              <a:rPr lang="es-HN" dirty="0" smtClean="0"/>
              <a:t>“Por </a:t>
            </a:r>
            <a:r>
              <a:rPr lang="es-HN" dirty="0"/>
              <a:t>el bien de la familia, primero la </a:t>
            </a:r>
            <a:r>
              <a:rPr lang="es-HN" dirty="0" smtClean="0"/>
              <a:t>empresa”. </a:t>
            </a:r>
            <a:r>
              <a:rPr lang="es-HN" dirty="0"/>
              <a:t>La profesionalización y la resolución de retos es una tarea prioritaria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42938" y="3158966"/>
            <a:ext cx="7961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HN" dirty="0"/>
              <a:t>El reto </a:t>
            </a:r>
            <a:r>
              <a:rPr lang="es-HN" dirty="0" smtClean="0"/>
              <a:t>es tener </a:t>
            </a:r>
            <a:r>
              <a:rPr lang="es-HN" dirty="0"/>
              <a:t>una estructura competitiva con personas adecuadas para cada puesto, incluso aunque no sea un familiar. Es importante fomentar el amor por la empresa y el trabajo duro.</a:t>
            </a:r>
          </a:p>
          <a:p>
            <a:endParaRPr lang="es-HN" dirty="0" smtClean="0"/>
          </a:p>
          <a:p>
            <a:r>
              <a:rPr lang="es-HN" dirty="0" smtClean="0"/>
              <a:t>Sugerencias:</a:t>
            </a: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No subestime el poder de la capacitación permanente.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No aceptar </a:t>
            </a:r>
            <a:r>
              <a:rPr lang="es-HN" dirty="0"/>
              <a:t>a todos sólo porque son </a:t>
            </a:r>
            <a:r>
              <a:rPr lang="es-HN" dirty="0" smtClean="0"/>
              <a:t>familia. Muchas empresas aplican </a:t>
            </a:r>
            <a:r>
              <a:rPr lang="es-HN" dirty="0"/>
              <a:t>una política de no despedir a hijos o socios ‘incómodos</a:t>
            </a:r>
            <a:r>
              <a:rPr lang="es-HN" dirty="0" smtClean="0"/>
              <a:t>’ y esto es contraproducente.</a:t>
            </a: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Se debe </a:t>
            </a:r>
            <a:r>
              <a:rPr lang="es-HN" dirty="0"/>
              <a:t>evalúa el </a:t>
            </a:r>
            <a:r>
              <a:rPr lang="es-HN" dirty="0" smtClean="0"/>
              <a:t>trabajo y las metas a todos por igual.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50490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763688" y="485800"/>
            <a:ext cx="684056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No hacer una planificación para fomentar las ventas.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653648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EF825-10DF-4F13-8DA3-54565F1E76F6}" type="slidenum">
              <a:rPr lang="es-HN" smtClean="0"/>
              <a:pPr>
                <a:defRPr/>
              </a:pPr>
              <a:t>16</a:t>
            </a:fld>
            <a:endParaRPr lang="es-HN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642938" y="116632"/>
            <a:ext cx="1120750" cy="11521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4000" b="1" dirty="0"/>
              <a:t>4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42938" y="1735648"/>
            <a:ext cx="8105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Excusa: “Los clientes siempre vienen”</a:t>
            </a:r>
          </a:p>
          <a:p>
            <a:pPr algn="ctr"/>
            <a:endParaRPr lang="es-HN" dirty="0" smtClean="0"/>
          </a:p>
          <a:p>
            <a:pPr algn="ctr"/>
            <a:r>
              <a:rPr lang="es-HN" dirty="0" smtClean="0"/>
              <a:t>Muchas empresas pequeñas cometen el error de no planificar ni invertir en aumentar las ventas. No invertir en ésto es como querer hacer pan sin harina. </a:t>
            </a:r>
            <a:endParaRPr lang="es-HN" dirty="0"/>
          </a:p>
        </p:txBody>
      </p:sp>
      <p:sp>
        <p:nvSpPr>
          <p:cNvPr id="10" name="9 Rectángulo"/>
          <p:cNvSpPr/>
          <p:nvPr/>
        </p:nvSpPr>
        <p:spPr>
          <a:xfrm>
            <a:off x="642938" y="3097991"/>
            <a:ext cx="79613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HN" dirty="0" smtClean="0"/>
              <a:t>La falta </a:t>
            </a:r>
            <a:r>
              <a:rPr lang="es-HN" dirty="0"/>
              <a:t>de </a:t>
            </a:r>
            <a:r>
              <a:rPr lang="es-HN" dirty="0" smtClean="0"/>
              <a:t>planes </a:t>
            </a:r>
            <a:r>
              <a:rPr lang="es-HN" dirty="0"/>
              <a:t>formales de marketing y ventas </a:t>
            </a:r>
            <a:r>
              <a:rPr lang="es-HN" dirty="0" smtClean="0"/>
              <a:t>evidencia una deficiente </a:t>
            </a:r>
            <a:r>
              <a:rPr lang="es-HN" dirty="0"/>
              <a:t>orientación </a:t>
            </a:r>
            <a:r>
              <a:rPr lang="es-HN" dirty="0" smtClean="0"/>
              <a:t>hacia los clientes, sumado a una renuencia </a:t>
            </a:r>
            <a:r>
              <a:rPr lang="es-HN" dirty="0"/>
              <a:t>a invertir en actividades publicitarias y promocionales, </a:t>
            </a:r>
            <a:r>
              <a:rPr lang="es-HN" dirty="0" smtClean="0"/>
              <a:t>son los errores mas comunes que llevan a un estancamiento en el crecimiento de la empresa.</a:t>
            </a:r>
          </a:p>
          <a:p>
            <a:endParaRPr lang="es-HN" dirty="0" smtClean="0"/>
          </a:p>
          <a:p>
            <a:r>
              <a:rPr lang="es-HN" dirty="0" smtClean="0"/>
              <a:t>Sugerencias:</a:t>
            </a: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Escuche “la voz del cliente”, no subestime el poder de las “quejas”.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Utilice y explote el poder de la tecnológica como ser las redes sociales.</a:t>
            </a: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Destine siempre un rubro presupuestal a actividades publicitarias.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50490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763688" y="214313"/>
            <a:ext cx="684056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El Crédito: Los dos extremos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653648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EF825-10DF-4F13-8DA3-54565F1E76F6}" type="slidenum">
              <a:rPr lang="es-HN" smtClean="0"/>
              <a:pPr>
                <a:defRPr/>
              </a:pPr>
              <a:t>17</a:t>
            </a:fld>
            <a:endParaRPr lang="es-HN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642938" y="116632"/>
            <a:ext cx="1120750" cy="11521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4000" b="1" dirty="0"/>
              <a:t>5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42938" y="1412776"/>
            <a:ext cx="8105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Excusa: “NO doy crédito” o “doy DEMASIADO” </a:t>
            </a:r>
          </a:p>
          <a:p>
            <a:pPr algn="ctr"/>
            <a:endParaRPr lang="es-HN" dirty="0" smtClean="0"/>
          </a:p>
          <a:p>
            <a:pPr algn="ctr"/>
            <a:r>
              <a:rPr lang="es-HN" dirty="0" smtClean="0"/>
              <a:t>Muchas empresas pequeñas cometen el error de ser sumamente extremistas: o no otorgan crédito alguno o lo hacen sin definir reglamentos ni cobrar luego.</a:t>
            </a:r>
            <a:endParaRPr lang="es-HN" dirty="0"/>
          </a:p>
        </p:txBody>
      </p:sp>
      <p:sp>
        <p:nvSpPr>
          <p:cNvPr id="10" name="9 Rectángulo"/>
          <p:cNvSpPr/>
          <p:nvPr/>
        </p:nvSpPr>
        <p:spPr>
          <a:xfrm>
            <a:off x="642938" y="2708920"/>
            <a:ext cx="79613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HN" dirty="0"/>
              <a:t>Una cosa es dar crédito y otra cosa es fiar. Dar crédito significa vender bajo ciertas condiciones </a:t>
            </a:r>
            <a:r>
              <a:rPr lang="es-HN" dirty="0" smtClean="0"/>
              <a:t>preestablecidas. Fiar </a:t>
            </a:r>
            <a:r>
              <a:rPr lang="es-HN" dirty="0"/>
              <a:t>es simplemente </a:t>
            </a:r>
            <a:r>
              <a:rPr lang="es-HN" dirty="0" smtClean="0"/>
              <a:t>vender a </a:t>
            </a:r>
            <a:r>
              <a:rPr lang="es-HN" dirty="0"/>
              <a:t>alguien para que lo pague cuando quiera y como pueda, sin establecer las condiciones de pago. </a:t>
            </a:r>
            <a:r>
              <a:rPr lang="es-HN" dirty="0" smtClean="0"/>
              <a:t>Dar crédito sin establecer condiciones es tan contraproducente como no darlo para nada.</a:t>
            </a:r>
          </a:p>
          <a:p>
            <a:pPr algn="just"/>
            <a:endParaRPr lang="es-HN" dirty="0" smtClean="0"/>
          </a:p>
          <a:p>
            <a:pPr algn="just"/>
            <a:r>
              <a:rPr lang="es-HN" dirty="0" smtClean="0"/>
              <a:t>Sugerencias</a:t>
            </a:r>
            <a:r>
              <a:rPr lang="es-HN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/>
              <a:t>E</a:t>
            </a:r>
            <a:r>
              <a:rPr lang="es-HN" dirty="0" smtClean="0"/>
              <a:t>stablezca </a:t>
            </a:r>
            <a:r>
              <a:rPr lang="es-HN" dirty="0"/>
              <a:t>con claridad y </a:t>
            </a:r>
            <a:r>
              <a:rPr lang="es-HN" dirty="0" smtClean="0"/>
              <a:t>anticipación </a:t>
            </a:r>
            <a:r>
              <a:rPr lang="es-HN" dirty="0"/>
              <a:t>las reglas del </a:t>
            </a:r>
            <a:r>
              <a:rPr lang="es-HN" dirty="0" smtClean="0"/>
              <a:t>crédito.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Evalúe a que TIPO de Clientes podrá dárselo.</a:t>
            </a: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Destine siempre una parte de su tiempo semanal para revisar sus cuentas por cobrar.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50490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642938" y="214313"/>
            <a:ext cx="796131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Consejos Finales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433693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C2ED8-AF8B-46CA-AA39-230FCDB67C11}" type="slidenum">
              <a:rPr lang="es-HN" smtClean="0"/>
              <a:pPr>
                <a:defRPr/>
              </a:pPr>
              <a:t>18</a:t>
            </a:fld>
            <a:endParaRPr lang="es-HN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55576" y="1196752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sz="2000" dirty="0" smtClean="0"/>
              <a:t>Tome su tiempo en planificar. Sea PROACTIVO y no REACTIVO.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sz="2000" dirty="0" smtClean="0"/>
              <a:t>No </a:t>
            </a:r>
            <a:r>
              <a:rPr lang="es-HN" sz="2000" dirty="0"/>
              <a:t>mezcle el dinero del negocio y el personal</a:t>
            </a:r>
            <a:r>
              <a:rPr lang="es-HN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sz="2000" dirty="0"/>
              <a:t>Mantenga el equilibro entre </a:t>
            </a:r>
            <a:r>
              <a:rPr lang="es-HN" sz="2000" dirty="0" smtClean="0"/>
              <a:t>su vida personal y su trabajo, sepa delegar, un gerente enfermo, cansado y con problemas personales es un mal gerente.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sz="2000" dirty="0"/>
              <a:t>Invierta para obtener ganancias</a:t>
            </a:r>
            <a:r>
              <a:rPr lang="es-HN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sz="2000" dirty="0" smtClean="0"/>
              <a:t>Invierta tiempo en documentar sus procesos, evite ser “EMPIRICO”.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sz="2000" dirty="0"/>
              <a:t>Dé crédito, no </a:t>
            </a:r>
            <a:r>
              <a:rPr lang="es-HN" sz="2000" dirty="0" smtClean="0"/>
              <a:t>fíe </a:t>
            </a:r>
            <a:r>
              <a:rPr lang="es-HN" sz="2000" dirty="0"/>
              <a:t>y ponga reglas</a:t>
            </a:r>
            <a:r>
              <a:rPr lang="es-HN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sz="2000" dirty="0" smtClean="0"/>
              <a:t>Ahorre </a:t>
            </a:r>
            <a:r>
              <a:rPr lang="es-HN" sz="2000" dirty="0"/>
              <a:t>para eventualidades</a:t>
            </a:r>
            <a:r>
              <a:rPr lang="es-HN" sz="2000" dirty="0" smtClean="0"/>
              <a:t>.</a:t>
            </a:r>
          </a:p>
          <a:p>
            <a:endParaRPr lang="es-HN" sz="2000" dirty="0"/>
          </a:p>
        </p:txBody>
      </p:sp>
    </p:spTree>
    <p:extLst>
      <p:ext uri="{BB962C8B-B14F-4D97-AF65-F5344CB8AC3E}">
        <p14:creationId xmlns:p14="http://schemas.microsoft.com/office/powerpoint/2010/main" val="117416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EF825-10DF-4F13-8DA3-54565F1E76F6}" type="slidenum">
              <a:rPr lang="es-HN" smtClean="0"/>
              <a:pPr>
                <a:defRPr/>
              </a:pPr>
              <a:t>19</a:t>
            </a:fld>
            <a:endParaRPr lang="es-HN" dirty="0"/>
          </a:p>
        </p:txBody>
      </p: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059078" y="5169386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H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Recuerde, “No puede evitarse el viento, pero se pueden construir molinos” (Proverbio Holandés).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013176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" y="5808532"/>
            <a:ext cx="1967492" cy="1074065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467544" y="177571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 POR SU </a:t>
            </a:r>
          </a:p>
          <a:p>
            <a:r>
              <a:rPr lang="es-H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ATENCION!</a:t>
            </a:r>
            <a:endParaRPr lang="es-HN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092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642938" y="188640"/>
            <a:ext cx="796131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Turismo: Importancia económica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99547-FF0F-4A32-8C28-207E36F32B54}" type="slidenum">
              <a:rPr lang="es-HN" smtClean="0"/>
              <a:pPr>
                <a:defRPr/>
              </a:pPr>
              <a:t>2</a:t>
            </a:fld>
            <a:endParaRPr lang="es-HN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HN"/>
          </a:p>
        </p:txBody>
      </p: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34" b="98621" l="1667" r="98750"/>
                    </a14:imgEffect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34" y="1847200"/>
            <a:ext cx="4361110" cy="4703167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42938" y="3861048"/>
            <a:ext cx="4866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HN" dirty="0" smtClean="0">
              <a:latin typeface="+mn-lt"/>
            </a:endParaRPr>
          </a:p>
          <a:p>
            <a:pPr algn="just"/>
            <a:r>
              <a:rPr lang="es-HN" b="1" dirty="0" smtClean="0">
                <a:latin typeface="+mn-lt"/>
              </a:rPr>
              <a:t>El turismo en Honduras: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>
                <a:latin typeface="+mn-lt"/>
              </a:rPr>
              <a:t>3ero en Generación de divisas.</a:t>
            </a:r>
            <a:endParaRPr lang="es-HN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>
                <a:latin typeface="+mn-lt"/>
              </a:rPr>
              <a:t>“</a:t>
            </a:r>
            <a:r>
              <a:rPr lang="es-HN" dirty="0">
                <a:latin typeface="+mn-lt"/>
              </a:rPr>
              <a:t>La industria sin chimenea” </a:t>
            </a:r>
            <a:r>
              <a:rPr lang="es-HN" dirty="0" smtClean="0">
                <a:latin typeface="+mn-lt"/>
              </a:rPr>
              <a:t>genera fuentes </a:t>
            </a:r>
            <a:r>
              <a:rPr lang="es-HN" dirty="0">
                <a:latin typeface="+mn-lt"/>
              </a:rPr>
              <a:t>de </a:t>
            </a:r>
            <a:r>
              <a:rPr lang="es-HN" dirty="0" smtClean="0">
                <a:latin typeface="+mn-lt"/>
              </a:rPr>
              <a:t>empleo </a:t>
            </a:r>
            <a:r>
              <a:rPr lang="es-HN" dirty="0" smtClean="0">
                <a:latin typeface="+mn-lt"/>
              </a:rPr>
              <a:t>a </a:t>
            </a:r>
            <a:r>
              <a:rPr lang="es-HN" dirty="0">
                <a:latin typeface="+mn-lt"/>
              </a:rPr>
              <a:t>más de 300,000 familias</a:t>
            </a:r>
            <a:r>
              <a:rPr lang="es-HN" dirty="0" smtClean="0">
                <a:latin typeface="+mn-lt"/>
              </a:rPr>
              <a:t>.</a:t>
            </a:r>
            <a:endParaRPr lang="es-HN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>
                <a:latin typeface="+mn-lt"/>
              </a:rPr>
              <a:t>El </a:t>
            </a:r>
            <a:r>
              <a:rPr lang="es-HN" dirty="0">
                <a:latin typeface="+mn-lt"/>
              </a:rPr>
              <a:t>sector está compuesto en un 80% por </a:t>
            </a:r>
            <a:r>
              <a:rPr lang="es-HN" dirty="0" smtClean="0">
                <a:latin typeface="+mn-lt"/>
              </a:rPr>
              <a:t>Pymes (Empresas Familiares).</a:t>
            </a:r>
            <a:endParaRPr lang="es-HN" dirty="0">
              <a:latin typeface="+mn-lt"/>
            </a:endParaRPr>
          </a:p>
          <a:p>
            <a:pPr algn="just"/>
            <a:endParaRPr lang="es-HN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814242" y="1738311"/>
            <a:ext cx="40671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HN" sz="1600" b="1" dirty="0" smtClean="0"/>
              <a:t>Organización </a:t>
            </a:r>
            <a:r>
              <a:rPr lang="es-HN" sz="1600" b="1" dirty="0"/>
              <a:t>Mundial del Turismo (OMT</a:t>
            </a:r>
            <a:r>
              <a:rPr lang="es-HN" sz="1600" b="1" dirty="0" smtClean="0"/>
              <a:t>)</a:t>
            </a:r>
            <a:r>
              <a:rPr lang="es-HN" sz="1600" dirty="0" smtClean="0"/>
              <a:t> </a:t>
            </a:r>
            <a:r>
              <a:rPr lang="es-HN" sz="1600" dirty="0" smtClean="0"/>
              <a:t>El </a:t>
            </a:r>
            <a:r>
              <a:rPr lang="es-HN" sz="1600" dirty="0"/>
              <a:t>turismo es hoy en día uno de los principales agentes del comercio mundial.</a:t>
            </a:r>
          </a:p>
          <a:p>
            <a:pPr algn="just"/>
            <a:endParaRPr lang="es-HN" sz="1600" dirty="0"/>
          </a:p>
          <a:p>
            <a:pPr algn="just"/>
            <a:r>
              <a:rPr lang="es-HN" sz="1600" dirty="0"/>
              <a:t>El año 2002 el turismo generó el 12% del PIB y el 8% del empleo, constituyendo la primera industria del planeta en términos de importancia económica. 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31468">
            <a:off x="2555324" y="1682757"/>
            <a:ext cx="2891873" cy="1913357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41483">
            <a:off x="952938" y="2678709"/>
            <a:ext cx="2264511" cy="174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9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642938" y="214313"/>
            <a:ext cx="796131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Información de contacto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949205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C2ED8-AF8B-46CA-AA39-230FCDB67C11}" type="slidenum">
              <a:rPr lang="es-HN" smtClean="0"/>
              <a:pPr>
                <a:defRPr/>
              </a:pPr>
              <a:t>20</a:t>
            </a:fld>
            <a:endParaRPr lang="es-HN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" y="5808532"/>
            <a:ext cx="1967492" cy="1074065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619672" y="1407327"/>
            <a:ext cx="6277222" cy="440120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HN" sz="2800" dirty="0" smtClean="0"/>
              <a:t>Teléfonos: 8986-5081  y 8792-2075</a:t>
            </a:r>
          </a:p>
          <a:p>
            <a:pPr algn="ctr"/>
            <a:endParaRPr lang="es-HN" sz="2800" dirty="0" smtClean="0"/>
          </a:p>
          <a:p>
            <a:pPr algn="ctr"/>
            <a:r>
              <a:rPr lang="es-HN" sz="2800" dirty="0" smtClean="0"/>
              <a:t>Correos e: </a:t>
            </a:r>
            <a:r>
              <a:rPr lang="es-HN" sz="2800" dirty="0" smtClean="0">
                <a:hlinkClick r:id="rId10"/>
              </a:rPr>
              <a:t>smart4.hn@gmail.com</a:t>
            </a:r>
            <a:r>
              <a:rPr lang="es-HN" sz="2800" dirty="0" smtClean="0"/>
              <a:t> </a:t>
            </a:r>
          </a:p>
          <a:p>
            <a:pPr algn="ctr"/>
            <a:r>
              <a:rPr lang="es-HN" sz="2800" dirty="0" smtClean="0">
                <a:hlinkClick r:id="rId11"/>
              </a:rPr>
              <a:t>Gerencia.smart4@gmail.com</a:t>
            </a:r>
            <a:endParaRPr lang="es-HN" sz="2800" dirty="0" smtClean="0"/>
          </a:p>
          <a:p>
            <a:pPr algn="ctr"/>
            <a:r>
              <a:rPr lang="es-HN" sz="2800" dirty="0" smtClean="0">
                <a:hlinkClick r:id="rId12"/>
              </a:rPr>
              <a:t>asistente.smart4@gmail.com</a:t>
            </a:r>
            <a:r>
              <a:rPr lang="es-HN" sz="2800" dirty="0" smtClean="0"/>
              <a:t>  </a:t>
            </a:r>
          </a:p>
          <a:p>
            <a:pPr algn="ctr"/>
            <a:r>
              <a:rPr lang="es-HN" sz="2800" dirty="0" smtClean="0"/>
              <a:t>Pagina Web: www.smart4hn.es.tl</a:t>
            </a:r>
          </a:p>
          <a:p>
            <a:pPr algn="ctr"/>
            <a:endParaRPr lang="es-HN" sz="2800" dirty="0"/>
          </a:p>
          <a:p>
            <a:pPr algn="ctr"/>
            <a:endParaRPr lang="es-HN" sz="2800" dirty="0" smtClean="0"/>
          </a:p>
          <a:p>
            <a:pPr algn="ctr"/>
            <a:r>
              <a:rPr lang="es-HN" sz="2800" dirty="0" smtClean="0"/>
              <a:t>Síguenos en Facebook</a:t>
            </a:r>
            <a:r>
              <a:rPr lang="es-HN" sz="2800" dirty="0"/>
              <a:t>: https://www.facebook.com/smart4.hn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854" y="4689500"/>
            <a:ext cx="611708" cy="61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17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642938" y="413792"/>
            <a:ext cx="796131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Las empresas familiares y su importancia económica.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99547-FF0F-4A32-8C28-207E36F32B54}" type="slidenum">
              <a:rPr lang="es-HN" smtClean="0"/>
              <a:pPr>
                <a:defRPr/>
              </a:pPr>
              <a:t>3</a:t>
            </a:fld>
            <a:endParaRPr lang="es-HN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HN"/>
          </a:p>
        </p:txBody>
      </p: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34" b="98621" l="1667" r="98750"/>
                    </a14:imgEffect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38" y="1847200"/>
            <a:ext cx="4361110" cy="4703167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4283968" y="17008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Representan el 90% de las unidades económicas del País y en Latinoamérica el porcentaje es similar.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79512" y="2624138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Start-ups: Mas del 75% desaparecen antes de cumplir 5 años. (promedio Latinoamérica)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502559" y="35474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H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“mortalidad” de las empresas familiares asciende a un 70% en el primer cambio generacional.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79512" y="44707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Latinoamérica: Solo un 13% logran sobrevivir a una 3era generación.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4412" b="91912" l="9730" r="897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914" y="1896947"/>
            <a:ext cx="2609254" cy="383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50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642938" y="188640"/>
            <a:ext cx="796131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/>
              <a:t>2</a:t>
            </a:r>
            <a:r>
              <a:rPr lang="es-HN" altLang="es-HN" sz="4000" dirty="0" smtClean="0"/>
              <a:t> grandes interrogantes</a:t>
            </a:r>
            <a:endParaRPr lang="es-HN" altLang="es-HN" sz="4000" dirty="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99547-FF0F-4A32-8C28-207E36F32B54}" type="slidenum">
              <a:rPr lang="es-HN" smtClean="0"/>
              <a:pPr>
                <a:defRPr/>
              </a:pPr>
              <a:t>4</a:t>
            </a:fld>
            <a:endParaRPr lang="es-HN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HN"/>
          </a:p>
        </p:txBody>
      </p: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398103" y="2469677"/>
            <a:ext cx="34538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 es verdadero </a:t>
            </a:r>
            <a:r>
              <a:rPr lang="es-H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 supremo </a:t>
            </a:r>
            <a:r>
              <a:rPr lang="es-H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las empresas familiares (del segmento que sea)?.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40989" y="3854673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H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Lograrlo?</a:t>
            </a:r>
            <a:endParaRPr lang="es-H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412" b="91912" l="9730" r="897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955" y="1936518"/>
            <a:ext cx="2609254" cy="383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1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642938" y="413792"/>
            <a:ext cx="796131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lograr </a:t>
            </a:r>
            <a:r>
              <a:rPr lang="es-HN" altLang="es-HN" sz="4000" dirty="0" smtClean="0"/>
              <a:t>el crecimiento y la auto -</a:t>
            </a:r>
            <a:r>
              <a:rPr lang="es-HN" altLang="es-HN" sz="4000" dirty="0" smtClean="0"/>
              <a:t>sostenibilidad</a:t>
            </a:r>
            <a:r>
              <a:rPr lang="es-HN" altLang="es-HN" sz="4000" dirty="0" smtClean="0"/>
              <a:t>.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99547-FF0F-4A32-8C28-207E36F32B54}" type="slidenum">
              <a:rPr lang="es-HN" smtClean="0"/>
              <a:pPr>
                <a:defRPr/>
              </a:pPr>
              <a:t>5</a:t>
            </a:fld>
            <a:endParaRPr lang="es-HN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HN"/>
          </a:p>
        </p:txBody>
      </p: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42938" y="1988840"/>
            <a:ext cx="8105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dirty="0" smtClean="0"/>
              <a:t>Existen 2 áreas principalmente involucradas en lograr el crecimiento y la sostenibilidad:</a:t>
            </a:r>
            <a:endParaRPr lang="es-HN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996952"/>
            <a:ext cx="2232248" cy="1867367"/>
          </a:xfrm>
          <a:prstGeom prst="rect">
            <a:avLst/>
          </a:prstGeom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648658387"/>
              </p:ext>
            </p:extLst>
          </p:nvPr>
        </p:nvGraphicFramePr>
        <p:xfrm>
          <a:off x="0" y="2366689"/>
          <a:ext cx="8748464" cy="44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230150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7784" y="2765417"/>
            <a:ext cx="6048672" cy="1362075"/>
          </a:xfrm>
        </p:spPr>
        <p:txBody>
          <a:bodyPr/>
          <a:lstStyle/>
          <a:p>
            <a:r>
              <a:rPr lang="es-HN" dirty="0" smtClean="0"/>
              <a:t>Retos financieros mas comunes.</a:t>
            </a:r>
            <a:endParaRPr lang="es-HN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080941"/>
            <a:ext cx="7772400" cy="1500187"/>
          </a:xfrm>
        </p:spPr>
        <p:txBody>
          <a:bodyPr/>
          <a:lstStyle/>
          <a:p>
            <a:r>
              <a:rPr lang="es-HN" dirty="0" smtClean="0"/>
              <a:t>Como evitar y superar los problemas de flujo</a:t>
            </a:r>
            <a:endParaRPr lang="es-HN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598C39-FA57-4DC9-8165-DD4F32BFD170}" type="slidenum">
              <a:rPr lang="es-HN" smtClean="0"/>
              <a:pPr>
                <a:defRPr/>
              </a:pPr>
              <a:t>6</a:t>
            </a:fld>
            <a:endParaRPr lang="es-HN" dirty="0"/>
          </a:p>
        </p:txBody>
      </p:sp>
      <p:sp>
        <p:nvSpPr>
          <p:cNvPr id="5" name="4 Elipse"/>
          <p:cNvSpPr/>
          <p:nvPr/>
        </p:nvSpPr>
        <p:spPr>
          <a:xfrm>
            <a:off x="611560" y="2492896"/>
            <a:ext cx="1728192" cy="158417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s-HN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 rot="20068597">
            <a:off x="2204954" y="2666166"/>
            <a:ext cx="221148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H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Errores         (y </a:t>
            </a:r>
            <a:r>
              <a:rPr lang="es-H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horrores) </a:t>
            </a:r>
          </a:p>
        </p:txBody>
      </p:sp>
      <p:sp>
        <p:nvSpPr>
          <p:cNvPr id="7" name="3 CuadroTexto"/>
          <p:cNvSpPr txBox="1">
            <a:spLocks noChangeArrowheads="1"/>
          </p:cNvSpPr>
          <p:nvPr/>
        </p:nvSpPr>
        <p:spPr bwMode="auto">
          <a:xfrm>
            <a:off x="0" y="-27384"/>
            <a:ext cx="9144000" cy="923925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s-HN" altLang="es-HN" dirty="0"/>
          </a:p>
          <a:p>
            <a:pPr>
              <a:defRPr/>
            </a:pPr>
            <a:endParaRPr lang="es-HN" altLang="es-HN" dirty="0"/>
          </a:p>
          <a:p>
            <a:pPr>
              <a:defRPr/>
            </a:pPr>
            <a:endParaRPr lang="es-HN" altLang="es-HN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40"/>
          <a:stretch/>
        </p:blipFill>
        <p:spPr bwMode="auto">
          <a:xfrm>
            <a:off x="0" y="829060"/>
            <a:ext cx="2411760" cy="108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836712"/>
            <a:ext cx="3288556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798" y="836712"/>
            <a:ext cx="356135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7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" y="5808532"/>
            <a:ext cx="1967492" cy="107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8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763688" y="413792"/>
            <a:ext cx="684056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Financiamientos a muy corto plazo.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645342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EF825-10DF-4F13-8DA3-54565F1E76F6}" type="slidenum">
              <a:rPr lang="es-HN" smtClean="0"/>
              <a:pPr>
                <a:defRPr/>
              </a:pPr>
              <a:t>7</a:t>
            </a:fld>
            <a:endParaRPr lang="es-HN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642938" y="116632"/>
            <a:ext cx="1120750" cy="11521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4000" b="1" dirty="0" smtClean="0"/>
              <a:t>1</a:t>
            </a:r>
            <a:endParaRPr lang="es-HN" sz="4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1772816"/>
            <a:ext cx="77766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Excusa: “ Es que no quiero pagar tanto interés al Banco”</a:t>
            </a:r>
          </a:p>
          <a:p>
            <a:pPr algn="ctr"/>
            <a:endParaRPr lang="es-HN" dirty="0"/>
          </a:p>
          <a:p>
            <a:pPr algn="ctr"/>
            <a:r>
              <a:rPr lang="es-HN" dirty="0" smtClean="0"/>
              <a:t>Tratar de “Ahorrar” intereses futuros “ahorcando” su flujo de efectivo presente, es como hacer dieta comiendo solo dulces: eventualmente le afectará mas que el sobrepeso! </a:t>
            </a:r>
            <a:endParaRPr lang="es-HN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3386023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HN" dirty="0" smtClean="0"/>
              <a:t>La adquisición de activos </a:t>
            </a:r>
            <a:r>
              <a:rPr lang="es-HN" dirty="0"/>
              <a:t>fijos </a:t>
            </a:r>
            <a:r>
              <a:rPr lang="es-HN" dirty="0" smtClean="0"/>
              <a:t>debe tener un financiación a largo plazo de igual forma, la adquisición de activos circulantes (capital, inventario, etc..) podrán contar con un financiamiento a menor plazo.</a:t>
            </a:r>
          </a:p>
          <a:p>
            <a:endParaRPr lang="es-HN" dirty="0"/>
          </a:p>
          <a:p>
            <a:r>
              <a:rPr lang="es-HN" dirty="0" smtClean="0"/>
              <a:t>Sugerencias: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Evalúe el verdadero destino del crédito y tome los plazos de acuerdo a la inversión.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Haga un flujo de efectivo “pesimista” y trate de elegir un plazo que se ajuste a este escenario.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Aproveche la “no” penalización por pronto pago.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763688" y="413792"/>
            <a:ext cx="684056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No separar finanzas personales y las de la empresa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283987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EF825-10DF-4F13-8DA3-54565F1E76F6}" type="slidenum">
              <a:rPr lang="es-HN" smtClean="0"/>
              <a:pPr>
                <a:defRPr/>
              </a:pPr>
              <a:t>8</a:t>
            </a:fld>
            <a:endParaRPr lang="es-HN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642938" y="116632"/>
            <a:ext cx="1120750" cy="11521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4000" b="1" dirty="0"/>
              <a:t>2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42938" y="1700808"/>
            <a:ext cx="8105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Excusa: “Del mismo cuero salen las correas”</a:t>
            </a:r>
          </a:p>
          <a:p>
            <a:pPr algn="ctr"/>
            <a:endParaRPr lang="es-HN" dirty="0"/>
          </a:p>
          <a:p>
            <a:pPr algn="ctr"/>
            <a:r>
              <a:rPr lang="es-HN" dirty="0"/>
              <a:t>Para diferenciar entre </a:t>
            </a:r>
            <a:r>
              <a:rPr lang="es-HN" dirty="0" smtClean="0"/>
              <a:t>las </a:t>
            </a:r>
            <a:r>
              <a:rPr lang="es-HN" dirty="0"/>
              <a:t>finanzas personales y  </a:t>
            </a:r>
            <a:r>
              <a:rPr lang="es-HN" dirty="0" smtClean="0"/>
              <a:t>las del negocio deberá </a:t>
            </a:r>
            <a:r>
              <a:rPr lang="es-HN" dirty="0"/>
              <a:t>llevar a cabo una gestión efectiva del dinero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23528" y="2996952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HN" dirty="0" smtClean="0"/>
              <a:t>Es un error común no establecer limites entre el dinero “de la empresa” y el dinero “personal”. Para </a:t>
            </a:r>
            <a:r>
              <a:rPr lang="es-HN" dirty="0"/>
              <a:t>evitar </a:t>
            </a:r>
            <a:r>
              <a:rPr lang="es-HN" dirty="0" smtClean="0"/>
              <a:t>descapitalización de la empresa, se deben establecer controles para mantener esto separado.</a:t>
            </a:r>
          </a:p>
          <a:p>
            <a:endParaRPr lang="es-HN" dirty="0"/>
          </a:p>
          <a:p>
            <a:r>
              <a:rPr lang="es-HN" dirty="0" smtClean="0"/>
              <a:t>Sugerencias: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Elaboren un presupuesto familiar con los gastos fijos y variables mensuales.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Definan un “salario” mensual y apéguese a el. Tenga una cuenta bancaria personal diferente a la empresarial.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Definan que le corresponde pagar a la empresa y que le corresponde a la familia.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 smtClean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48092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763688" y="485800"/>
            <a:ext cx="6840562" cy="1143000"/>
          </a:xfrm>
        </p:spPr>
        <p:txBody>
          <a:bodyPr/>
          <a:lstStyle/>
          <a:p>
            <a:pPr algn="l" eaLnBrk="1" hangingPunct="1"/>
            <a:r>
              <a:rPr lang="es-HN" altLang="es-HN" sz="4000" dirty="0" smtClean="0"/>
              <a:t>Contabilidad Deficiente (o inexistente)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283987"/>
              </p:ext>
            </p:extLst>
          </p:nvPr>
        </p:nvGraphicFramePr>
        <p:xfrm>
          <a:off x="7858148" y="71414"/>
          <a:ext cx="1185842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EF825-10DF-4F13-8DA3-54565F1E76F6}" type="slidenum">
              <a:rPr lang="es-HN" smtClean="0"/>
              <a:pPr>
                <a:defRPr/>
              </a:pPr>
              <a:t>9</a:t>
            </a:fld>
            <a:endParaRPr lang="es-HN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642938" y="1052513"/>
            <a:ext cx="79613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7 Imag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t="46124" r="55290" b="39999"/>
          <a:stretch>
            <a:fillRect/>
          </a:stretch>
        </p:blipFill>
        <p:spPr bwMode="auto">
          <a:xfrm>
            <a:off x="7116763" y="5994400"/>
            <a:ext cx="19923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642938" y="116632"/>
            <a:ext cx="1120750" cy="11521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4000" b="1" dirty="0" smtClean="0"/>
              <a:t>3</a:t>
            </a:r>
            <a:endParaRPr lang="es-HN" sz="4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42938" y="1700808"/>
            <a:ext cx="8105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Excusa: “La contabilidad solo sirve para pagar impuestos”</a:t>
            </a:r>
          </a:p>
          <a:p>
            <a:pPr algn="ctr"/>
            <a:endParaRPr lang="es-HN" dirty="0"/>
          </a:p>
          <a:p>
            <a:pPr algn="ctr"/>
            <a:r>
              <a:rPr lang="es-HN" dirty="0"/>
              <a:t>Puede resultar fácil perder la noción de cómo está la situación </a:t>
            </a:r>
            <a:r>
              <a:rPr lang="es-HN" dirty="0" smtClean="0"/>
              <a:t>financiera si solo se monitorear </a:t>
            </a:r>
            <a:r>
              <a:rPr lang="es-HN" dirty="0"/>
              <a:t>el efectivo que tiene en el </a:t>
            </a:r>
            <a:r>
              <a:rPr lang="es-HN" dirty="0" smtClean="0"/>
              <a:t>banco.</a:t>
            </a:r>
            <a:endParaRPr lang="es-HN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3528" y="2924944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HN" dirty="0"/>
              <a:t>La falta de informes financieros </a:t>
            </a:r>
            <a:r>
              <a:rPr lang="es-HN" dirty="0" smtClean="0"/>
              <a:t>implica no tener </a:t>
            </a:r>
            <a:r>
              <a:rPr lang="es-HN" dirty="0"/>
              <a:t>una perspectiva de ninguna tendencia </a:t>
            </a:r>
            <a:r>
              <a:rPr lang="es-HN" dirty="0" smtClean="0"/>
              <a:t>real de la empresa, </a:t>
            </a:r>
            <a:r>
              <a:rPr lang="es-HN" dirty="0"/>
              <a:t>lo cual minimiza su capacidad de ser proactivo y de tomar decisiones financieras prudentes</a:t>
            </a:r>
            <a:r>
              <a:rPr lang="es-HN" dirty="0" smtClean="0"/>
              <a:t>. Esto equivale a navegar un barco “sin brújula” </a:t>
            </a:r>
            <a:endParaRPr lang="es-HN" dirty="0"/>
          </a:p>
          <a:p>
            <a:endParaRPr lang="es-HN" dirty="0" smtClean="0"/>
          </a:p>
          <a:p>
            <a:r>
              <a:rPr lang="es-HN" dirty="0" smtClean="0"/>
              <a:t>Sugerencias: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/>
              <a:t>La contabilidad no es tan espantosa como </a:t>
            </a:r>
            <a:r>
              <a:rPr lang="es-HN" dirty="0" smtClean="0"/>
              <a:t>parece, busque capacitarse.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/>
              <a:t>Contratar a un auxiliar contable a tiempo parcial que pueda elaborar informes financieros básicos</a:t>
            </a:r>
            <a:r>
              <a:rPr lang="es-HN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HN" dirty="0" smtClean="0"/>
              <a:t>Acostúmbrese a tomar decisiones en base a esta información y no solo en “corazonadas”.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HN" dirty="0" smtClean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48092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6330</TotalTime>
  <Words>1805</Words>
  <Application>Microsoft Office PowerPoint</Application>
  <PresentationFormat>Presentación en pantalla (4:3)</PresentationFormat>
  <Paragraphs>271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Smart4 Ideas y Soluciones Inteligentes</vt:lpstr>
      <vt:lpstr>Turismo: Importancia económica</vt:lpstr>
      <vt:lpstr>Las empresas familiares y su importancia económica.</vt:lpstr>
      <vt:lpstr>2 grandes interrogantes</vt:lpstr>
      <vt:lpstr>lograr el crecimiento y la auto -sostenibilidad.</vt:lpstr>
      <vt:lpstr>Retos financieros mas comunes.</vt:lpstr>
      <vt:lpstr>Financiamientos a muy corto plazo.</vt:lpstr>
      <vt:lpstr>No separar finanzas personales y las de la empresa</vt:lpstr>
      <vt:lpstr>Contabilidad Deficiente (o inexistente)</vt:lpstr>
      <vt:lpstr>Compromisos financieros a largo plazo demasiado pronto</vt:lpstr>
      <vt:lpstr>Falta de planificación y de presupuesto (procesos empíricos)</vt:lpstr>
      <vt:lpstr>Retos administrativos mas comunes.</vt:lpstr>
      <vt:lpstr>No delegar (Ser “TODOLOGO”)</vt:lpstr>
      <vt:lpstr>No tener un plan de sucesión familiar.</vt:lpstr>
      <vt:lpstr>“La familia es primero”</vt:lpstr>
      <vt:lpstr>No hacer una planificación para fomentar las ventas.</vt:lpstr>
      <vt:lpstr>El Crédito: Los dos extremos</vt:lpstr>
      <vt:lpstr>Consejos Finales</vt:lpstr>
      <vt:lpstr>Presentación de PowerPoint</vt:lpstr>
      <vt:lpstr>Información de contacto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Inclusion Financiera en Honduras</dc:title>
  <dc:creator>Usuario</dc:creator>
  <cp:lastModifiedBy>Sandra Martinez</cp:lastModifiedBy>
  <cp:revision>202</cp:revision>
  <cp:lastPrinted>2015-10-28T19:18:44Z</cp:lastPrinted>
  <dcterms:created xsi:type="dcterms:W3CDTF">2014-03-30T18:26:54Z</dcterms:created>
  <dcterms:modified xsi:type="dcterms:W3CDTF">2015-10-28T20:22:50Z</dcterms:modified>
</cp:coreProperties>
</file>