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0" r:id="rId1"/>
  </p:sldMasterIdLst>
  <p:notesMasterIdLst>
    <p:notesMasterId r:id="rId60"/>
  </p:notesMasterIdLst>
  <p:handoutMasterIdLst>
    <p:handoutMasterId r:id="rId61"/>
  </p:handoutMasterIdLst>
  <p:sldIdLst>
    <p:sldId id="256" r:id="rId2"/>
    <p:sldId id="344" r:id="rId3"/>
    <p:sldId id="341" r:id="rId4"/>
    <p:sldId id="366" r:id="rId5"/>
    <p:sldId id="316" r:id="rId6"/>
    <p:sldId id="326" r:id="rId7"/>
    <p:sldId id="367" r:id="rId8"/>
    <p:sldId id="313" r:id="rId9"/>
    <p:sldId id="342" r:id="rId10"/>
    <p:sldId id="345" r:id="rId11"/>
    <p:sldId id="259" r:id="rId12"/>
    <p:sldId id="369" r:id="rId13"/>
    <p:sldId id="372" r:id="rId14"/>
    <p:sldId id="315" r:id="rId15"/>
    <p:sldId id="371" r:id="rId16"/>
    <p:sldId id="343" r:id="rId17"/>
    <p:sldId id="370" r:id="rId18"/>
    <p:sldId id="346" r:id="rId19"/>
    <p:sldId id="260" r:id="rId20"/>
    <p:sldId id="317" r:id="rId21"/>
    <p:sldId id="318" r:id="rId22"/>
    <p:sldId id="319" r:id="rId23"/>
    <p:sldId id="320" r:id="rId24"/>
    <p:sldId id="321" r:id="rId25"/>
    <p:sldId id="347" r:id="rId26"/>
    <p:sldId id="322" r:id="rId27"/>
    <p:sldId id="325" r:id="rId28"/>
    <p:sldId id="323" r:id="rId29"/>
    <p:sldId id="324" r:id="rId30"/>
    <p:sldId id="337" r:id="rId31"/>
    <p:sldId id="339" r:id="rId32"/>
    <p:sldId id="348" r:id="rId33"/>
    <p:sldId id="381" r:id="rId34"/>
    <p:sldId id="384" r:id="rId35"/>
    <p:sldId id="385" r:id="rId36"/>
    <p:sldId id="383" r:id="rId37"/>
    <p:sldId id="351" r:id="rId38"/>
    <p:sldId id="352" r:id="rId39"/>
    <p:sldId id="373" r:id="rId40"/>
    <p:sldId id="353" r:id="rId41"/>
    <p:sldId id="354" r:id="rId42"/>
    <p:sldId id="355" r:id="rId43"/>
    <p:sldId id="356" r:id="rId44"/>
    <p:sldId id="357" r:id="rId45"/>
    <p:sldId id="358" r:id="rId46"/>
    <p:sldId id="359" r:id="rId47"/>
    <p:sldId id="380" r:id="rId48"/>
    <p:sldId id="360" r:id="rId49"/>
    <p:sldId id="361" r:id="rId50"/>
    <p:sldId id="362" r:id="rId51"/>
    <p:sldId id="375" r:id="rId52"/>
    <p:sldId id="377" r:id="rId53"/>
    <p:sldId id="378" r:id="rId54"/>
    <p:sldId id="379" r:id="rId55"/>
    <p:sldId id="327" r:id="rId56"/>
    <p:sldId id="328" r:id="rId57"/>
    <p:sldId id="312" r:id="rId58"/>
    <p:sldId id="302" r:id="rId59"/>
  </p:sldIdLst>
  <p:sldSz cx="9144000" cy="6858000" type="screen4x3"/>
  <p:notesSz cx="6858000" cy="9144000"/>
  <p:defaultTextStyle>
    <a:defPPr>
      <a:defRPr lang="es-ES_tradn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12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12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12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12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12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12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12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12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22" autoAdjust="0"/>
    <p:restoredTop sz="96667" autoAdjust="0"/>
  </p:normalViewPr>
  <p:slideViewPr>
    <p:cSldViewPr>
      <p:cViewPr>
        <p:scale>
          <a:sx n="80" d="100"/>
          <a:sy n="80" d="100"/>
        </p:scale>
        <p:origin x="-90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56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enato%20Dillon\Dropbox\Qualitur\Proyecto%20Gal&#225;pagos\Informes\Informe%20No.%204\CUADRO%20ESTADISTICO%20FINAL%20%20PERSONAS%20%20EVALUADAS%20GPS%20(1)%20(Autoguardado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enato%20Dillon\Dropbox\Qualitur\Proyecto%20Gal&#225;pagos\Informes\Informe%20No.%204\CUADRO%20ESTADISTICO%20FINAL%20%20PERSONAS%20%20EVALUADAS%20GPS%20(1)%20(Autoguardado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enato%20Dillon\Dropbox\Qualitur\Proyecto%20Gal&#225;pagos\Informes\Informe%20No.%204\CUADRO%20ESTADISTICO%20FINAL%20%20PERSONAS%20%20EVALUADAS%20GPS%20(1)%20(Autoguardado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enato%20Dillon\Dropbox\Qualitur\Proyecto%20Gal&#225;pagos\Informes\Informe%20No.%204\CUADRO%20ESTADISTICO%20FINAL%20%20PERSONAS%20%20EVALUADAS%20GPS%20(1)%20(Autoguardado)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enato%20Dillon\Dropbox\Qualitur\Proyecto%20Gal&#225;pagos\Informes\Informe%20No.%204\CUADRO%20ESTADISTICO%20FINAL%20%20PERSONAS%20%20EVALUADAS%20GPS%20(1)%20(Autoguardado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Hoja1!$C$44</c:f>
              <c:strCache>
                <c:ptCount val="1"/>
                <c:pt idx="0">
                  <c:v>PERSONAS EVALUADAS</c:v>
                </c:pt>
              </c:strCache>
            </c:strRef>
          </c:tx>
          <c:invertIfNegative val="0"/>
          <c:cat>
            <c:strRef>
              <c:f>Hoja1!$B$45:$B$55</c:f>
              <c:strCache>
                <c:ptCount val="11"/>
                <c:pt idx="0">
                  <c:v>Ad de Alojamiento</c:v>
                </c:pt>
                <c:pt idx="1">
                  <c:v>Ad de Restaurante</c:v>
                </c:pt>
                <c:pt idx="2">
                  <c:v>gerente de Operadora</c:v>
                </c:pt>
                <c:pt idx="3">
                  <c:v>Camarera de Pisos</c:v>
                </c:pt>
                <c:pt idx="4">
                  <c:v>Recepcionista Polivalente</c:v>
                </c:pt>
                <c:pt idx="5">
                  <c:v>Recepcionista  </c:v>
                </c:pt>
                <c:pt idx="6">
                  <c:v>Mesero</c:v>
                </c:pt>
                <c:pt idx="7">
                  <c:v>Mesero Polivalente</c:v>
                </c:pt>
                <c:pt idx="8">
                  <c:v>Cocinero Polivalente</c:v>
                </c:pt>
                <c:pt idx="9">
                  <c:v>Barman</c:v>
                </c:pt>
                <c:pt idx="10">
                  <c:v>Hospitalidad</c:v>
                </c:pt>
              </c:strCache>
            </c:strRef>
          </c:cat>
          <c:val>
            <c:numRef>
              <c:f>Hoja1!$C$45:$C$55</c:f>
              <c:numCache>
                <c:formatCode>General</c:formatCode>
                <c:ptCount val="11"/>
                <c:pt idx="0">
                  <c:v>17</c:v>
                </c:pt>
                <c:pt idx="1">
                  <c:v>3</c:v>
                </c:pt>
                <c:pt idx="2">
                  <c:v>7</c:v>
                </c:pt>
                <c:pt idx="3">
                  <c:v>6</c:v>
                </c:pt>
                <c:pt idx="4">
                  <c:v>11</c:v>
                </c:pt>
                <c:pt idx="6">
                  <c:v>4</c:v>
                </c:pt>
                <c:pt idx="7">
                  <c:v>2</c:v>
                </c:pt>
                <c:pt idx="8">
                  <c:v>9</c:v>
                </c:pt>
                <c:pt idx="9">
                  <c:v>4</c:v>
                </c:pt>
                <c:pt idx="10">
                  <c:v>24</c:v>
                </c:pt>
              </c:numCache>
            </c:numRef>
          </c:val>
        </c:ser>
        <c:ser>
          <c:idx val="1"/>
          <c:order val="1"/>
          <c:tx>
            <c:strRef>
              <c:f>Hoja1!$D$44</c:f>
              <c:strCache>
                <c:ptCount val="1"/>
                <c:pt idx="0">
                  <c:v>PERSONAS APROBADAS</c:v>
                </c:pt>
              </c:strCache>
            </c:strRef>
          </c:tx>
          <c:invertIfNegative val="0"/>
          <c:cat>
            <c:strRef>
              <c:f>Hoja1!$B$45:$B$55</c:f>
              <c:strCache>
                <c:ptCount val="11"/>
                <c:pt idx="0">
                  <c:v>Ad de Alojamiento</c:v>
                </c:pt>
                <c:pt idx="1">
                  <c:v>Ad de Restaurante</c:v>
                </c:pt>
                <c:pt idx="2">
                  <c:v>gerente de Operadora</c:v>
                </c:pt>
                <c:pt idx="3">
                  <c:v>Camarera de Pisos</c:v>
                </c:pt>
                <c:pt idx="4">
                  <c:v>Recepcionista Polivalente</c:v>
                </c:pt>
                <c:pt idx="5">
                  <c:v>Recepcionista  </c:v>
                </c:pt>
                <c:pt idx="6">
                  <c:v>Mesero</c:v>
                </c:pt>
                <c:pt idx="7">
                  <c:v>Mesero Polivalente</c:v>
                </c:pt>
                <c:pt idx="8">
                  <c:v>Cocinero Polivalente</c:v>
                </c:pt>
                <c:pt idx="9">
                  <c:v>Barman</c:v>
                </c:pt>
                <c:pt idx="10">
                  <c:v>Hospitalidad</c:v>
                </c:pt>
              </c:strCache>
            </c:strRef>
          </c:cat>
          <c:val>
            <c:numRef>
              <c:f>Hoja1!$D$45:$D$55</c:f>
              <c:numCache>
                <c:formatCode>General</c:formatCode>
                <c:ptCount val="11"/>
                <c:pt idx="0">
                  <c:v>13</c:v>
                </c:pt>
                <c:pt idx="1">
                  <c:v>0</c:v>
                </c:pt>
                <c:pt idx="2">
                  <c:v>3</c:v>
                </c:pt>
                <c:pt idx="3">
                  <c:v>0</c:v>
                </c:pt>
                <c:pt idx="4">
                  <c:v>4</c:v>
                </c:pt>
                <c:pt idx="6">
                  <c:v>3</c:v>
                </c:pt>
                <c:pt idx="7">
                  <c:v>1</c:v>
                </c:pt>
                <c:pt idx="8">
                  <c:v>6</c:v>
                </c:pt>
                <c:pt idx="9">
                  <c:v>2</c:v>
                </c:pt>
                <c:pt idx="10">
                  <c:v>14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05606656"/>
        <c:axId val="34198016"/>
      </c:barChart>
      <c:catAx>
        <c:axId val="105606656"/>
        <c:scaling>
          <c:orientation val="minMax"/>
        </c:scaling>
        <c:delete val="0"/>
        <c:axPos val="l"/>
        <c:majorTickMark val="none"/>
        <c:minorTickMark val="none"/>
        <c:tickLblPos val="nextTo"/>
        <c:crossAx val="34198016"/>
        <c:crosses val="autoZero"/>
        <c:auto val="1"/>
        <c:lblAlgn val="ctr"/>
        <c:lblOffset val="100"/>
        <c:noMultiLvlLbl val="0"/>
      </c:catAx>
      <c:valAx>
        <c:axId val="341980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5606656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es-EC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 dirty="0" smtClean="0"/>
              <a:t> </a:t>
            </a:r>
            <a:endParaRPr lang="es-EC" dirty="0"/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Hoja1!$C$58</c:f>
              <c:strCache>
                <c:ptCount val="1"/>
                <c:pt idx="0">
                  <c:v>PERSONAS EVALUADAS</c:v>
                </c:pt>
              </c:strCache>
            </c:strRef>
          </c:tx>
          <c:invertIfNegative val="0"/>
          <c:cat>
            <c:strRef>
              <c:f>Hoja1!$B$59:$B$69</c:f>
              <c:strCache>
                <c:ptCount val="11"/>
                <c:pt idx="0">
                  <c:v>Ad de Alojamiento</c:v>
                </c:pt>
                <c:pt idx="1">
                  <c:v>Ad de Restaurante</c:v>
                </c:pt>
                <c:pt idx="2">
                  <c:v>gerente de Operadora</c:v>
                </c:pt>
                <c:pt idx="3">
                  <c:v>Camarera de Pisos</c:v>
                </c:pt>
                <c:pt idx="4">
                  <c:v>Recepcionista Polivalente</c:v>
                </c:pt>
                <c:pt idx="5">
                  <c:v>Recepcionista</c:v>
                </c:pt>
                <c:pt idx="6">
                  <c:v>Mesero</c:v>
                </c:pt>
                <c:pt idx="7">
                  <c:v>Mesero Polivalente</c:v>
                </c:pt>
                <c:pt idx="8">
                  <c:v>Cocinero Polivalente</c:v>
                </c:pt>
                <c:pt idx="9">
                  <c:v>Barman</c:v>
                </c:pt>
                <c:pt idx="10">
                  <c:v>Hospitalidad</c:v>
                </c:pt>
              </c:strCache>
            </c:strRef>
          </c:cat>
          <c:val>
            <c:numRef>
              <c:f>Hoja1!$C$59:$C$69</c:f>
              <c:numCache>
                <c:formatCode>General</c:formatCode>
                <c:ptCount val="11"/>
                <c:pt idx="0">
                  <c:v>5</c:v>
                </c:pt>
                <c:pt idx="2">
                  <c:v>2</c:v>
                </c:pt>
                <c:pt idx="3">
                  <c:v>6</c:v>
                </c:pt>
                <c:pt idx="5">
                  <c:v>3</c:v>
                </c:pt>
                <c:pt idx="7">
                  <c:v>4</c:v>
                </c:pt>
                <c:pt idx="8">
                  <c:v>6</c:v>
                </c:pt>
                <c:pt idx="10">
                  <c:v>4</c:v>
                </c:pt>
              </c:numCache>
            </c:numRef>
          </c:val>
        </c:ser>
        <c:ser>
          <c:idx val="1"/>
          <c:order val="1"/>
          <c:tx>
            <c:strRef>
              <c:f>Hoja1!$D$58</c:f>
              <c:strCache>
                <c:ptCount val="1"/>
                <c:pt idx="0">
                  <c:v>PERSONAS APROBADAS</c:v>
                </c:pt>
              </c:strCache>
            </c:strRef>
          </c:tx>
          <c:invertIfNegative val="0"/>
          <c:cat>
            <c:strRef>
              <c:f>Hoja1!$B$59:$B$69</c:f>
              <c:strCache>
                <c:ptCount val="11"/>
                <c:pt idx="0">
                  <c:v>Ad de Alojamiento</c:v>
                </c:pt>
                <c:pt idx="1">
                  <c:v>Ad de Restaurante</c:v>
                </c:pt>
                <c:pt idx="2">
                  <c:v>gerente de Operadora</c:v>
                </c:pt>
                <c:pt idx="3">
                  <c:v>Camarera de Pisos</c:v>
                </c:pt>
                <c:pt idx="4">
                  <c:v>Recepcionista Polivalente</c:v>
                </c:pt>
                <c:pt idx="5">
                  <c:v>Recepcionista</c:v>
                </c:pt>
                <c:pt idx="6">
                  <c:v>Mesero</c:v>
                </c:pt>
                <c:pt idx="7">
                  <c:v>Mesero Polivalente</c:v>
                </c:pt>
                <c:pt idx="8">
                  <c:v>Cocinero Polivalente</c:v>
                </c:pt>
                <c:pt idx="9">
                  <c:v>Barman</c:v>
                </c:pt>
                <c:pt idx="10">
                  <c:v>Hospitalidad</c:v>
                </c:pt>
              </c:strCache>
            </c:strRef>
          </c:cat>
          <c:val>
            <c:numRef>
              <c:f>Hoja1!$D$59:$D$69</c:f>
              <c:numCache>
                <c:formatCode>General</c:formatCode>
                <c:ptCount val="11"/>
                <c:pt idx="0">
                  <c:v>2</c:v>
                </c:pt>
                <c:pt idx="2">
                  <c:v>0</c:v>
                </c:pt>
                <c:pt idx="3">
                  <c:v>2</c:v>
                </c:pt>
                <c:pt idx="5">
                  <c:v>2</c:v>
                </c:pt>
                <c:pt idx="7">
                  <c:v>2</c:v>
                </c:pt>
                <c:pt idx="8">
                  <c:v>2</c:v>
                </c:pt>
                <c:pt idx="10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03918080"/>
        <c:axId val="34200320"/>
      </c:barChart>
      <c:catAx>
        <c:axId val="103918080"/>
        <c:scaling>
          <c:orientation val="minMax"/>
        </c:scaling>
        <c:delete val="0"/>
        <c:axPos val="l"/>
        <c:majorTickMark val="none"/>
        <c:minorTickMark val="none"/>
        <c:tickLblPos val="nextTo"/>
        <c:crossAx val="34200320"/>
        <c:crosses val="autoZero"/>
        <c:auto val="1"/>
        <c:lblAlgn val="ctr"/>
        <c:lblOffset val="100"/>
        <c:noMultiLvlLbl val="0"/>
      </c:catAx>
      <c:valAx>
        <c:axId val="342003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3918080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es-EC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Hoja1!$C$72</c:f>
              <c:strCache>
                <c:ptCount val="1"/>
                <c:pt idx="0">
                  <c:v>PERSONAS EVALUADAS</c:v>
                </c:pt>
              </c:strCache>
            </c:strRef>
          </c:tx>
          <c:invertIfNegative val="0"/>
          <c:cat>
            <c:strRef>
              <c:f>Hoja1!$B$73:$B$83</c:f>
              <c:strCache>
                <c:ptCount val="11"/>
                <c:pt idx="0">
                  <c:v>Ad de Alojamiento</c:v>
                </c:pt>
                <c:pt idx="1">
                  <c:v>Ad de Restaurante</c:v>
                </c:pt>
                <c:pt idx="2">
                  <c:v>gerente de Operadora</c:v>
                </c:pt>
                <c:pt idx="3">
                  <c:v>Camarera de Pisos</c:v>
                </c:pt>
                <c:pt idx="4">
                  <c:v>Recepcionista Polivalente</c:v>
                </c:pt>
                <c:pt idx="5">
                  <c:v>Recepcionista</c:v>
                </c:pt>
                <c:pt idx="6">
                  <c:v>Mesero</c:v>
                </c:pt>
                <c:pt idx="7">
                  <c:v>Mesero Polivalente</c:v>
                </c:pt>
                <c:pt idx="8">
                  <c:v>Cocinero Polivalente</c:v>
                </c:pt>
                <c:pt idx="9">
                  <c:v>Barman</c:v>
                </c:pt>
                <c:pt idx="10">
                  <c:v>Hospitalidad</c:v>
                </c:pt>
              </c:strCache>
            </c:strRef>
          </c:cat>
          <c:val>
            <c:numRef>
              <c:f>Hoja1!$C$73:$C$83</c:f>
              <c:numCache>
                <c:formatCode>General</c:formatCode>
                <c:ptCount val="11"/>
                <c:pt idx="0">
                  <c:v>5</c:v>
                </c:pt>
                <c:pt idx="2">
                  <c:v>9</c:v>
                </c:pt>
                <c:pt idx="3">
                  <c:v>5</c:v>
                </c:pt>
                <c:pt idx="5">
                  <c:v>3</c:v>
                </c:pt>
                <c:pt idx="6">
                  <c:v>1</c:v>
                </c:pt>
                <c:pt idx="8">
                  <c:v>4</c:v>
                </c:pt>
                <c:pt idx="10">
                  <c:v>7</c:v>
                </c:pt>
              </c:numCache>
            </c:numRef>
          </c:val>
        </c:ser>
        <c:ser>
          <c:idx val="1"/>
          <c:order val="1"/>
          <c:tx>
            <c:strRef>
              <c:f>Hoja1!$D$72</c:f>
              <c:strCache>
                <c:ptCount val="1"/>
                <c:pt idx="0">
                  <c:v>PERSONAS APROBADAS</c:v>
                </c:pt>
              </c:strCache>
            </c:strRef>
          </c:tx>
          <c:invertIfNegative val="0"/>
          <c:cat>
            <c:strRef>
              <c:f>Hoja1!$B$73:$B$83</c:f>
              <c:strCache>
                <c:ptCount val="11"/>
                <c:pt idx="0">
                  <c:v>Ad de Alojamiento</c:v>
                </c:pt>
                <c:pt idx="1">
                  <c:v>Ad de Restaurante</c:v>
                </c:pt>
                <c:pt idx="2">
                  <c:v>gerente de Operadora</c:v>
                </c:pt>
                <c:pt idx="3">
                  <c:v>Camarera de Pisos</c:v>
                </c:pt>
                <c:pt idx="4">
                  <c:v>Recepcionista Polivalente</c:v>
                </c:pt>
                <c:pt idx="5">
                  <c:v>Recepcionista</c:v>
                </c:pt>
                <c:pt idx="6">
                  <c:v>Mesero</c:v>
                </c:pt>
                <c:pt idx="7">
                  <c:v>Mesero Polivalente</c:v>
                </c:pt>
                <c:pt idx="8">
                  <c:v>Cocinero Polivalente</c:v>
                </c:pt>
                <c:pt idx="9">
                  <c:v>Barman</c:v>
                </c:pt>
                <c:pt idx="10">
                  <c:v>Hospitalidad</c:v>
                </c:pt>
              </c:strCache>
            </c:strRef>
          </c:cat>
          <c:val>
            <c:numRef>
              <c:f>Hoja1!$D$73:$D$83</c:f>
              <c:numCache>
                <c:formatCode>General</c:formatCode>
                <c:ptCount val="11"/>
                <c:pt idx="0">
                  <c:v>5</c:v>
                </c:pt>
                <c:pt idx="2">
                  <c:v>3</c:v>
                </c:pt>
                <c:pt idx="3">
                  <c:v>3</c:v>
                </c:pt>
                <c:pt idx="5">
                  <c:v>2</c:v>
                </c:pt>
                <c:pt idx="6">
                  <c:v>1</c:v>
                </c:pt>
                <c:pt idx="8">
                  <c:v>3</c:v>
                </c:pt>
                <c:pt idx="10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05811968"/>
        <c:axId val="103670912"/>
      </c:barChart>
      <c:catAx>
        <c:axId val="105811968"/>
        <c:scaling>
          <c:orientation val="minMax"/>
        </c:scaling>
        <c:delete val="0"/>
        <c:axPos val="l"/>
        <c:majorTickMark val="none"/>
        <c:minorTickMark val="none"/>
        <c:tickLblPos val="nextTo"/>
        <c:crossAx val="103670912"/>
        <c:crosses val="autoZero"/>
        <c:auto val="1"/>
        <c:lblAlgn val="ctr"/>
        <c:lblOffset val="100"/>
        <c:noMultiLvlLbl val="0"/>
      </c:catAx>
      <c:valAx>
        <c:axId val="1036709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5811968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es-EC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Hoja1!$C$104</c:f>
              <c:strCache>
                <c:ptCount val="1"/>
                <c:pt idx="0">
                  <c:v>PORCENTAJE DE PERSONAS APROBADAS</c:v>
                </c:pt>
              </c:strCache>
            </c:strRef>
          </c:tx>
          <c:invertIfNegative val="0"/>
          <c:cat>
            <c:strRef>
              <c:f>Hoja1!$B$105:$B$107</c:f>
              <c:strCache>
                <c:ptCount val="3"/>
                <c:pt idx="0">
                  <c:v>SANTA CRUZ </c:v>
                </c:pt>
                <c:pt idx="1">
                  <c:v>ISABELA </c:v>
                </c:pt>
                <c:pt idx="2">
                  <c:v>SAN CRISTOBAL </c:v>
                </c:pt>
              </c:strCache>
            </c:strRef>
          </c:cat>
          <c:val>
            <c:numRef>
              <c:f>Hoja1!$C$105:$C$107</c:f>
              <c:numCache>
                <c:formatCode>General</c:formatCode>
                <c:ptCount val="3"/>
                <c:pt idx="0">
                  <c:v>52.9</c:v>
                </c:pt>
                <c:pt idx="1">
                  <c:v>40</c:v>
                </c:pt>
                <c:pt idx="2">
                  <c:v>64.7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05813504"/>
        <c:axId val="103673216"/>
      </c:barChart>
      <c:catAx>
        <c:axId val="105813504"/>
        <c:scaling>
          <c:orientation val="minMax"/>
        </c:scaling>
        <c:delete val="0"/>
        <c:axPos val="b"/>
        <c:majorTickMark val="none"/>
        <c:minorTickMark val="none"/>
        <c:tickLblPos val="nextTo"/>
        <c:crossAx val="103673216"/>
        <c:crosses val="autoZero"/>
        <c:auto val="1"/>
        <c:lblAlgn val="ctr"/>
        <c:lblOffset val="100"/>
        <c:noMultiLvlLbl val="0"/>
      </c:catAx>
      <c:valAx>
        <c:axId val="1036732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5813504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2400"/>
      </a:pPr>
      <a:endParaRPr lang="es-EC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Hoja1!$C$87</c:f>
              <c:strCache>
                <c:ptCount val="1"/>
                <c:pt idx="0">
                  <c:v>PERSONAS EVALUADAS</c:v>
                </c:pt>
              </c:strCache>
            </c:strRef>
          </c:tx>
          <c:invertIfNegative val="0"/>
          <c:cat>
            <c:strRef>
              <c:f>Hoja1!$B$88:$B$98</c:f>
              <c:strCache>
                <c:ptCount val="11"/>
                <c:pt idx="0">
                  <c:v>Administrador de Alojamiento</c:v>
                </c:pt>
                <c:pt idx="1">
                  <c:v>Administrador de Restaurante</c:v>
                </c:pt>
                <c:pt idx="2">
                  <c:v>Administrador - Gerente de Operadora</c:v>
                </c:pt>
                <c:pt idx="3">
                  <c:v>Camarera de Pisos</c:v>
                </c:pt>
                <c:pt idx="4">
                  <c:v>Recepcionista Polivalente</c:v>
                </c:pt>
                <c:pt idx="5">
                  <c:v>Recepcionista</c:v>
                </c:pt>
                <c:pt idx="6">
                  <c:v>Mesero</c:v>
                </c:pt>
                <c:pt idx="7">
                  <c:v>Mesero Polivalente</c:v>
                </c:pt>
                <c:pt idx="8">
                  <c:v>Cocinero Polivalente</c:v>
                </c:pt>
                <c:pt idx="9">
                  <c:v>Barman</c:v>
                </c:pt>
                <c:pt idx="10">
                  <c:v>Hospitalidad</c:v>
                </c:pt>
              </c:strCache>
            </c:strRef>
          </c:cat>
          <c:val>
            <c:numRef>
              <c:f>Hoja1!$C$88:$C$98</c:f>
              <c:numCache>
                <c:formatCode>General</c:formatCode>
                <c:ptCount val="11"/>
                <c:pt idx="0">
                  <c:v>27</c:v>
                </c:pt>
                <c:pt idx="1">
                  <c:v>3</c:v>
                </c:pt>
                <c:pt idx="2">
                  <c:v>18</c:v>
                </c:pt>
                <c:pt idx="3">
                  <c:v>17</c:v>
                </c:pt>
                <c:pt idx="4">
                  <c:v>11</c:v>
                </c:pt>
                <c:pt idx="5">
                  <c:v>6</c:v>
                </c:pt>
                <c:pt idx="6">
                  <c:v>5</c:v>
                </c:pt>
                <c:pt idx="7">
                  <c:v>6</c:v>
                </c:pt>
                <c:pt idx="8">
                  <c:v>19</c:v>
                </c:pt>
                <c:pt idx="9">
                  <c:v>4</c:v>
                </c:pt>
                <c:pt idx="10">
                  <c:v>35</c:v>
                </c:pt>
              </c:numCache>
            </c:numRef>
          </c:val>
        </c:ser>
        <c:ser>
          <c:idx val="1"/>
          <c:order val="1"/>
          <c:tx>
            <c:strRef>
              <c:f>Hoja1!$D$87</c:f>
              <c:strCache>
                <c:ptCount val="1"/>
                <c:pt idx="0">
                  <c:v>PERSONAS APROBADAS</c:v>
                </c:pt>
              </c:strCache>
            </c:strRef>
          </c:tx>
          <c:invertIfNegative val="0"/>
          <c:cat>
            <c:strRef>
              <c:f>Hoja1!$B$88:$B$98</c:f>
              <c:strCache>
                <c:ptCount val="11"/>
                <c:pt idx="0">
                  <c:v>Administrador de Alojamiento</c:v>
                </c:pt>
                <c:pt idx="1">
                  <c:v>Administrador de Restaurante</c:v>
                </c:pt>
                <c:pt idx="2">
                  <c:v>Administrador - Gerente de Operadora</c:v>
                </c:pt>
                <c:pt idx="3">
                  <c:v>Camarera de Pisos</c:v>
                </c:pt>
                <c:pt idx="4">
                  <c:v>Recepcionista Polivalente</c:v>
                </c:pt>
                <c:pt idx="5">
                  <c:v>Recepcionista</c:v>
                </c:pt>
                <c:pt idx="6">
                  <c:v>Mesero</c:v>
                </c:pt>
                <c:pt idx="7">
                  <c:v>Mesero Polivalente</c:v>
                </c:pt>
                <c:pt idx="8">
                  <c:v>Cocinero Polivalente</c:v>
                </c:pt>
                <c:pt idx="9">
                  <c:v>Barman</c:v>
                </c:pt>
                <c:pt idx="10">
                  <c:v>Hospitalidad</c:v>
                </c:pt>
              </c:strCache>
            </c:strRef>
          </c:cat>
          <c:val>
            <c:numRef>
              <c:f>Hoja1!$D$88:$D$98</c:f>
              <c:numCache>
                <c:formatCode>General</c:formatCode>
                <c:ptCount val="11"/>
                <c:pt idx="0">
                  <c:v>20</c:v>
                </c:pt>
                <c:pt idx="1">
                  <c:v>0</c:v>
                </c:pt>
                <c:pt idx="2">
                  <c:v>6</c:v>
                </c:pt>
                <c:pt idx="3">
                  <c:v>5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3</c:v>
                </c:pt>
                <c:pt idx="8">
                  <c:v>11</c:v>
                </c:pt>
                <c:pt idx="9">
                  <c:v>2</c:v>
                </c:pt>
                <c:pt idx="10">
                  <c:v>21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05815552"/>
        <c:axId val="103675520"/>
      </c:barChart>
      <c:catAx>
        <c:axId val="105815552"/>
        <c:scaling>
          <c:orientation val="minMax"/>
        </c:scaling>
        <c:delete val="0"/>
        <c:axPos val="l"/>
        <c:majorTickMark val="none"/>
        <c:minorTickMark val="none"/>
        <c:tickLblPos val="nextTo"/>
        <c:crossAx val="103675520"/>
        <c:crosses val="autoZero"/>
        <c:auto val="1"/>
        <c:lblAlgn val="ctr"/>
        <c:lblOffset val="100"/>
        <c:noMultiLvlLbl val="0"/>
      </c:catAx>
      <c:valAx>
        <c:axId val="1036755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5815552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es-EC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AC4FBB7-20DB-4244-81BD-30BBAA99958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26233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EB2D3-6606-4A2B-ABE0-6B746A3F8B7F}" type="datetimeFigureOut">
              <a:rPr lang="es-EC" smtClean="0"/>
              <a:pPr/>
              <a:t>28/10/2015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F7C603-7C14-4D68-A3AB-22C1CF7F28D6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52345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87321-3231-4FC8-982A-7B6978FE6841}" type="slidenum">
              <a:rPr lang="es-EC" smtClean="0"/>
              <a:pPr/>
              <a:t>26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82508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87321-3231-4FC8-982A-7B6978FE6841}" type="slidenum">
              <a:rPr lang="es-EC" smtClean="0"/>
              <a:pPr/>
              <a:t>28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82508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87321-3231-4FC8-982A-7B6978FE6841}" type="slidenum">
              <a:rPr lang="es-EC" smtClean="0"/>
              <a:pPr/>
              <a:t>29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82508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fld id="{03870A70-7E47-4705-93CD-8B5A80865791}" type="datetime1">
              <a:rPr lang="es-EC" smtClean="0"/>
              <a:t>28/10/2015</a:t>
            </a:fld>
            <a:endParaRPr lang="es-ES_tradn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DBC74445-A5B7-4CCD-A823-840DEEC20858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5F12B2-6CD4-413A-836E-1D637FB367E3}" type="datetime1">
              <a:rPr lang="es-EC" smtClean="0"/>
              <a:t>28/10/2015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78FB3E-90B5-4A25-ACD6-D80328ADFF78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106376-CF49-47D7-B9D6-B53826F1A785}" type="datetime1">
              <a:rPr lang="es-EC" smtClean="0"/>
              <a:t>28/10/2015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8FA9C-858F-4409-B877-086D9AECEEF6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E0610B-27A6-41AE-A1A5-80AE967CD27E}" type="datetime1">
              <a:rPr lang="es-EC" smtClean="0"/>
              <a:t>28/10/2015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0799ED-B397-4363-8E6D-F626DCA11AFE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BB401D-2623-459D-8DF0-D6A11A5F81FE}" type="datetime1">
              <a:rPr lang="es-EC" smtClean="0"/>
              <a:t>28/10/2015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DE3A42-9385-43E0-826D-2D0BDF569A4C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6315DB-0126-45FF-9ED8-E11D6AF18F07}" type="datetime1">
              <a:rPr lang="es-EC" smtClean="0"/>
              <a:t>28/10/2015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2D1121-7507-43CE-8437-B55BF0FB2C45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66847D-B10E-4067-8237-2B6E17688A64}" type="datetime1">
              <a:rPr lang="es-EC" smtClean="0"/>
              <a:t>28/10/2015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AF7EB3-4DAD-4D41-B12D-4843120959B3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AE4DB0-D6EA-4158-A8A3-738690029315}" type="datetime1">
              <a:rPr lang="es-EC" smtClean="0"/>
              <a:t>28/10/2015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658C53-0FE1-4A13-AE1D-A5C0F9CDFBF7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EC30A0-2B87-42E1-9022-FA17EDE053D9}" type="datetime1">
              <a:rPr lang="es-EC" smtClean="0"/>
              <a:t>28/10/2015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1E2EAA-8000-4DB0-829D-E39D7A471488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3F76CA-7066-42BD-A783-F041B2316676}" type="datetime1">
              <a:rPr lang="es-EC" smtClean="0"/>
              <a:t>28/10/2015</a:t>
            </a:fld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EC3F2D-7F46-4239-A9F9-7A8436C7F380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es-ES_trad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11A3AD-68B1-4ED1-8E9E-C31A5EE7680D}" type="datetime1">
              <a:rPr lang="es-EC" smtClean="0"/>
              <a:t>28/10/2015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E9CF85-23E5-4E58-A267-6D8D311A235A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F549FE0D-EE05-429C-A592-D03A3390E7A9}" type="datetime1">
              <a:rPr lang="es-EC" smtClean="0"/>
              <a:t>28/10/2015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7AF50C60-B7B8-4653-9496-2BB9ECC07767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  <p:pic>
        <p:nvPicPr>
          <p:cNvPr id="61" name="Picture 7" descr="presentacion_interna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file:///I:\CERTIFICACION%20DE%20COMPETENCIAS%20LABORALES\VIDEO%20COMPETENCIAS%20QUALITUR\VIDEO_TS\VTS_01_1.VOB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mailto:haciendalacarriona@gmail.com" TargetMode="External"/><Relationship Id="rId3" Type="http://schemas.openxmlformats.org/officeDocument/2006/relationships/hyperlink" Target="mailto:administrador1@bbq-bar.com" TargetMode="External"/><Relationship Id="rId7" Type="http://schemas.openxmlformats.org/officeDocument/2006/relationships/hyperlink" Target="mailto:ecuahotel@ecuahotel.com" TargetMode="External"/><Relationship Id="rId2" Type="http://schemas.openxmlformats.org/officeDocument/2006/relationships/hyperlink" Target="mailto:labriciolaamparito@hotmail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afemachachi@elcafedelavaca.com" TargetMode="External"/><Relationship Id="rId5" Type="http://schemas.openxmlformats.org/officeDocument/2006/relationships/hyperlink" Target="mailto:lesgsn@hotmail.com" TargetMode="External"/><Relationship Id="rId10" Type="http://schemas.openxmlformats.org/officeDocument/2006/relationships/hyperlink" Target="mailto:info@casadivina.com" TargetMode="External"/><Relationship Id="rId4" Type="http://schemas.openxmlformats.org/officeDocument/2006/relationships/hyperlink" Target="mailto:cafevacayambe@elcafedelavaca.com" TargetMode="External"/><Relationship Id="rId9" Type="http://schemas.openxmlformats.org/officeDocument/2006/relationships/hyperlink" Target="mailto:lastangaras@gmail.com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qGYIq4v2Yoo" TargetMode="External"/><Relationship Id="rId2" Type="http://schemas.openxmlformats.org/officeDocument/2006/relationships/hyperlink" Target="http://www.qualiturecuador.com/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presentacion_port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63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504" y="5373216"/>
            <a:ext cx="8856984" cy="136815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s-ES_tradnl" sz="3200" b="1" dirty="0" smtClean="0">
                <a:solidFill>
                  <a:schemeClr val="bg1"/>
                </a:solidFill>
                <a:latin typeface="Verdana" pitchFamily="34" charset="0"/>
              </a:rPr>
              <a:t>CERTIFICACIÓN DE COMPETENCIAS LABORALES</a:t>
            </a:r>
            <a:endParaRPr lang="es-ES_tradnl" sz="3200" dirty="0" smtClean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2" name="1 Botón de acción: Película">
            <a:hlinkClick r:id="rId3" action="ppaction://hlinkfile" highlightClick="1"/>
          </p:cNvPr>
          <p:cNvSpPr/>
          <p:nvPr/>
        </p:nvSpPr>
        <p:spPr bwMode="auto">
          <a:xfrm>
            <a:off x="8028384" y="6021288"/>
            <a:ext cx="576064" cy="432048"/>
          </a:xfrm>
          <a:prstGeom prst="actionButtonMovi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1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C" sz="4800" b="1" u="sng" dirty="0" smtClean="0"/>
              <a:t>BENEFICIARIOS </a:t>
            </a:r>
            <a:endParaRPr lang="es-EC" sz="4800" b="1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EC" sz="4000" b="1" dirty="0" smtClean="0"/>
          </a:p>
          <a:p>
            <a:r>
              <a:rPr lang="es-EC" sz="4000" b="1" dirty="0" smtClean="0"/>
              <a:t>TRABAJADORES</a:t>
            </a:r>
          </a:p>
          <a:p>
            <a:r>
              <a:rPr lang="es-EC" sz="4000" b="1" dirty="0" smtClean="0"/>
              <a:t>EMPRESARIOS</a:t>
            </a:r>
          </a:p>
          <a:p>
            <a:r>
              <a:rPr lang="es-EC" sz="4000" b="1" dirty="0" smtClean="0"/>
              <a:t>AUTORIDADES</a:t>
            </a:r>
            <a:endParaRPr lang="es-EC" sz="4000" b="1" dirty="0"/>
          </a:p>
        </p:txBody>
      </p:sp>
    </p:spTree>
    <p:extLst>
      <p:ext uri="{BB962C8B-B14F-4D97-AF65-F5344CB8AC3E}">
        <p14:creationId xmlns:p14="http://schemas.microsoft.com/office/powerpoint/2010/main" val="404159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19745"/>
            <a:ext cx="8964488" cy="688975"/>
          </a:xfrm>
        </p:spPr>
        <p:txBody>
          <a:bodyPr>
            <a:normAutofit fontScale="90000"/>
          </a:bodyPr>
          <a:lstStyle/>
          <a:p>
            <a:pPr algn="ctr"/>
            <a:r>
              <a:rPr lang="es-EC" b="1" dirty="0" smtClean="0">
                <a:solidFill>
                  <a:schemeClr val="bg1"/>
                </a:solidFill>
                <a:latin typeface="Verdana" pitchFamily="34" charset="0"/>
              </a:rPr>
              <a:t>BENEFICIARIOS / </a:t>
            </a:r>
            <a:r>
              <a:rPr lang="es-EC" sz="3600" b="1" u="sng" dirty="0">
                <a:solidFill>
                  <a:srgbClr val="FF0000"/>
                </a:solidFill>
                <a:latin typeface="Verdana" pitchFamily="34" charset="0"/>
              </a:rPr>
              <a:t>TRABAJADORES</a:t>
            </a:r>
            <a:endParaRPr lang="es-ES" sz="3200" b="1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124744"/>
            <a:ext cx="9036496" cy="5733256"/>
          </a:xfrm>
        </p:spPr>
        <p:txBody>
          <a:bodyPr>
            <a:normAutofit fontScale="77500" lnSpcReduction="20000"/>
          </a:bodyPr>
          <a:lstStyle/>
          <a:p>
            <a:pPr marL="811530" indent="-742950" algn="just" eaLnBrk="1" hangingPunct="1">
              <a:buFont typeface="+mj-lt"/>
              <a:buAutoNum type="arabicPeriod"/>
            </a:pPr>
            <a:r>
              <a:rPr lang="es-EC" sz="3700" dirty="0" smtClean="0">
                <a:latin typeface="Verdana" pitchFamily="34" charset="0"/>
              </a:rPr>
              <a:t>Adquiere reconocimiento social y profesional de su competencia a nivel nacional e internacional</a:t>
            </a:r>
          </a:p>
          <a:p>
            <a:pPr marL="811530" indent="-742950" algn="just">
              <a:buFont typeface="+mj-lt"/>
              <a:buAutoNum type="arabicPeriod"/>
            </a:pPr>
            <a:r>
              <a:rPr lang="es-EC" sz="3700" dirty="0">
                <a:latin typeface="Verdana" pitchFamily="34" charset="0"/>
              </a:rPr>
              <a:t>Eleva su autoestima y reconocimiento </a:t>
            </a:r>
            <a:endParaRPr lang="es-EC" sz="3700" dirty="0" smtClean="0">
              <a:latin typeface="Verdana" pitchFamily="34" charset="0"/>
            </a:endParaRPr>
          </a:p>
          <a:p>
            <a:pPr marL="811530" indent="-742950" algn="just" eaLnBrk="1" hangingPunct="1">
              <a:buFont typeface="+mj-lt"/>
              <a:buAutoNum type="arabicPeriod"/>
            </a:pPr>
            <a:r>
              <a:rPr lang="es-EC" sz="3700" dirty="0" smtClean="0">
                <a:latin typeface="Verdana" pitchFamily="34" charset="0"/>
              </a:rPr>
              <a:t>Facilita y mejora oportunidades de inserción y selección laboral </a:t>
            </a:r>
          </a:p>
          <a:p>
            <a:pPr marL="811530" indent="-742950" algn="just">
              <a:buFont typeface="+mj-lt"/>
              <a:buAutoNum type="arabicPeriod"/>
            </a:pPr>
            <a:r>
              <a:rPr lang="es-EC" sz="3700" dirty="0">
                <a:latin typeface="Verdana" pitchFamily="34" charset="0"/>
              </a:rPr>
              <a:t>Se adapta a nuevos perfiles ocupacionales y al trabajo en equipo</a:t>
            </a:r>
          </a:p>
          <a:p>
            <a:pPr marL="811530" indent="-742950" algn="just" eaLnBrk="1" hangingPunct="1">
              <a:buFont typeface="+mj-lt"/>
              <a:buAutoNum type="arabicPeriod"/>
            </a:pPr>
            <a:r>
              <a:rPr lang="es-EC" sz="3700" dirty="0" smtClean="0">
                <a:latin typeface="Verdana" pitchFamily="34" charset="0"/>
              </a:rPr>
              <a:t>Promueve la creatividad  y mejora la capacidad de aprendizaje.</a:t>
            </a:r>
          </a:p>
          <a:p>
            <a:pPr marL="811530" indent="-742950" algn="just" eaLnBrk="1" hangingPunct="1">
              <a:buFont typeface="+mj-lt"/>
              <a:buAutoNum type="arabicPeriod"/>
            </a:pPr>
            <a:r>
              <a:rPr lang="es-EC" sz="3700" dirty="0" smtClean="0">
                <a:latin typeface="Verdana" pitchFamily="34" charset="0"/>
              </a:rPr>
              <a:t>Fomenta la actualización continua de conocimientos y habilidades que le permiten logran un desempeño eficiente y un desarrollo integral</a:t>
            </a:r>
          </a:p>
          <a:p>
            <a:pPr eaLnBrk="1" hangingPunct="1">
              <a:buFontTx/>
              <a:buNone/>
            </a:pPr>
            <a:endParaRPr lang="es-EC" sz="2400" dirty="0" smtClean="0">
              <a:latin typeface="Verdana" pitchFamily="34" charset="0"/>
            </a:endParaRPr>
          </a:p>
          <a:p>
            <a:pPr eaLnBrk="1" hangingPunct="1">
              <a:buFontTx/>
              <a:buNone/>
            </a:pPr>
            <a:endParaRPr lang="es-EC" sz="2400" dirty="0" smtClean="0">
              <a:latin typeface="Verdana" pitchFamily="34" charset="0"/>
            </a:endParaRPr>
          </a:p>
          <a:p>
            <a:pPr eaLnBrk="1" hangingPunct="1">
              <a:buFontTx/>
              <a:buNone/>
            </a:pPr>
            <a:endParaRPr lang="es-EC" sz="2400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7624" y="0"/>
            <a:ext cx="7024744" cy="1143000"/>
          </a:xfrm>
        </p:spPr>
        <p:txBody>
          <a:bodyPr anchor="ctr">
            <a:normAutofit/>
          </a:bodyPr>
          <a:lstStyle/>
          <a:p>
            <a:pPr algn="ctr"/>
            <a:r>
              <a:rPr lang="es-EC" sz="3200" b="1" u="sng" dirty="0" smtClean="0">
                <a:solidFill>
                  <a:schemeClr val="bg1"/>
                </a:solidFill>
              </a:rPr>
              <a:t>CERTIFICACION EN GALAPAGOS</a:t>
            </a:r>
            <a:endParaRPr lang="es-EC" sz="3200" b="1" u="sng" dirty="0">
              <a:solidFill>
                <a:schemeClr val="bg1"/>
              </a:solidFill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0"/>
            <a:ext cx="8424935" cy="5040560"/>
          </a:xfrm>
        </p:spPr>
      </p:pic>
    </p:spTree>
    <p:extLst>
      <p:ext uri="{BB962C8B-B14F-4D97-AF65-F5344CB8AC3E}">
        <p14:creationId xmlns:p14="http://schemas.microsoft.com/office/powerpoint/2010/main" val="250272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18071"/>
            <a:ext cx="7024744" cy="1143000"/>
          </a:xfrm>
        </p:spPr>
        <p:txBody>
          <a:bodyPr anchor="ctr">
            <a:normAutofit fontScale="90000"/>
          </a:bodyPr>
          <a:lstStyle/>
          <a:p>
            <a:r>
              <a:rPr lang="es-EC" b="1" u="sng" dirty="0" smtClean="0">
                <a:solidFill>
                  <a:schemeClr val="bg1"/>
                </a:solidFill>
              </a:rPr>
              <a:t>CERTIFICACION EN PICHINCHA</a:t>
            </a:r>
            <a:endParaRPr lang="es-EC" b="1" u="sng" dirty="0">
              <a:solidFill>
                <a:schemeClr val="bg1"/>
              </a:solidFill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05514"/>
            <a:ext cx="7632848" cy="5291837"/>
          </a:xfrm>
        </p:spPr>
      </p:pic>
    </p:spTree>
    <p:extLst>
      <p:ext uri="{BB962C8B-B14F-4D97-AF65-F5344CB8AC3E}">
        <p14:creationId xmlns:p14="http://schemas.microsoft.com/office/powerpoint/2010/main" val="59604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311150"/>
            <a:ext cx="8928992" cy="688975"/>
          </a:xfrm>
        </p:spPr>
        <p:txBody>
          <a:bodyPr>
            <a:normAutofit fontScale="90000"/>
          </a:bodyPr>
          <a:lstStyle/>
          <a:p>
            <a:pPr algn="ctr"/>
            <a:r>
              <a:rPr lang="es-EC" b="1" dirty="0" smtClean="0">
                <a:solidFill>
                  <a:schemeClr val="bg1"/>
                </a:solidFill>
                <a:latin typeface="Verdana" pitchFamily="34" charset="0"/>
              </a:rPr>
              <a:t>BENEFICIARIOS /</a:t>
            </a:r>
            <a:r>
              <a:rPr lang="es-EC" sz="3200" b="1" u="sng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s-EC" b="1" u="sng" dirty="0">
                <a:solidFill>
                  <a:srgbClr val="FF0000"/>
                </a:solidFill>
                <a:latin typeface="Verdana" pitchFamily="34" charset="0"/>
              </a:rPr>
              <a:t>EMPRESARIOS</a:t>
            </a:r>
            <a:endParaRPr lang="es-ES" sz="3200" b="1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196752"/>
            <a:ext cx="8856983" cy="5661248"/>
          </a:xfrm>
        </p:spPr>
        <p:txBody>
          <a:bodyPr>
            <a:normAutofit lnSpcReduction="10000"/>
          </a:bodyPr>
          <a:lstStyle/>
          <a:p>
            <a:pPr marL="582930" indent="-514350" algn="just">
              <a:buFont typeface="+mj-lt"/>
              <a:buAutoNum type="arabicPeriod"/>
            </a:pPr>
            <a:r>
              <a:rPr lang="es-EC" sz="2800" dirty="0" smtClean="0">
                <a:latin typeface="Verdana" pitchFamily="34" charset="0"/>
              </a:rPr>
              <a:t>Facilita la selección de personal</a:t>
            </a:r>
          </a:p>
          <a:p>
            <a:pPr marL="582930" indent="-514350" algn="just">
              <a:buFont typeface="+mj-lt"/>
              <a:buAutoNum type="arabicPeriod"/>
            </a:pPr>
            <a:r>
              <a:rPr lang="es-EC" sz="2800" dirty="0">
                <a:latin typeface="Verdana" pitchFamily="34" charset="0"/>
              </a:rPr>
              <a:t>Aumenta la productividad del negocio por disminución de curva de aprendizaje </a:t>
            </a:r>
          </a:p>
          <a:p>
            <a:pPr marL="582930" indent="-514350" algn="just" eaLnBrk="1" hangingPunct="1">
              <a:buFont typeface="+mj-lt"/>
              <a:buAutoNum type="arabicPeriod"/>
            </a:pPr>
            <a:r>
              <a:rPr lang="es-EC" sz="2800" dirty="0" smtClean="0">
                <a:latin typeface="Verdana" pitchFamily="34" charset="0"/>
              </a:rPr>
              <a:t>Aumenta la motivación y mejora la actitud de los trabajadores</a:t>
            </a:r>
          </a:p>
          <a:p>
            <a:pPr marL="582930" indent="-514350" algn="just">
              <a:buFont typeface="+mj-lt"/>
              <a:buAutoNum type="arabicPeriod"/>
            </a:pPr>
            <a:r>
              <a:rPr lang="es-EC" sz="2800" dirty="0" smtClean="0">
                <a:latin typeface="Verdana" pitchFamily="34" charset="0"/>
              </a:rPr>
              <a:t>Reduce costos de capacitación y entrenamiento</a:t>
            </a:r>
          </a:p>
          <a:p>
            <a:pPr marL="582930" indent="-514350" algn="just" eaLnBrk="1" hangingPunct="1">
              <a:buFont typeface="+mj-lt"/>
              <a:buAutoNum type="arabicPeriod"/>
            </a:pPr>
            <a:r>
              <a:rPr lang="es-EC" sz="2800" dirty="0" smtClean="0">
                <a:latin typeface="Verdana" pitchFamily="34" charset="0"/>
              </a:rPr>
              <a:t>Disminuye la rotación del personal</a:t>
            </a:r>
          </a:p>
          <a:p>
            <a:pPr marL="582930" indent="-514350" algn="just" eaLnBrk="1" hangingPunct="1">
              <a:buFont typeface="+mj-lt"/>
              <a:buAutoNum type="arabicPeriod"/>
            </a:pPr>
            <a:r>
              <a:rPr lang="es-EC" sz="2800" dirty="0" smtClean="0">
                <a:latin typeface="Verdana" pitchFamily="34" charset="0"/>
              </a:rPr>
              <a:t>Induce a la </a:t>
            </a:r>
            <a:r>
              <a:rPr lang="es-EC" sz="2800" b="1" dirty="0" smtClean="0">
                <a:latin typeface="Verdana" pitchFamily="34" charset="0"/>
              </a:rPr>
              <a:t>mejora de la calidad </a:t>
            </a:r>
            <a:r>
              <a:rPr lang="es-EC" sz="2800" dirty="0" smtClean="0">
                <a:latin typeface="Verdana" pitchFamily="34" charset="0"/>
              </a:rPr>
              <a:t>de los servicios ofrecidos a los clientes</a:t>
            </a:r>
          </a:p>
          <a:p>
            <a:pPr marL="582930" indent="-514350" algn="just" eaLnBrk="1" hangingPunct="1">
              <a:buFont typeface="+mj-lt"/>
              <a:buAutoNum type="arabicPeriod"/>
            </a:pPr>
            <a:r>
              <a:rPr lang="es-EC" sz="2800" dirty="0" smtClean="0">
                <a:latin typeface="Verdana" pitchFamily="34" charset="0"/>
              </a:rPr>
              <a:t>Establece los niveles de capacitación y necesidades de aprendizaje de sus empleados</a:t>
            </a:r>
          </a:p>
          <a:p>
            <a:pPr algn="just" eaLnBrk="1" hangingPunct="1">
              <a:buFontTx/>
              <a:buNone/>
            </a:pPr>
            <a:endParaRPr lang="es-EC" sz="2400" dirty="0" smtClean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26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1640" y="-4168"/>
            <a:ext cx="7704856" cy="1143000"/>
          </a:xfrm>
        </p:spPr>
        <p:txBody>
          <a:bodyPr anchor="ctr">
            <a:normAutofit fontScale="90000"/>
          </a:bodyPr>
          <a:lstStyle/>
          <a:p>
            <a:r>
              <a:rPr lang="es-EC" b="1" u="sng" dirty="0" smtClean="0">
                <a:solidFill>
                  <a:schemeClr val="bg1"/>
                </a:solidFill>
              </a:rPr>
              <a:t>Reconocimiento a Empresarios</a:t>
            </a:r>
            <a:endParaRPr lang="es-EC" b="1" u="sng" dirty="0">
              <a:solidFill>
                <a:schemeClr val="bg1"/>
              </a:solidFill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196752"/>
            <a:ext cx="8424936" cy="4968552"/>
          </a:xfrm>
        </p:spPr>
      </p:pic>
    </p:spTree>
    <p:extLst>
      <p:ext uri="{BB962C8B-B14F-4D97-AF65-F5344CB8AC3E}">
        <p14:creationId xmlns:p14="http://schemas.microsoft.com/office/powerpoint/2010/main" val="128597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311150"/>
            <a:ext cx="8928992" cy="688975"/>
          </a:xfrm>
        </p:spPr>
        <p:txBody>
          <a:bodyPr>
            <a:normAutofit fontScale="90000"/>
          </a:bodyPr>
          <a:lstStyle/>
          <a:p>
            <a:pPr algn="ctr"/>
            <a:r>
              <a:rPr lang="es-EC" b="1" u="sng" dirty="0" smtClean="0">
                <a:solidFill>
                  <a:srgbClr val="FF0000"/>
                </a:solidFill>
                <a:latin typeface="Verdana" pitchFamily="34" charset="0"/>
              </a:rPr>
              <a:t>AUTORIDADES</a:t>
            </a:r>
            <a:endParaRPr lang="es-ES" sz="3200" b="1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196752"/>
            <a:ext cx="8856983" cy="4968552"/>
          </a:xfrm>
        </p:spPr>
        <p:txBody>
          <a:bodyPr>
            <a:noAutofit/>
          </a:bodyPr>
          <a:lstStyle/>
          <a:p>
            <a:pPr marL="525780" indent="-457200" algn="just">
              <a:buFont typeface="+mj-lt"/>
              <a:buAutoNum type="arabicPeriod"/>
            </a:pPr>
            <a:r>
              <a:rPr lang="es-EC" sz="2000" dirty="0" smtClean="0">
                <a:latin typeface="Verdana" pitchFamily="34" charset="0"/>
              </a:rPr>
              <a:t>Determina las Brechas de Conocimiento</a:t>
            </a:r>
          </a:p>
          <a:p>
            <a:pPr marL="525780" indent="-457200" algn="just">
              <a:buFont typeface="+mj-lt"/>
              <a:buAutoNum type="arabicPeriod"/>
            </a:pPr>
            <a:r>
              <a:rPr lang="es-EC" sz="2000" dirty="0" smtClean="0">
                <a:latin typeface="Verdana" pitchFamily="34" charset="0"/>
              </a:rPr>
              <a:t>Establece una Línea Base de  Nivel de Calidad / Capacitación de los Trabajadores</a:t>
            </a:r>
          </a:p>
          <a:p>
            <a:pPr marL="525780" indent="-457200" algn="just">
              <a:buFont typeface="+mj-lt"/>
              <a:buAutoNum type="arabicPeriod"/>
            </a:pPr>
            <a:r>
              <a:rPr lang="es-EC" sz="2000" dirty="0" smtClean="0">
                <a:latin typeface="Verdana" pitchFamily="34" charset="0"/>
              </a:rPr>
              <a:t>Permite planificar y presupuestar mejor su inversión en capacitación </a:t>
            </a:r>
          </a:p>
          <a:p>
            <a:pPr marL="525780" indent="-457200" algn="just">
              <a:buFont typeface="+mj-lt"/>
              <a:buAutoNum type="arabicPeriod"/>
            </a:pPr>
            <a:r>
              <a:rPr lang="es-EC" sz="2000" dirty="0" smtClean="0">
                <a:latin typeface="Verdana" pitchFamily="34" charset="0"/>
              </a:rPr>
              <a:t>Dirige las capacitaciones a cerrar la Brecha de Conocimiento </a:t>
            </a:r>
          </a:p>
          <a:p>
            <a:pPr marL="525780" indent="-457200" algn="just">
              <a:buFont typeface="+mj-lt"/>
              <a:buAutoNum type="arabicPeriod"/>
            </a:pPr>
            <a:r>
              <a:rPr lang="es-EC" sz="2000" dirty="0" smtClean="0">
                <a:latin typeface="Verdana" pitchFamily="34" charset="0"/>
              </a:rPr>
              <a:t>Requiere menos tiempo (el necesario) de los trabajadores</a:t>
            </a:r>
          </a:p>
          <a:p>
            <a:pPr marL="525780" indent="-457200" algn="just">
              <a:buFont typeface="+mj-lt"/>
              <a:buAutoNum type="arabicPeriod"/>
            </a:pPr>
            <a:r>
              <a:rPr lang="es-EC" sz="2000" dirty="0" smtClean="0">
                <a:latin typeface="Verdana" pitchFamily="34" charset="0"/>
              </a:rPr>
              <a:t>Requiere menos tiempo de permiso de los Empleadores </a:t>
            </a:r>
          </a:p>
          <a:p>
            <a:pPr marL="525780" indent="-457200" algn="just">
              <a:buFont typeface="+mj-lt"/>
              <a:buAutoNum type="arabicPeriod"/>
            </a:pPr>
            <a:r>
              <a:rPr lang="es-EC" sz="2000" dirty="0" smtClean="0">
                <a:latin typeface="Verdana" pitchFamily="34" charset="0"/>
              </a:rPr>
              <a:t>La Capacitación se dirige a lo que se requiere </a:t>
            </a:r>
          </a:p>
          <a:p>
            <a:pPr marL="525780" indent="-457200" algn="just">
              <a:buFont typeface="+mj-lt"/>
              <a:buAutoNum type="arabicPeriod"/>
            </a:pPr>
            <a:r>
              <a:rPr lang="es-EC" sz="2000" dirty="0" smtClean="0">
                <a:latin typeface="Verdana" pitchFamily="34" charset="0"/>
              </a:rPr>
              <a:t>Genera circulo virtuoso Capacitación, certificación, elevar Nivel de Calidad </a:t>
            </a:r>
          </a:p>
          <a:p>
            <a:pPr marL="525780" indent="-457200" algn="just">
              <a:buFont typeface="+mj-lt"/>
              <a:buAutoNum type="arabicPeriod"/>
            </a:pPr>
            <a:r>
              <a:rPr lang="es-EC" sz="2000" dirty="0" smtClean="0">
                <a:latin typeface="Verdana" pitchFamily="34" charset="0"/>
              </a:rPr>
              <a:t>Puede generar herramientas de Empleabilidad </a:t>
            </a:r>
          </a:p>
          <a:p>
            <a:pPr marL="525780" indent="-457200" algn="just">
              <a:buFont typeface="+mj-lt"/>
              <a:buAutoNum type="arabicPeriod"/>
            </a:pPr>
            <a:r>
              <a:rPr lang="es-EC" sz="2000" b="1" dirty="0" smtClean="0">
                <a:latin typeface="Verdana" pitchFamily="34" charset="0"/>
              </a:rPr>
              <a:t>Mejora la calidad </a:t>
            </a:r>
            <a:r>
              <a:rPr lang="es-EC" sz="2000" dirty="0" smtClean="0">
                <a:latin typeface="Verdana" pitchFamily="34" charset="0"/>
              </a:rPr>
              <a:t>de los servicios ofrecidos a los clientes</a:t>
            </a:r>
          </a:p>
          <a:p>
            <a:pPr marL="525780" indent="-457200" algn="just" eaLnBrk="1" hangingPunct="1">
              <a:buFont typeface="+mj-lt"/>
              <a:buAutoNum type="arabicPeriod"/>
            </a:pPr>
            <a:r>
              <a:rPr lang="es-EC" sz="2000" dirty="0" smtClean="0">
                <a:latin typeface="Verdana" pitchFamily="34" charset="0"/>
              </a:rPr>
              <a:t>Mejora la experiencia y satisfacción del visitante a los Destinos </a:t>
            </a:r>
          </a:p>
        </p:txBody>
      </p:sp>
    </p:spTree>
    <p:extLst>
      <p:ext uri="{BB962C8B-B14F-4D97-AF65-F5344CB8AC3E}">
        <p14:creationId xmlns:p14="http://schemas.microsoft.com/office/powerpoint/2010/main" val="425487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0"/>
            <a:ext cx="7024744" cy="1143000"/>
          </a:xfrm>
        </p:spPr>
        <p:txBody>
          <a:bodyPr anchor="ctr"/>
          <a:lstStyle/>
          <a:p>
            <a:pPr algn="ctr"/>
            <a:r>
              <a:rPr lang="es-EC" b="1" u="sng" dirty="0">
                <a:solidFill>
                  <a:srgbClr val="FF0000"/>
                </a:solidFill>
                <a:latin typeface="Verdana" pitchFamily="34" charset="0"/>
              </a:rPr>
              <a:t>AUTORIDADES</a:t>
            </a:r>
            <a:endParaRPr lang="es-EC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96752"/>
            <a:ext cx="7900892" cy="5472608"/>
          </a:xfrm>
        </p:spPr>
      </p:pic>
    </p:spTree>
    <p:extLst>
      <p:ext uri="{BB962C8B-B14F-4D97-AF65-F5344CB8AC3E}">
        <p14:creationId xmlns:p14="http://schemas.microsoft.com/office/powerpoint/2010/main" val="362426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-815"/>
            <a:ext cx="8316416" cy="1143000"/>
          </a:xfrm>
        </p:spPr>
        <p:txBody>
          <a:bodyPr anchor="ctr">
            <a:noAutofit/>
          </a:bodyPr>
          <a:lstStyle/>
          <a:p>
            <a:pPr algn="ctr"/>
            <a:r>
              <a:rPr lang="es-EC" b="1" dirty="0" smtClean="0">
                <a:solidFill>
                  <a:schemeClr val="bg1"/>
                </a:solidFill>
              </a:rPr>
              <a:t>PROCESO PARA IMPLEMENTAR LA CERTIFICACION </a:t>
            </a:r>
            <a:endParaRPr lang="es-EC" b="1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1556792"/>
            <a:ext cx="7776864" cy="3508977"/>
          </a:xfrm>
        </p:spPr>
        <p:txBody>
          <a:bodyPr>
            <a:noAutofit/>
          </a:bodyPr>
          <a:lstStyle/>
          <a:p>
            <a:endParaRPr lang="es-EC" sz="3200" b="1" dirty="0" smtClean="0"/>
          </a:p>
          <a:p>
            <a:pPr marL="582930" indent="-514350">
              <a:buFont typeface="+mj-lt"/>
              <a:buAutoNum type="arabicPeriod"/>
            </a:pPr>
            <a:r>
              <a:rPr lang="es-EC" sz="3200" b="1" dirty="0" smtClean="0"/>
              <a:t>ESTUDIO E INVESTIGACION </a:t>
            </a:r>
          </a:p>
          <a:p>
            <a:pPr marL="582930" indent="-514350">
              <a:buFont typeface="+mj-lt"/>
              <a:buAutoNum type="arabicPeriod"/>
            </a:pPr>
            <a:r>
              <a:rPr lang="es-EC" sz="3200" b="1" dirty="0" smtClean="0"/>
              <a:t>NORMALIZACION </a:t>
            </a:r>
          </a:p>
          <a:p>
            <a:pPr marL="582930" indent="-514350">
              <a:buFont typeface="+mj-lt"/>
              <a:buAutoNum type="arabicPeriod"/>
            </a:pPr>
            <a:r>
              <a:rPr lang="es-EC" sz="3200" b="1" dirty="0" smtClean="0"/>
              <a:t>FORMACION / CAPACITACION </a:t>
            </a:r>
          </a:p>
          <a:p>
            <a:pPr marL="582930" indent="-514350">
              <a:buFont typeface="+mj-lt"/>
              <a:buAutoNum type="arabicPeriod"/>
            </a:pPr>
            <a:r>
              <a:rPr lang="es-EC" sz="3200" b="1" dirty="0" smtClean="0"/>
              <a:t>EVALUACION</a:t>
            </a:r>
          </a:p>
          <a:p>
            <a:pPr marL="582930" indent="-514350">
              <a:buFont typeface="+mj-lt"/>
              <a:buAutoNum type="arabicPeriod"/>
            </a:pPr>
            <a:r>
              <a:rPr lang="es-EC" sz="3200" b="1" dirty="0" smtClean="0"/>
              <a:t>CERTIFICACION</a:t>
            </a:r>
            <a:endParaRPr lang="es-EC" sz="3200" b="1" dirty="0"/>
          </a:p>
        </p:txBody>
      </p:sp>
    </p:spTree>
    <p:extLst>
      <p:ext uri="{BB962C8B-B14F-4D97-AF65-F5344CB8AC3E}">
        <p14:creationId xmlns:p14="http://schemas.microsoft.com/office/powerpoint/2010/main" val="395441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332656"/>
            <a:ext cx="7772400" cy="792088"/>
          </a:xfrm>
        </p:spPr>
        <p:txBody>
          <a:bodyPr>
            <a:noAutofit/>
          </a:bodyPr>
          <a:lstStyle/>
          <a:p>
            <a:pPr algn="ctr" eaLnBrk="1" hangingPunct="1"/>
            <a:r>
              <a:rPr lang="es-EC" sz="2800" b="1" dirty="0" smtClean="0">
                <a:solidFill>
                  <a:schemeClr val="bg1"/>
                </a:solidFill>
                <a:latin typeface="Verdana" pitchFamily="34" charset="0"/>
              </a:rPr>
              <a:t>SISTEMA </a:t>
            </a:r>
            <a:r>
              <a:rPr lang="es-EC" sz="2800" b="1" dirty="0" smtClean="0">
                <a:solidFill>
                  <a:schemeClr val="bg1"/>
                </a:solidFill>
                <a:latin typeface="Verdana" pitchFamily="34" charset="0"/>
              </a:rPr>
              <a:t>DE CERTIFICACION </a:t>
            </a:r>
            <a:br>
              <a:rPr lang="es-EC" sz="2800" b="1" dirty="0" smtClean="0">
                <a:solidFill>
                  <a:schemeClr val="bg1"/>
                </a:solidFill>
                <a:latin typeface="Verdana" pitchFamily="34" charset="0"/>
              </a:rPr>
            </a:br>
            <a:r>
              <a:rPr lang="es-EC" sz="2800" b="1" dirty="0" smtClean="0">
                <a:solidFill>
                  <a:schemeClr val="bg1"/>
                </a:solidFill>
                <a:latin typeface="Verdana" pitchFamily="34" charset="0"/>
              </a:rPr>
              <a:t>DE COMPETENCIAS  </a:t>
            </a:r>
            <a:r>
              <a:rPr lang="es-EC" sz="2800" b="1" dirty="0" smtClean="0">
                <a:solidFill>
                  <a:schemeClr val="bg1"/>
                </a:solidFill>
                <a:latin typeface="Verdana" pitchFamily="34" charset="0"/>
              </a:rPr>
              <a:t>LABORALES </a:t>
            </a:r>
            <a:endParaRPr lang="es-ES" sz="2800" b="1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5139" name="Picture 1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48" t="33133" r="22920" b="24320"/>
          <a:stretch/>
        </p:blipFill>
        <p:spPr bwMode="auto">
          <a:xfrm>
            <a:off x="1475656" y="1124744"/>
            <a:ext cx="6696744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C" sz="4400" b="1" dirty="0" smtClean="0"/>
              <a:t>QUALITUR </a:t>
            </a:r>
            <a:endParaRPr lang="es-EC" sz="44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 smtClean="0"/>
          </a:p>
          <a:p>
            <a:r>
              <a:rPr lang="es-EC" sz="3600" b="1" dirty="0" smtClean="0"/>
              <a:t>ANTECEDENTES </a:t>
            </a:r>
          </a:p>
          <a:p>
            <a:r>
              <a:rPr lang="es-EC" sz="3600" b="1" dirty="0" smtClean="0"/>
              <a:t>QUIENES SOMOS </a:t>
            </a:r>
          </a:p>
          <a:p>
            <a:r>
              <a:rPr lang="es-EC" sz="3600" b="1" dirty="0" smtClean="0"/>
              <a:t>RELEVANCIA </a:t>
            </a:r>
          </a:p>
          <a:p>
            <a:r>
              <a:rPr lang="es-EC" sz="3600" b="1" dirty="0" smtClean="0"/>
              <a:t>OBJETIVOS </a:t>
            </a:r>
            <a:endParaRPr lang="es-EC" sz="3600" b="1" dirty="0"/>
          </a:p>
        </p:txBody>
      </p:sp>
    </p:spTree>
    <p:extLst>
      <p:ext uri="{BB962C8B-B14F-4D97-AF65-F5344CB8AC3E}">
        <p14:creationId xmlns:p14="http://schemas.microsoft.com/office/powerpoint/2010/main" val="238607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81521" y="476672"/>
            <a:ext cx="7340997" cy="524024"/>
          </a:xfrm>
        </p:spPr>
        <p:txBody>
          <a:bodyPr>
            <a:noAutofit/>
          </a:bodyPr>
          <a:lstStyle/>
          <a:p>
            <a:pPr algn="ctr" eaLnBrk="1" hangingPunct="1"/>
            <a:r>
              <a:rPr lang="es-EC" sz="2800" b="1" dirty="0" smtClean="0">
                <a:solidFill>
                  <a:schemeClr val="bg1"/>
                </a:solidFill>
                <a:latin typeface="Verdana" pitchFamily="34" charset="0"/>
              </a:rPr>
              <a:t>SISTEMA DE CERTIFICACION DE COMPETENCIAS LABORALES</a:t>
            </a:r>
            <a:endParaRPr lang="es-ES" sz="2800" b="1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92663" y="1196752"/>
            <a:ext cx="878497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800" b="1" u="sng" dirty="0" smtClean="0">
                <a:solidFill>
                  <a:srgbClr val="FF0000"/>
                </a:solidFill>
              </a:rPr>
              <a:t>ESTUDIO E INVESTIGACIÓN</a:t>
            </a:r>
          </a:p>
          <a:p>
            <a:pPr algn="just"/>
            <a:r>
              <a:rPr lang="es-EC" sz="2800" dirty="0" smtClean="0"/>
              <a:t/>
            </a:r>
            <a:br>
              <a:rPr lang="es-EC" sz="2800" dirty="0" smtClean="0"/>
            </a:br>
            <a:r>
              <a:rPr lang="es-EC" sz="2800" dirty="0" smtClean="0"/>
              <a:t>Es el método utilizado para establecer, a partir de una actividad de trabajo, </a:t>
            </a:r>
            <a:r>
              <a:rPr lang="es-EC" sz="3200" b="1" dirty="0" smtClean="0">
                <a:solidFill>
                  <a:srgbClr val="FF0000"/>
                </a:solidFill>
              </a:rPr>
              <a:t>las competencias que se movilizan para desempeñar tal actividad</a:t>
            </a:r>
            <a:r>
              <a:rPr lang="es-EC" sz="3200" b="1" dirty="0" smtClean="0">
                <a:solidFill>
                  <a:srgbClr val="FF0000"/>
                </a:solidFill>
              </a:rPr>
              <a:t>, </a:t>
            </a:r>
            <a:r>
              <a:rPr lang="es-EC" sz="3200" b="1" u="sng" dirty="0" smtClean="0">
                <a:solidFill>
                  <a:srgbClr val="FF0000"/>
                </a:solidFill>
              </a:rPr>
              <a:t>satisfactoriamente</a:t>
            </a:r>
            <a:r>
              <a:rPr lang="es-EC" sz="2800" dirty="0" smtClean="0"/>
              <a:t>.</a:t>
            </a:r>
          </a:p>
          <a:p>
            <a:pPr algn="just"/>
            <a:r>
              <a:rPr lang="es-EC" sz="2800" dirty="0" smtClean="0"/>
              <a:t>Una </a:t>
            </a:r>
            <a:r>
              <a:rPr lang="es-EC" sz="2800" dirty="0" smtClean="0"/>
              <a:t>competencia laboral es el conjunto de </a:t>
            </a:r>
            <a:r>
              <a:rPr lang="es-EC" sz="2800" b="1" dirty="0" smtClean="0"/>
              <a:t>capacidades</a:t>
            </a:r>
            <a:r>
              <a:rPr lang="es-EC" sz="2800" dirty="0" smtClean="0"/>
              <a:t> entendidas como </a:t>
            </a:r>
            <a:r>
              <a:rPr lang="es-EC" sz="2800" b="1" dirty="0" smtClean="0"/>
              <a:t>conocimientos, habilidades y actitudes </a:t>
            </a:r>
            <a:r>
              <a:rPr lang="es-EC" sz="2800" dirty="0" smtClean="0"/>
              <a:t>de una persona para desempeñar exitosamente una ocupación laboral, en diferentes contextos.</a:t>
            </a:r>
            <a:endParaRPr lang="es-EC" sz="2800" dirty="0"/>
          </a:p>
        </p:txBody>
      </p:sp>
    </p:spTree>
    <p:extLst>
      <p:ext uri="{BB962C8B-B14F-4D97-AF65-F5344CB8AC3E}">
        <p14:creationId xmlns:p14="http://schemas.microsoft.com/office/powerpoint/2010/main" val="53578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04664"/>
            <a:ext cx="7772400" cy="563563"/>
          </a:xfrm>
        </p:spPr>
        <p:txBody>
          <a:bodyPr>
            <a:noAutofit/>
          </a:bodyPr>
          <a:lstStyle/>
          <a:p>
            <a:pPr algn="ctr" eaLnBrk="1" hangingPunct="1"/>
            <a:r>
              <a:rPr lang="es-EC" sz="2800" b="1" dirty="0" smtClean="0">
                <a:solidFill>
                  <a:schemeClr val="bg1"/>
                </a:solidFill>
                <a:latin typeface="Verdana" pitchFamily="34" charset="0"/>
              </a:rPr>
              <a:t>SISTEMA DE CERTIFICACION DE COMPETENCIAS LABORALES</a:t>
            </a:r>
            <a:endParaRPr lang="es-ES" sz="2800" b="1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79512" y="1200705"/>
            <a:ext cx="896448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200" b="1" u="sng" dirty="0" smtClean="0">
                <a:solidFill>
                  <a:srgbClr val="FF0000"/>
                </a:solidFill>
              </a:rPr>
              <a:t>Normalización</a:t>
            </a:r>
            <a:endParaRPr lang="es-EC" b="1" u="sng" dirty="0" smtClean="0">
              <a:solidFill>
                <a:srgbClr val="FF0000"/>
              </a:solidFill>
            </a:endParaRPr>
          </a:p>
          <a:p>
            <a:pPr algn="just"/>
            <a:r>
              <a:rPr lang="es-EC" sz="2800" dirty="0" smtClean="0"/>
              <a:t>Una vez identificadas </a:t>
            </a:r>
            <a:r>
              <a:rPr lang="es-EC" sz="2800" dirty="0" smtClean="0">
                <a:solidFill>
                  <a:srgbClr val="FF0000"/>
                </a:solidFill>
              </a:rPr>
              <a:t>las competencias</a:t>
            </a:r>
            <a:r>
              <a:rPr lang="es-EC" sz="2800" dirty="0" smtClean="0"/>
              <a:t>, se desarrolla un procedimiento de </a:t>
            </a:r>
            <a:r>
              <a:rPr lang="es-EC" sz="2800" b="1" dirty="0" smtClean="0"/>
              <a:t>ESTANDARIZACIÓN</a:t>
            </a:r>
            <a:r>
              <a:rPr lang="es-EC" sz="2800" dirty="0" smtClean="0"/>
              <a:t>, de forma tal que la competencia identificada y descrita con un procedimiento común, </a:t>
            </a:r>
            <a:r>
              <a:rPr lang="es-EC" sz="2800" b="1" dirty="0" smtClean="0"/>
              <a:t>se convierte en una norma</a:t>
            </a:r>
            <a:r>
              <a:rPr lang="es-EC" sz="2800" dirty="0" smtClean="0"/>
              <a:t>, un </a:t>
            </a:r>
            <a:r>
              <a:rPr lang="es-EC" sz="2800" b="1" u="sng" dirty="0" smtClean="0">
                <a:solidFill>
                  <a:schemeClr val="accent3"/>
                </a:solidFill>
              </a:rPr>
              <a:t>referente válido para las instituciones educativas, los trabajadores y los empleadores</a:t>
            </a:r>
            <a:r>
              <a:rPr lang="es-EC" sz="2800" b="1" dirty="0" smtClean="0">
                <a:solidFill>
                  <a:schemeClr val="accent3"/>
                </a:solidFill>
              </a:rPr>
              <a:t>. </a:t>
            </a:r>
          </a:p>
          <a:p>
            <a:pPr algn="just"/>
            <a:r>
              <a:rPr lang="es-EC" sz="2800" dirty="0" smtClean="0"/>
              <a:t>Las Normas Técnicas de Competencia Laboral para el sector Turismo contienen los conocimientos, habilidades y actitudes a través de los cuales se logran los resultados esperados que llevan al dominio de una o varias competencias.</a:t>
            </a:r>
            <a:r>
              <a:rPr lang="es-EC" dirty="0" smtClean="0"/>
              <a:t>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53578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332656"/>
            <a:ext cx="7772400" cy="720080"/>
          </a:xfrm>
        </p:spPr>
        <p:txBody>
          <a:bodyPr>
            <a:noAutofit/>
          </a:bodyPr>
          <a:lstStyle/>
          <a:p>
            <a:pPr algn="ctr" eaLnBrk="1" hangingPunct="1"/>
            <a:r>
              <a:rPr lang="es-EC" sz="2800" b="1" dirty="0" smtClean="0">
                <a:solidFill>
                  <a:schemeClr val="bg1"/>
                </a:solidFill>
                <a:latin typeface="Verdana" pitchFamily="34" charset="0"/>
              </a:rPr>
              <a:t>SISTEMA DE CERTIFICACION DE COMPETENCIAS LABORALES</a:t>
            </a:r>
            <a:endParaRPr lang="es-ES" sz="2800" b="1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51520" y="1268760"/>
            <a:ext cx="871296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200" b="1" u="sng" dirty="0" smtClean="0">
                <a:solidFill>
                  <a:srgbClr val="FF0000"/>
                </a:solidFill>
              </a:rPr>
              <a:t>Formación/ capacitación</a:t>
            </a:r>
          </a:p>
          <a:p>
            <a:pPr algn="just"/>
            <a:r>
              <a:rPr lang="es-EC" sz="2800" dirty="0" smtClean="0"/>
              <a:t>Una vez realizada la descripción de la competencia y su normalización, la </a:t>
            </a:r>
            <a:r>
              <a:rPr lang="es-EC" sz="2800" b="1" dirty="0" smtClean="0">
                <a:solidFill>
                  <a:schemeClr val="accent3"/>
                </a:solidFill>
              </a:rPr>
              <a:t>elaboración de currículos de formación </a:t>
            </a:r>
            <a:r>
              <a:rPr lang="es-EC" sz="2800" dirty="0" smtClean="0"/>
              <a:t>para el trabajo será mucho más eficiente si considera la orientación hacia la norma. </a:t>
            </a:r>
          </a:p>
          <a:p>
            <a:pPr algn="just"/>
            <a:endParaRPr lang="es-EC" sz="2800" dirty="0" smtClean="0"/>
          </a:p>
          <a:p>
            <a:pPr algn="just"/>
            <a:r>
              <a:rPr lang="es-EC" sz="2800" dirty="0" smtClean="0"/>
              <a:t>Esto significa que la formación orientada a generar competencias con referentes claros en normas existentes, tendrá mucha más eficiencia e impacto que aquella desvinculada de las necesidades del sector empresarial.</a:t>
            </a:r>
            <a:endParaRPr lang="es-EC" sz="2800" dirty="0"/>
          </a:p>
        </p:txBody>
      </p:sp>
    </p:spTree>
    <p:extLst>
      <p:ext uri="{BB962C8B-B14F-4D97-AF65-F5344CB8AC3E}">
        <p14:creationId xmlns:p14="http://schemas.microsoft.com/office/powerpoint/2010/main" val="53578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57808" y="476672"/>
            <a:ext cx="7772400" cy="563563"/>
          </a:xfrm>
        </p:spPr>
        <p:txBody>
          <a:bodyPr>
            <a:noAutofit/>
          </a:bodyPr>
          <a:lstStyle/>
          <a:p>
            <a:pPr algn="ctr" eaLnBrk="1" hangingPunct="1"/>
            <a:r>
              <a:rPr lang="es-EC" sz="2800" b="1" dirty="0" smtClean="0">
                <a:solidFill>
                  <a:schemeClr val="bg1"/>
                </a:solidFill>
                <a:latin typeface="Verdana" pitchFamily="34" charset="0"/>
              </a:rPr>
              <a:t>   SISTEMA DE CERTIFICACION DE             COMPETENCIAS LABORALES</a:t>
            </a:r>
            <a:endParaRPr lang="es-ES" sz="2800" b="1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58810" y="1124744"/>
            <a:ext cx="849694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600" b="1" u="sng" dirty="0" smtClean="0">
                <a:solidFill>
                  <a:srgbClr val="FF0000"/>
                </a:solidFill>
              </a:rPr>
              <a:t>Evaluación de conformidad</a:t>
            </a:r>
          </a:p>
          <a:p>
            <a:pPr algn="just"/>
            <a:r>
              <a:rPr lang="es-EC" sz="3600" dirty="0" smtClean="0"/>
              <a:t/>
            </a:r>
            <a:br>
              <a:rPr lang="es-EC" sz="3600" dirty="0" smtClean="0"/>
            </a:br>
            <a:r>
              <a:rPr lang="es-EC" sz="3600" dirty="0" smtClean="0"/>
              <a:t>Es el proceso de </a:t>
            </a:r>
            <a:r>
              <a:rPr lang="es-EC" sz="3600" b="1" dirty="0" smtClean="0">
                <a:solidFill>
                  <a:schemeClr val="accent3"/>
                </a:solidFill>
              </a:rPr>
              <a:t>verificación de la capacidad </a:t>
            </a:r>
            <a:r>
              <a:rPr lang="es-EC" sz="3600" dirty="0" smtClean="0"/>
              <a:t>de una persona, </a:t>
            </a:r>
            <a:r>
              <a:rPr lang="es-EC" sz="3600" b="1" dirty="0" smtClean="0">
                <a:solidFill>
                  <a:schemeClr val="accent3"/>
                </a:solidFill>
              </a:rPr>
              <a:t>en relación a los requisitos </a:t>
            </a:r>
            <a:r>
              <a:rPr lang="es-EC" sz="3600" dirty="0" smtClean="0"/>
              <a:t>o criterios específicos previamente definidos (en las normas de competencia laboral), mediante pruebas, </a:t>
            </a:r>
            <a:r>
              <a:rPr lang="es-EC" sz="3600" dirty="0" err="1" smtClean="0"/>
              <a:t>tests</a:t>
            </a:r>
            <a:r>
              <a:rPr lang="es-EC" sz="3600" dirty="0" smtClean="0"/>
              <a:t> prácticos, observación o examen de evidencias. </a:t>
            </a:r>
            <a:endParaRPr lang="es-EC" sz="3600" dirty="0"/>
          </a:p>
        </p:txBody>
      </p:sp>
    </p:spTree>
    <p:extLst>
      <p:ext uri="{BB962C8B-B14F-4D97-AF65-F5344CB8AC3E}">
        <p14:creationId xmlns:p14="http://schemas.microsoft.com/office/powerpoint/2010/main" val="424109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836712"/>
            <a:ext cx="7772400" cy="203523"/>
          </a:xfrm>
        </p:spPr>
        <p:txBody>
          <a:bodyPr>
            <a:noAutofit/>
          </a:bodyPr>
          <a:lstStyle/>
          <a:p>
            <a:pPr algn="ctr" eaLnBrk="1" hangingPunct="1"/>
            <a:r>
              <a:rPr lang="es-EC" sz="2800" b="1" dirty="0" smtClean="0">
                <a:solidFill>
                  <a:schemeClr val="bg1"/>
                </a:solidFill>
                <a:latin typeface="Verdana" pitchFamily="34" charset="0"/>
              </a:rPr>
              <a:t/>
            </a:r>
            <a:br>
              <a:rPr lang="es-EC" sz="2800" b="1" dirty="0" smtClean="0">
                <a:solidFill>
                  <a:schemeClr val="bg1"/>
                </a:solidFill>
                <a:latin typeface="Verdana" pitchFamily="34" charset="0"/>
              </a:rPr>
            </a:br>
            <a:r>
              <a:rPr lang="es-EC" sz="2800" b="1" dirty="0">
                <a:solidFill>
                  <a:schemeClr val="bg1"/>
                </a:solidFill>
                <a:latin typeface="Verdana" pitchFamily="34" charset="0"/>
              </a:rPr>
              <a:t/>
            </a:r>
            <a:br>
              <a:rPr lang="es-EC" sz="2800" b="1" dirty="0">
                <a:solidFill>
                  <a:schemeClr val="bg1"/>
                </a:solidFill>
                <a:latin typeface="Verdana" pitchFamily="34" charset="0"/>
              </a:rPr>
            </a:br>
            <a:r>
              <a:rPr lang="es-EC" sz="2800" b="1" dirty="0" smtClean="0">
                <a:solidFill>
                  <a:schemeClr val="bg1"/>
                </a:solidFill>
                <a:latin typeface="Verdana" pitchFamily="34" charset="0"/>
              </a:rPr>
              <a:t/>
            </a:r>
            <a:br>
              <a:rPr lang="es-EC" sz="2800" b="1" dirty="0" smtClean="0">
                <a:solidFill>
                  <a:schemeClr val="bg1"/>
                </a:solidFill>
                <a:latin typeface="Verdana" pitchFamily="34" charset="0"/>
              </a:rPr>
            </a:br>
            <a:r>
              <a:rPr lang="es-EC" sz="2800" b="1" dirty="0">
                <a:solidFill>
                  <a:schemeClr val="bg1"/>
                </a:solidFill>
                <a:latin typeface="Verdana" pitchFamily="34" charset="0"/>
              </a:rPr>
              <a:t/>
            </a:r>
            <a:br>
              <a:rPr lang="es-EC" sz="2800" b="1" dirty="0">
                <a:solidFill>
                  <a:schemeClr val="bg1"/>
                </a:solidFill>
                <a:latin typeface="Verdana" pitchFamily="34" charset="0"/>
              </a:rPr>
            </a:br>
            <a:r>
              <a:rPr lang="es-EC" sz="2800" b="1" dirty="0" smtClean="0">
                <a:solidFill>
                  <a:schemeClr val="bg1"/>
                </a:solidFill>
                <a:latin typeface="Verdana" pitchFamily="34" charset="0"/>
              </a:rPr>
              <a:t/>
            </a:r>
            <a:br>
              <a:rPr lang="es-EC" sz="2800" b="1" dirty="0" smtClean="0">
                <a:solidFill>
                  <a:schemeClr val="bg1"/>
                </a:solidFill>
                <a:latin typeface="Verdana" pitchFamily="34" charset="0"/>
              </a:rPr>
            </a:br>
            <a:r>
              <a:rPr lang="es-EC" sz="2800" b="1" dirty="0">
                <a:solidFill>
                  <a:schemeClr val="bg1"/>
                </a:solidFill>
                <a:latin typeface="Verdana" pitchFamily="34" charset="0"/>
              </a:rPr>
              <a:t/>
            </a:r>
            <a:br>
              <a:rPr lang="es-EC" sz="2800" b="1" dirty="0">
                <a:solidFill>
                  <a:schemeClr val="bg1"/>
                </a:solidFill>
                <a:latin typeface="Verdana" pitchFamily="34" charset="0"/>
              </a:rPr>
            </a:br>
            <a:r>
              <a:rPr lang="es-EC" sz="2800" b="1" dirty="0" smtClean="0">
                <a:solidFill>
                  <a:schemeClr val="bg1"/>
                </a:solidFill>
                <a:latin typeface="Verdana" pitchFamily="34" charset="0"/>
              </a:rPr>
              <a:t>SISTEMA DE CERTIFICACION DE COMPETENCIAS LABORALES</a:t>
            </a:r>
            <a:endParaRPr lang="es-ES" sz="2800" b="1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79512" y="980728"/>
            <a:ext cx="878497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200" b="1" u="sng" dirty="0" smtClean="0">
                <a:solidFill>
                  <a:srgbClr val="FF0000"/>
                </a:solidFill>
              </a:rPr>
              <a:t>CERTIFICACION</a:t>
            </a:r>
            <a:endParaRPr lang="es-EC" b="1" u="sng" dirty="0" smtClean="0">
              <a:solidFill>
                <a:srgbClr val="FF0000"/>
              </a:solidFill>
            </a:endParaRPr>
          </a:p>
          <a:p>
            <a:pPr algn="just"/>
            <a:r>
              <a:rPr lang="es-EC" sz="2800" dirty="0" smtClean="0"/>
              <a:t>La </a:t>
            </a:r>
            <a:r>
              <a:rPr lang="es-EC" sz="2800" dirty="0"/>
              <a:t>certificación es la </a:t>
            </a:r>
            <a:r>
              <a:rPr lang="es-EC" sz="2800" b="1" dirty="0" smtClean="0">
                <a:solidFill>
                  <a:schemeClr val="accent3"/>
                </a:solidFill>
              </a:rPr>
              <a:t>DECLARACIÓN</a:t>
            </a:r>
            <a:r>
              <a:rPr lang="es-EC" sz="2800" dirty="0" smtClean="0"/>
              <a:t> de </a:t>
            </a:r>
            <a:r>
              <a:rPr lang="es-EC" sz="2800" dirty="0">
                <a:solidFill>
                  <a:schemeClr val="accent3"/>
                </a:solidFill>
              </a:rPr>
              <a:t>que </a:t>
            </a:r>
            <a:r>
              <a:rPr lang="es-EC" sz="2800" b="1" dirty="0">
                <a:solidFill>
                  <a:schemeClr val="accent3"/>
                </a:solidFill>
              </a:rPr>
              <a:t>el trabajador tiene capacidades para generar los resultados esperados de la respectiva ocupación o competencia</a:t>
            </a:r>
            <a:r>
              <a:rPr lang="es-EC" sz="2800" b="1" dirty="0"/>
              <a:t>.</a:t>
            </a:r>
            <a:r>
              <a:rPr lang="es-EC" sz="2800" dirty="0"/>
              <a:t> </a:t>
            </a:r>
            <a:r>
              <a:rPr lang="es-EC" sz="2800" dirty="0" smtClean="0"/>
              <a:t>Los resultados </a:t>
            </a:r>
            <a:r>
              <a:rPr lang="es-EC" sz="2800" dirty="0"/>
              <a:t>están definidos en las Normas Técnicas </a:t>
            </a:r>
            <a:r>
              <a:rPr lang="es-EC" sz="2800" dirty="0" smtClean="0"/>
              <a:t>INEN</a:t>
            </a:r>
          </a:p>
          <a:p>
            <a:pPr algn="just"/>
            <a:r>
              <a:rPr lang="es-EC" sz="2800" dirty="0" smtClean="0"/>
              <a:t>La </a:t>
            </a:r>
            <a:r>
              <a:rPr lang="es-EC" sz="2800" dirty="0"/>
              <a:t>certificación es una actividad </a:t>
            </a:r>
            <a:r>
              <a:rPr lang="es-EC" sz="2800" dirty="0" smtClean="0"/>
              <a:t>voluntaria, reconocida por la industria del </a:t>
            </a:r>
            <a:r>
              <a:rPr lang="es-EC" sz="2800" dirty="0" smtClean="0"/>
              <a:t>Turismo</a:t>
            </a:r>
            <a:r>
              <a:rPr lang="es-EC" sz="2800" dirty="0" smtClean="0"/>
              <a:t>, no existe para controlar las prácticas profesionales, pero sí para reconocer públicamente las competencias de los trabajadores, </a:t>
            </a:r>
            <a:r>
              <a:rPr lang="es-EC" sz="2800" b="1" dirty="0" smtClean="0"/>
              <a:t>diferenciándolos en el mercado de trabajo y mejorando la </a:t>
            </a:r>
            <a:r>
              <a:rPr lang="es-EC" sz="2800" b="1" dirty="0" smtClean="0"/>
              <a:t>Calidad </a:t>
            </a:r>
            <a:r>
              <a:rPr lang="es-EC" sz="2800" b="1" dirty="0" smtClean="0"/>
              <a:t>de los servicios</a:t>
            </a:r>
            <a:r>
              <a:rPr lang="es-EC" sz="2800" dirty="0" smtClean="0"/>
              <a:t>.</a:t>
            </a:r>
            <a:endParaRPr lang="es-EC" sz="2800" dirty="0"/>
          </a:p>
        </p:txBody>
      </p:sp>
    </p:spTree>
    <p:extLst>
      <p:ext uri="{BB962C8B-B14F-4D97-AF65-F5344CB8AC3E}">
        <p14:creationId xmlns:p14="http://schemas.microsoft.com/office/powerpoint/2010/main" val="343357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C" sz="4400" b="1" u="sng" dirty="0" smtClean="0"/>
              <a:t>QUALITUR</a:t>
            </a:r>
            <a:endParaRPr lang="es-EC" sz="4400" b="1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EC" sz="3600" b="1" dirty="0" smtClean="0"/>
          </a:p>
          <a:p>
            <a:r>
              <a:rPr lang="es-EC" sz="3600" b="1" dirty="0" smtClean="0"/>
              <a:t>AMBITOS DE ACCION </a:t>
            </a:r>
          </a:p>
          <a:p>
            <a:r>
              <a:rPr lang="es-EC" sz="3600" b="1" dirty="0" smtClean="0"/>
              <a:t>ALCANCE </a:t>
            </a:r>
          </a:p>
          <a:p>
            <a:r>
              <a:rPr lang="es-EC" sz="3600" b="1" dirty="0" smtClean="0"/>
              <a:t>LOGROS </a:t>
            </a:r>
            <a:endParaRPr lang="es-EC" sz="3600" b="1" dirty="0"/>
          </a:p>
        </p:txBody>
      </p:sp>
    </p:spTree>
    <p:extLst>
      <p:ext uri="{BB962C8B-B14F-4D97-AF65-F5344CB8AC3E}">
        <p14:creationId xmlns:p14="http://schemas.microsoft.com/office/powerpoint/2010/main" val="153925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pPr algn="ctr"/>
            <a:r>
              <a:rPr lang="es-EC" sz="4000" b="1" dirty="0" smtClean="0">
                <a:solidFill>
                  <a:schemeClr val="bg1"/>
                </a:solidFill>
              </a:rPr>
              <a:t>SECTOR Y OCUPACIONES</a:t>
            </a:r>
            <a:endParaRPr lang="es-EC" sz="4000" b="1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5800" y="1556792"/>
            <a:ext cx="7772400" cy="5184576"/>
          </a:xfrm>
        </p:spPr>
        <p:txBody>
          <a:bodyPr>
            <a:normAutofit/>
          </a:bodyPr>
          <a:lstStyle/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es-EC" sz="2800" b="1" dirty="0" smtClean="0"/>
              <a:t>Alojamiento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es-EC" sz="2800" b="1" dirty="0" smtClean="0"/>
              <a:t>Alimentos y Bebidas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es-EC" sz="2800" b="1" dirty="0" smtClean="0"/>
              <a:t>Operación Turística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es-EC" sz="2800" b="1" dirty="0" smtClean="0"/>
              <a:t>Otras ocupaciones (Vendedor, Cajero, Organizador de Eventos)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es-EC" sz="2800" b="1" dirty="0" smtClean="0"/>
              <a:t>Generales (Hospitalidad)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42616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214313"/>
            <a:ext cx="7772400" cy="785812"/>
          </a:xfrm>
        </p:spPr>
        <p:txBody>
          <a:bodyPr/>
          <a:lstStyle/>
          <a:p>
            <a:pPr algn="ctr" eaLnBrk="1" hangingPunct="1"/>
            <a:r>
              <a:rPr lang="es-EC" b="1" dirty="0" smtClean="0">
                <a:solidFill>
                  <a:schemeClr val="bg1"/>
                </a:solidFill>
                <a:latin typeface="Verdana" pitchFamily="34" charset="0"/>
              </a:rPr>
              <a:t>RESULTADOS</a:t>
            </a:r>
            <a:endParaRPr lang="es-ES" sz="3200" b="1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196974"/>
            <a:ext cx="8856984" cy="5661026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s-ES" sz="4400" dirty="0" smtClean="0">
                <a:latin typeface="Verdana" pitchFamily="34" charset="0"/>
              </a:rPr>
              <a:t>40 pruebas técnicas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s-ES" sz="4400" dirty="0" smtClean="0">
                <a:latin typeface="Verdana" pitchFamily="34" charset="0"/>
              </a:rPr>
              <a:t>3 pruebas de habilidad verbal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s-ES" sz="4400" dirty="0" smtClean="0">
                <a:latin typeface="Verdana" pitchFamily="34" charset="0"/>
              </a:rPr>
              <a:t>3 pruebas de habilidad numérica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s-ES" sz="4400" dirty="0" smtClean="0">
                <a:latin typeface="Verdana" pitchFamily="34" charset="0"/>
              </a:rPr>
              <a:t>1 prueba de atención concentrada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s-ES" sz="4400" dirty="0" smtClean="0">
                <a:latin typeface="Verdana" pitchFamily="34" charset="0"/>
              </a:rPr>
              <a:t>1 prueba de aptitudes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s-ES" sz="4400" dirty="0" smtClean="0">
                <a:latin typeface="Verdana" pitchFamily="34" charset="0"/>
              </a:rPr>
              <a:t>Pruebas prácticas para 26 ocupaciones</a:t>
            </a:r>
          </a:p>
          <a:p>
            <a:pPr eaLnBrk="1" hangingPunct="1"/>
            <a:endParaRPr lang="es-ES" sz="1600" dirty="0" smtClean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ES" sz="2400" dirty="0" smtClean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7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6816" y="-99392"/>
            <a:ext cx="82296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es-EC" sz="4000" dirty="0">
                <a:solidFill>
                  <a:schemeClr val="bg1"/>
                </a:solidFill>
              </a:rPr>
              <a:t>	</a:t>
            </a:r>
            <a:r>
              <a:rPr lang="es-EC" sz="4400" b="1" dirty="0" smtClean="0">
                <a:solidFill>
                  <a:schemeClr val="bg1"/>
                </a:solidFill>
              </a:rPr>
              <a:t>PROCESO DE EVALUACIÓN</a:t>
            </a:r>
            <a:endParaRPr lang="es-EC" sz="4000" b="1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5112568"/>
          </a:xfrm>
        </p:spPr>
        <p:txBody>
          <a:bodyPr>
            <a:no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s-ES" sz="3200" dirty="0" smtClean="0"/>
              <a:t>son </a:t>
            </a:r>
            <a:r>
              <a:rPr lang="es-ES" sz="3200" dirty="0"/>
              <a:t>desarrollados </a:t>
            </a:r>
            <a:r>
              <a:rPr lang="es-ES" sz="3200" dirty="0" smtClean="0"/>
              <a:t>Y DIFERENCIADOS para </a:t>
            </a:r>
            <a:r>
              <a:rPr lang="es-ES" sz="3200" dirty="0"/>
              <a:t>cada </a:t>
            </a:r>
            <a:r>
              <a:rPr lang="es-ES" sz="3200" dirty="0" smtClean="0"/>
              <a:t>Norma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sz="3200" dirty="0" smtClean="0"/>
              <a:t>Se utilizan Técnicas </a:t>
            </a:r>
            <a:r>
              <a:rPr lang="es-ES" sz="3200" dirty="0"/>
              <a:t>C</a:t>
            </a:r>
            <a:r>
              <a:rPr lang="es-ES" sz="3200" dirty="0" smtClean="0"/>
              <a:t>ientíficas </a:t>
            </a:r>
            <a:r>
              <a:rPr lang="es-ES" sz="3200" dirty="0"/>
              <a:t>de </a:t>
            </a:r>
            <a:r>
              <a:rPr lang="es-ES" sz="3200" dirty="0" smtClean="0"/>
              <a:t>Evaluación </a:t>
            </a:r>
            <a:r>
              <a:rPr lang="es-ES" sz="3200" dirty="0"/>
              <a:t>de </a:t>
            </a:r>
            <a:r>
              <a:rPr lang="es-ES" sz="3200" dirty="0" smtClean="0"/>
              <a:t>Personas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sz="3200" dirty="0" smtClean="0"/>
              <a:t>De </a:t>
            </a:r>
            <a:r>
              <a:rPr lang="es-ES" sz="3200" dirty="0"/>
              <a:t>modo que se asegure que solamente </a:t>
            </a:r>
            <a:r>
              <a:rPr lang="es-ES" sz="3200" dirty="0" smtClean="0"/>
              <a:t>Candidatos </a:t>
            </a:r>
            <a:r>
              <a:rPr lang="es-ES" sz="3200" dirty="0"/>
              <a:t>C</a:t>
            </a:r>
            <a:r>
              <a:rPr lang="es-ES" sz="3200" dirty="0" smtClean="0"/>
              <a:t>ompetentes </a:t>
            </a:r>
            <a:r>
              <a:rPr lang="es-ES" sz="3200" dirty="0"/>
              <a:t>sean efectivamente </a:t>
            </a:r>
            <a:r>
              <a:rPr lang="es-ES" sz="3200" dirty="0" smtClean="0"/>
              <a:t>certificados; y,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sz="3200" dirty="0" smtClean="0"/>
              <a:t>Que </a:t>
            </a:r>
            <a:r>
              <a:rPr lang="es-ES" sz="3200" dirty="0"/>
              <a:t>el proceso sea transparente e íntegro.</a:t>
            </a:r>
            <a:r>
              <a:rPr lang="es-ES" sz="3200" b="1" dirty="0"/>
              <a:t> </a:t>
            </a:r>
            <a:r>
              <a:rPr lang="es-ES" sz="2800" b="1" dirty="0"/>
              <a:t> </a:t>
            </a:r>
            <a:endParaRPr lang="es-EC" sz="2800" b="1" dirty="0"/>
          </a:p>
        </p:txBody>
      </p:sp>
    </p:spTree>
    <p:extLst>
      <p:ext uri="{BB962C8B-B14F-4D97-AF65-F5344CB8AC3E}">
        <p14:creationId xmlns:p14="http://schemas.microsoft.com/office/powerpoint/2010/main" val="425605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s-EC" sz="2800" b="1" dirty="0" smtClean="0">
                <a:solidFill>
                  <a:schemeClr val="bg1"/>
                </a:solidFill>
              </a:rPr>
              <a:t>PROCEDIMIENTO DE EVALUACIÓN CON FINES DE CERTIFICACIÓN</a:t>
            </a:r>
            <a:endParaRPr lang="es-EC" sz="2800" b="1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019869"/>
            <a:ext cx="8856984" cy="5838131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EC" sz="3000" dirty="0" smtClean="0"/>
              <a:t>Llenar una </a:t>
            </a:r>
            <a:r>
              <a:rPr lang="es-EC" sz="3000" b="1" dirty="0" smtClean="0"/>
              <a:t>solicitud de inscripción</a:t>
            </a:r>
          </a:p>
          <a:p>
            <a:pPr marL="514350" indent="-514350">
              <a:buFont typeface="+mj-lt"/>
              <a:buAutoNum type="arabicPeriod"/>
            </a:pPr>
            <a:r>
              <a:rPr lang="es-EC" sz="3000" dirty="0" smtClean="0"/>
              <a:t>Según requisitos de cada Norma </a:t>
            </a:r>
            <a:r>
              <a:rPr lang="es-EC" sz="3000" b="1" dirty="0" smtClean="0"/>
              <a:t>se define</a:t>
            </a:r>
          </a:p>
          <a:p>
            <a:pPr marL="1410462" lvl="3" indent="-514350" algn="just">
              <a:buFont typeface="+mj-lt"/>
              <a:buAutoNum type="alphaUcPeriod"/>
            </a:pPr>
            <a:r>
              <a:rPr lang="es-EC" sz="3000" dirty="0" smtClean="0"/>
              <a:t>Prueba de conocimientos técnicos</a:t>
            </a:r>
          </a:p>
          <a:p>
            <a:pPr marL="1410462" lvl="3" indent="-514350" algn="just">
              <a:buFont typeface="+mj-lt"/>
              <a:buAutoNum type="alphaUcPeriod"/>
            </a:pPr>
            <a:r>
              <a:rPr lang="es-EC" sz="3000" dirty="0" smtClean="0"/>
              <a:t>Prueba de habilidades numéricas</a:t>
            </a:r>
          </a:p>
          <a:p>
            <a:pPr marL="1410462" lvl="3" indent="-514350" algn="just">
              <a:buFont typeface="+mj-lt"/>
              <a:buAutoNum type="alphaUcPeriod"/>
            </a:pPr>
            <a:r>
              <a:rPr lang="es-EC" sz="3000" dirty="0" smtClean="0"/>
              <a:t>Pruebas de habilidades verbales</a:t>
            </a:r>
          </a:p>
          <a:p>
            <a:pPr marL="1410462" lvl="3" indent="-514350" algn="just">
              <a:buFont typeface="+mj-lt"/>
              <a:buAutoNum type="alphaUcPeriod"/>
            </a:pPr>
            <a:r>
              <a:rPr lang="es-EC" sz="3000" dirty="0" smtClean="0"/>
              <a:t>Evaluación de comportamientos</a:t>
            </a:r>
          </a:p>
          <a:p>
            <a:pPr marL="1410462" lvl="3" indent="-514350" algn="just">
              <a:buFont typeface="+mj-lt"/>
              <a:buAutoNum type="alphaUcPeriod"/>
            </a:pPr>
            <a:r>
              <a:rPr lang="es-EC" sz="3000" dirty="0" smtClean="0"/>
              <a:t>Pruebas prácticas</a:t>
            </a:r>
          </a:p>
          <a:p>
            <a:pPr marL="514350" indent="-514350">
              <a:buFont typeface="+mj-lt"/>
              <a:buAutoNum type="arabicPeriod"/>
            </a:pPr>
            <a:r>
              <a:rPr lang="es-EC" sz="3000" dirty="0" smtClean="0"/>
              <a:t>Corrección y Aprobación a la </a:t>
            </a:r>
            <a:r>
              <a:rPr lang="es-EC" sz="3000" dirty="0" smtClean="0"/>
              <a:t>Certificación</a:t>
            </a:r>
            <a:endParaRPr lang="es-EC" sz="3000" dirty="0" smtClean="0"/>
          </a:p>
          <a:p>
            <a:pPr marL="514350" indent="-514350">
              <a:buFont typeface="+mj-lt"/>
              <a:buAutoNum type="arabicPeriod"/>
            </a:pPr>
            <a:r>
              <a:rPr lang="es-EC" sz="3000" dirty="0" smtClean="0"/>
              <a:t>Certificación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endParaRPr lang="es-EC" sz="700" dirty="0"/>
          </a:p>
        </p:txBody>
      </p:sp>
    </p:spTree>
    <p:extLst>
      <p:ext uri="{BB962C8B-B14F-4D97-AF65-F5344CB8AC3E}">
        <p14:creationId xmlns:p14="http://schemas.microsoft.com/office/powerpoint/2010/main" val="287407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265783"/>
            <a:ext cx="7772400" cy="64293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s-ES_tradnl" sz="900" dirty="0" smtClean="0">
                <a:solidFill>
                  <a:schemeClr val="bg1"/>
                </a:solidFill>
                <a:latin typeface="CB Helvetica Condensed Bold" pitchFamily="112" charset="0"/>
              </a:rPr>
              <a:t/>
            </a:r>
            <a:br>
              <a:rPr lang="es-ES_tradnl" sz="900" dirty="0" smtClean="0">
                <a:solidFill>
                  <a:schemeClr val="bg1"/>
                </a:solidFill>
                <a:latin typeface="CB Helvetica Condensed Bold" pitchFamily="112" charset="0"/>
              </a:rPr>
            </a:br>
            <a:r>
              <a:rPr lang="es-EC" sz="4400" b="1" dirty="0" smtClean="0">
                <a:solidFill>
                  <a:schemeClr val="bg1"/>
                </a:solidFill>
                <a:latin typeface="Verdana" pitchFamily="34" charset="0"/>
              </a:rPr>
              <a:t>ANTECEDENTES</a:t>
            </a:r>
            <a:endParaRPr lang="es-ES_tradnl" sz="3200" dirty="0" smtClean="0">
              <a:solidFill>
                <a:schemeClr val="bg1"/>
              </a:solidFill>
              <a:latin typeface="CB Helvetica Condensed Bold" pitchFamily="112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196752"/>
            <a:ext cx="8640960" cy="5661248"/>
          </a:xfrm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150000"/>
              </a:lnSpc>
              <a:buClr>
                <a:schemeClr val="folHlink"/>
              </a:buClr>
              <a:buNone/>
            </a:pPr>
            <a:r>
              <a:rPr lang="es-ES_tradnl" sz="2000" b="1" dirty="0" smtClean="0">
                <a:latin typeface="Verdana" pitchFamily="34" charset="0"/>
              </a:rPr>
              <a:t>QUALITUR</a:t>
            </a:r>
            <a:r>
              <a:rPr lang="es-ES_tradnl" sz="2000" dirty="0" smtClean="0">
                <a:latin typeface="Verdana" pitchFamily="34" charset="0"/>
              </a:rPr>
              <a:t>, es una </a:t>
            </a:r>
            <a:r>
              <a:rPr lang="es-ES_tradnl" sz="2000" dirty="0">
                <a:latin typeface="Verdana" pitchFamily="34" charset="0"/>
              </a:rPr>
              <a:t>C</a:t>
            </a:r>
            <a:r>
              <a:rPr lang="es-ES_tradnl" sz="2000" dirty="0" smtClean="0">
                <a:latin typeface="Verdana" pitchFamily="34" charset="0"/>
              </a:rPr>
              <a:t>orporación de propiedad de las Cámaras de Turismo del Ecuador  y de los Gremios organizados</a:t>
            </a:r>
          </a:p>
          <a:p>
            <a:pPr indent="-342900" algn="just" eaLnBrk="1" hangingPunct="1">
              <a:lnSpc>
                <a:spcPct val="150000"/>
              </a:lnSpc>
              <a:buClr>
                <a:schemeClr val="folHlink"/>
              </a:buClr>
              <a:buFont typeface="Courier New" pitchFamily="49" charset="0"/>
              <a:buChar char="o"/>
            </a:pPr>
            <a:r>
              <a:rPr lang="es-ES_tradnl" sz="2000" dirty="0" smtClean="0">
                <a:latin typeface="Verdana" pitchFamily="34" charset="0"/>
              </a:rPr>
              <a:t>Nació de la ejecución de un Préstamo otorgado por el BID </a:t>
            </a:r>
          </a:p>
          <a:p>
            <a:pPr indent="-342900" algn="just" eaLnBrk="1" hangingPunct="1">
              <a:lnSpc>
                <a:spcPct val="150000"/>
              </a:lnSpc>
              <a:buClr>
                <a:schemeClr val="folHlink"/>
              </a:buClr>
              <a:buFont typeface="Courier New" pitchFamily="49" charset="0"/>
              <a:buChar char="o"/>
            </a:pPr>
            <a:r>
              <a:rPr lang="es-ES_tradnl" sz="2000" dirty="0" smtClean="0">
                <a:latin typeface="Verdana" pitchFamily="34" charset="0"/>
              </a:rPr>
              <a:t>Se desarrollo en 42 meses </a:t>
            </a:r>
          </a:p>
          <a:p>
            <a:pPr indent="-342900" algn="just" eaLnBrk="1" hangingPunct="1">
              <a:lnSpc>
                <a:spcPct val="150000"/>
              </a:lnSpc>
              <a:buClr>
                <a:schemeClr val="folHlink"/>
              </a:buClr>
              <a:buFont typeface="Courier New" pitchFamily="49" charset="0"/>
              <a:buChar char="o"/>
            </a:pPr>
            <a:r>
              <a:rPr lang="es-ES_tradnl" sz="2000" dirty="0" smtClean="0">
                <a:latin typeface="Verdana" pitchFamily="34" charset="0"/>
              </a:rPr>
              <a:t>Desarrollo 40 perfiles de Puestos de Trabajo (los resultados, capacidad, conocimiento, destrezas, habilidades, actitudes)</a:t>
            </a:r>
          </a:p>
          <a:p>
            <a:pPr indent="-342900" algn="just" eaLnBrk="1" hangingPunct="1">
              <a:lnSpc>
                <a:spcPct val="150000"/>
              </a:lnSpc>
              <a:buClr>
                <a:schemeClr val="folHlink"/>
              </a:buClr>
              <a:buFont typeface="Courier New" pitchFamily="49" charset="0"/>
              <a:buChar char="o"/>
            </a:pPr>
            <a:r>
              <a:rPr lang="es-ES_tradnl" sz="2000" dirty="0" smtClean="0">
                <a:latin typeface="Verdana" pitchFamily="34" charset="0"/>
              </a:rPr>
              <a:t>Promulgó en el Registro Oficial 40 Normas Técnicas de Competencia Laboral por el INEN </a:t>
            </a:r>
          </a:p>
          <a:p>
            <a:pPr indent="-342900" algn="just" eaLnBrk="1" hangingPunct="1">
              <a:lnSpc>
                <a:spcPct val="150000"/>
              </a:lnSpc>
              <a:buClr>
                <a:schemeClr val="folHlink"/>
              </a:buClr>
              <a:buFont typeface="Courier New" pitchFamily="49" charset="0"/>
              <a:buChar char="o"/>
            </a:pPr>
            <a:r>
              <a:rPr lang="es-ES_tradnl" sz="2000" dirty="0" smtClean="0">
                <a:latin typeface="Verdana" pitchFamily="34" charset="0"/>
              </a:rPr>
              <a:t>Se acredito y fue la </a:t>
            </a:r>
            <a:r>
              <a:rPr lang="es-ES_tradnl" sz="2000" b="1" dirty="0" smtClean="0">
                <a:latin typeface="Verdana" pitchFamily="34" charset="0"/>
              </a:rPr>
              <a:t>única autorizada</a:t>
            </a:r>
            <a:r>
              <a:rPr lang="es-ES_tradnl" sz="2000" dirty="0" smtClean="0">
                <a:latin typeface="Verdana" pitchFamily="34" charset="0"/>
              </a:rPr>
              <a:t> por el Estado Ecuatoriano a través del Servicio de Acreditación del Ecuador SAE para evaluar competencias de personas </a:t>
            </a:r>
          </a:p>
        </p:txBody>
      </p:sp>
    </p:spTree>
    <p:extLst>
      <p:ext uri="{BB962C8B-B14F-4D97-AF65-F5344CB8AC3E}">
        <p14:creationId xmlns:p14="http://schemas.microsoft.com/office/powerpoint/2010/main" val="34885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57808" y="476672"/>
            <a:ext cx="7772400" cy="563563"/>
          </a:xfrm>
        </p:spPr>
        <p:txBody>
          <a:bodyPr>
            <a:noAutofit/>
          </a:bodyPr>
          <a:lstStyle/>
          <a:p>
            <a:pPr algn="ctr" eaLnBrk="1" hangingPunct="1"/>
            <a:r>
              <a:rPr lang="es-EC" sz="2800" b="1" dirty="0" smtClean="0">
                <a:solidFill>
                  <a:schemeClr val="bg1"/>
                </a:solidFill>
                <a:latin typeface="Verdana" pitchFamily="34" charset="0"/>
              </a:rPr>
              <a:t>   SISTEMA DE CERTIFICACION DE             COMPETENCIAS LABORALES</a:t>
            </a:r>
            <a:endParaRPr lang="es-ES" sz="2800" b="1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95536" y="1484784"/>
            <a:ext cx="84969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200" b="1" dirty="0" smtClean="0"/>
              <a:t>Evaluación de conformidad</a:t>
            </a:r>
          </a:p>
          <a:p>
            <a:pPr algn="just"/>
            <a:r>
              <a:rPr lang="es-EC" sz="3200" dirty="0" smtClean="0"/>
              <a:t/>
            </a:r>
            <a:br>
              <a:rPr lang="es-EC" sz="3200" dirty="0" smtClean="0"/>
            </a:br>
            <a:r>
              <a:rPr lang="es-EC" sz="3200" dirty="0" smtClean="0"/>
              <a:t>Es el proceso de </a:t>
            </a:r>
            <a:r>
              <a:rPr lang="es-EC" sz="3200" b="1" dirty="0" smtClean="0"/>
              <a:t>verificación de la capacidad </a:t>
            </a:r>
            <a:r>
              <a:rPr lang="es-EC" sz="3200" dirty="0" smtClean="0"/>
              <a:t>de una persona, </a:t>
            </a:r>
            <a:r>
              <a:rPr lang="es-EC" sz="3200" b="1" dirty="0" smtClean="0"/>
              <a:t>en relación a los requisitos </a:t>
            </a:r>
            <a:r>
              <a:rPr lang="es-EC" sz="3200" dirty="0" smtClean="0"/>
              <a:t>o criterios específicos previamente definidos (en las normas de competencia laboral), mediante pruebas, </a:t>
            </a:r>
            <a:r>
              <a:rPr lang="es-EC" sz="3200" dirty="0" err="1" smtClean="0"/>
              <a:t>tests</a:t>
            </a:r>
            <a:r>
              <a:rPr lang="es-EC" sz="3200" dirty="0" smtClean="0"/>
              <a:t> prácticos, observación o examen de evidencias. </a:t>
            </a:r>
            <a:endParaRPr lang="es-EC" sz="3200" dirty="0"/>
          </a:p>
        </p:txBody>
      </p:sp>
    </p:spTree>
    <p:extLst>
      <p:ext uri="{BB962C8B-B14F-4D97-AF65-F5344CB8AC3E}">
        <p14:creationId xmlns:p14="http://schemas.microsoft.com/office/powerpoint/2010/main" val="416546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1412111" y="1340768"/>
            <a:ext cx="3057148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s-EC" dirty="0" smtClean="0"/>
              <a:t>ORGANISMO ACREDITADOR</a:t>
            </a:r>
            <a:endParaRPr lang="es-EC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>
          <a:xfrm>
            <a:off x="467544" y="2132856"/>
            <a:ext cx="3994033" cy="1462418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es-EC" sz="2200" b="1" dirty="0" smtClean="0">
                <a:solidFill>
                  <a:schemeClr val="accent1"/>
                </a:solidFill>
              </a:rPr>
              <a:t>ORGANISMO EVALUADOR DE CONFORMIDAD / CERTIFICADOR </a:t>
            </a:r>
            <a:endParaRPr lang="es-EC" sz="2200" b="1" dirty="0">
              <a:solidFill>
                <a:schemeClr val="accent1"/>
              </a:solidFill>
            </a:endParaRPr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3"/>
          </p:nvPr>
        </p:nvSpPr>
        <p:spPr>
          <a:xfrm>
            <a:off x="4572001" y="1412776"/>
            <a:ext cx="4032448" cy="639762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SERVICIO DE ACREDITACION ECUATORIANO </a:t>
            </a:r>
            <a:r>
              <a:rPr lang="es-EC" sz="2800" dirty="0" smtClean="0">
                <a:solidFill>
                  <a:schemeClr val="tx1"/>
                </a:solidFill>
              </a:rPr>
              <a:t>SAE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sz="quarter" idx="4"/>
          </p:nvPr>
        </p:nvSpPr>
        <p:spPr>
          <a:xfrm>
            <a:off x="4645152" y="2132856"/>
            <a:ext cx="3419856" cy="1462417"/>
          </a:xfrm>
        </p:spPr>
        <p:txBody>
          <a:bodyPr anchor="ctr">
            <a:normAutofit/>
          </a:bodyPr>
          <a:lstStyle/>
          <a:p>
            <a:pPr marL="68580" indent="0" algn="ctr">
              <a:buNone/>
            </a:pPr>
            <a:r>
              <a:rPr lang="es-EC" sz="3200" b="1" dirty="0" smtClean="0"/>
              <a:t>CORPORACION QUALITUR </a:t>
            </a:r>
            <a:endParaRPr lang="es-EC" sz="3200" b="1" dirty="0"/>
          </a:p>
        </p:txBody>
      </p:sp>
      <p:sp>
        <p:nvSpPr>
          <p:cNvPr id="2" name="1 Rectángulo"/>
          <p:cNvSpPr/>
          <p:nvPr/>
        </p:nvSpPr>
        <p:spPr>
          <a:xfrm>
            <a:off x="827584" y="116632"/>
            <a:ext cx="74168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200" b="1" dirty="0">
                <a:solidFill>
                  <a:schemeClr val="bg1"/>
                </a:solidFill>
                <a:latin typeface="Verdana" pitchFamily="34" charset="0"/>
              </a:rPr>
              <a:t>SISTEMA DE CERTIFICACION DE COMPETENCIAS LABORALES</a:t>
            </a:r>
            <a:endParaRPr lang="es-EC" sz="1600" b="1" dirty="0" smtClean="0">
              <a:solidFill>
                <a:schemeClr val="bg1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331640" y="3645024"/>
            <a:ext cx="3024336" cy="128346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lnSpc>
                <a:spcPct val="80000"/>
              </a:lnSpc>
              <a:buNone/>
            </a:pPr>
            <a:r>
              <a:rPr lang="es-EC" sz="1800" b="1" u="sng" dirty="0">
                <a:solidFill>
                  <a:schemeClr val="accent1"/>
                </a:solidFill>
              </a:rPr>
              <a:t>NORMA 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s-EC" sz="1800" b="1" dirty="0">
                <a:solidFill>
                  <a:schemeClr val="accent1"/>
                </a:solidFill>
              </a:rPr>
              <a:t>ISO 17024 -2012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s-EC" sz="1800" b="1" dirty="0">
                <a:solidFill>
                  <a:schemeClr val="accent1"/>
                </a:solidFill>
              </a:rPr>
              <a:t>NORMA ISO -9001 </a:t>
            </a:r>
          </a:p>
          <a:p>
            <a:pPr algn="ctr"/>
            <a:r>
              <a:rPr lang="es-EC" sz="1800" b="1" dirty="0">
                <a:solidFill>
                  <a:schemeClr val="accent1"/>
                </a:solidFill>
              </a:rPr>
              <a:t>NORMAS</a:t>
            </a:r>
          </a:p>
          <a:p>
            <a:pPr algn="ctr"/>
            <a:r>
              <a:rPr lang="es-EC" sz="1800" b="1" dirty="0">
                <a:solidFill>
                  <a:schemeClr val="accent1"/>
                </a:solidFill>
              </a:rPr>
              <a:t> INEN POR COMPETENCIA 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5148064" y="3645024"/>
            <a:ext cx="3240360" cy="12744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ESQUEMA DE CERTIFICACION POR COMPETENCIA</a:t>
            </a:r>
            <a:endParaRPr lang="es-EC" b="1" dirty="0"/>
          </a:p>
        </p:txBody>
      </p:sp>
      <p:sp>
        <p:nvSpPr>
          <p:cNvPr id="12" name="11 Rectángulo"/>
          <p:cNvSpPr/>
          <p:nvPr/>
        </p:nvSpPr>
        <p:spPr>
          <a:xfrm>
            <a:off x="1331640" y="5056339"/>
            <a:ext cx="3024336" cy="12744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800" b="1" dirty="0" smtClean="0"/>
              <a:t>TRABAJADOR</a:t>
            </a:r>
            <a:endParaRPr lang="es-EC" sz="2800" b="1" dirty="0"/>
          </a:p>
        </p:txBody>
      </p:sp>
      <p:sp>
        <p:nvSpPr>
          <p:cNvPr id="13" name="12 Rectángulo"/>
          <p:cNvSpPr/>
          <p:nvPr/>
        </p:nvSpPr>
        <p:spPr>
          <a:xfrm>
            <a:off x="5256076" y="5056339"/>
            <a:ext cx="3420380" cy="12744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 algn="just">
              <a:buFont typeface="+mj-lt"/>
              <a:buAutoNum type="arabicPeriod"/>
            </a:pPr>
            <a:r>
              <a:rPr lang="es-EC" sz="2800" b="1" dirty="0" smtClean="0"/>
              <a:t>CERTIFICADO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C" sz="2800" b="1" dirty="0" smtClean="0"/>
              <a:t>NO CONFORME</a:t>
            </a:r>
            <a:endParaRPr lang="es-EC" sz="2800" b="1" dirty="0"/>
          </a:p>
        </p:txBody>
      </p:sp>
    </p:spTree>
    <p:extLst>
      <p:ext uri="{BB962C8B-B14F-4D97-AF65-F5344CB8AC3E}">
        <p14:creationId xmlns:p14="http://schemas.microsoft.com/office/powerpoint/2010/main" val="165062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7624" y="260648"/>
            <a:ext cx="6696862" cy="673144"/>
          </a:xfrm>
        </p:spPr>
        <p:txBody>
          <a:bodyPr>
            <a:normAutofit fontScale="90000"/>
          </a:bodyPr>
          <a:lstStyle/>
          <a:p>
            <a:pPr algn="ctr"/>
            <a:r>
              <a:rPr lang="es-EC" b="1" u="sng" dirty="0" smtClean="0">
                <a:solidFill>
                  <a:schemeClr val="bg1"/>
                </a:solidFill>
              </a:rPr>
              <a:t>NUMEROS </a:t>
            </a:r>
            <a:endParaRPr lang="es-EC" b="1" u="sng" dirty="0">
              <a:solidFill>
                <a:schemeClr val="bg1"/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7544" y="1268760"/>
            <a:ext cx="8280920" cy="4541731"/>
          </a:xfrm>
        </p:spPr>
        <p:txBody>
          <a:bodyPr>
            <a:normAutofit/>
          </a:bodyPr>
          <a:lstStyle/>
          <a:p>
            <a:endParaRPr lang="es-EC" sz="4400" b="1" dirty="0" smtClean="0"/>
          </a:p>
          <a:p>
            <a:endParaRPr lang="es-EC" sz="4400" b="1" dirty="0"/>
          </a:p>
          <a:p>
            <a:pPr marL="68580" indent="0" algn="ctr">
              <a:buNone/>
            </a:pPr>
            <a:r>
              <a:rPr lang="es-EC" sz="4400" b="1" dirty="0" smtClean="0"/>
              <a:t>LOS NUMEROS </a:t>
            </a:r>
            <a:endParaRPr lang="es-EC" sz="4400" b="1" dirty="0"/>
          </a:p>
        </p:txBody>
      </p:sp>
    </p:spTree>
    <p:extLst>
      <p:ext uri="{BB962C8B-B14F-4D97-AF65-F5344CB8AC3E}">
        <p14:creationId xmlns:p14="http://schemas.microsoft.com/office/powerpoint/2010/main" val="188571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56984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002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565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0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C" b="1" dirty="0" smtClean="0">
                <a:solidFill>
                  <a:schemeClr val="bg1"/>
                </a:solidFill>
              </a:rPr>
              <a:t>TRABAJADORES POR COMPETENCIAS</a:t>
            </a:r>
            <a:endParaRPr lang="es-EC" b="1" dirty="0">
              <a:solidFill>
                <a:schemeClr val="bg1"/>
              </a:solidFill>
            </a:endParaRP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66B191-6D41-41FD-8664-2F4D003A0F98}" type="datetime1">
              <a:rPr lang="es-EC" smtClean="0"/>
              <a:t>28/10/2015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_tradnl" smtClean="0"/>
              <a:t>MESA DE TURISMO GADPP</a:t>
            </a:r>
            <a:endParaRPr lang="es-ES_tradnl"/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467549" y="1196746"/>
          <a:ext cx="8352922" cy="5112573"/>
        </p:xfrm>
        <a:graphic>
          <a:graphicData uri="http://schemas.openxmlformats.org/drawingml/2006/table">
            <a:tbl>
              <a:tblPr/>
              <a:tblGrid>
                <a:gridCol w="217471"/>
                <a:gridCol w="490861"/>
                <a:gridCol w="1101848"/>
                <a:gridCol w="1590637"/>
                <a:gridCol w="538497"/>
                <a:gridCol w="1534718"/>
                <a:gridCol w="231967"/>
                <a:gridCol w="231967"/>
                <a:gridCol w="198830"/>
                <a:gridCol w="198830"/>
                <a:gridCol w="198830"/>
                <a:gridCol w="198830"/>
                <a:gridCol w="198830"/>
                <a:gridCol w="198830"/>
                <a:gridCol w="198830"/>
                <a:gridCol w="198830"/>
                <a:gridCol w="198830"/>
                <a:gridCol w="198830"/>
                <a:gridCol w="215399"/>
                <a:gridCol w="211257"/>
              </a:tblGrid>
              <a:tr h="16405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#</a:t>
                      </a:r>
                    </a:p>
                  </a:txBody>
                  <a:tcPr marL="4545" marR="4545" marT="454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CANTON</a:t>
                      </a:r>
                    </a:p>
                  </a:txBody>
                  <a:tcPr marL="4545" marR="4545" marT="454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EMPRESA</a:t>
                      </a:r>
                    </a:p>
                  </a:txBody>
                  <a:tcPr marL="4545" marR="4545" marT="454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NOMBRES</a:t>
                      </a:r>
                    </a:p>
                  </a:txBody>
                  <a:tcPr marL="4545" marR="4545" marT="454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TELF</a:t>
                      </a:r>
                    </a:p>
                  </a:txBody>
                  <a:tcPr marL="4545" marR="4545" marT="454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CORREO ESTABLECIMIENTO</a:t>
                      </a:r>
                    </a:p>
                  </a:txBody>
                  <a:tcPr marL="4545" marR="4545" marT="454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 gridSpan="14">
                  <a:txBody>
                    <a:bodyPr/>
                    <a:lstStyle/>
                    <a:p>
                      <a:pPr algn="ctr" fontAlgn="ctr"/>
                      <a:r>
                        <a:rPr lang="es-EC" sz="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SUB SECTOR</a:t>
                      </a:r>
                    </a:p>
                  </a:txBody>
                  <a:tcPr marL="4545" marR="4545" marT="454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6405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EC" sz="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ALOJAMIENTO</a:t>
                      </a:r>
                    </a:p>
                  </a:txBody>
                  <a:tcPr marL="4545" marR="4545" marT="454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s-EC" sz="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A&amp;B</a:t>
                      </a:r>
                    </a:p>
                  </a:txBody>
                  <a:tcPr marL="4545" marR="4545" marT="454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73627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Administrador empresas de alojamiento</a:t>
                      </a:r>
                    </a:p>
                  </a:txBody>
                  <a:tcPr marL="4545" marR="4545" marT="4545" marB="0" vert="vert27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Cajero</a:t>
                      </a:r>
                    </a:p>
                  </a:txBody>
                  <a:tcPr marL="4545" marR="4545" marT="4545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Recepcionista</a:t>
                      </a:r>
                    </a:p>
                  </a:txBody>
                  <a:tcPr marL="4545" marR="4545" marT="4545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Recepcionista polivalente</a:t>
                      </a:r>
                    </a:p>
                  </a:txBody>
                  <a:tcPr marL="4545" marR="4545" marT="4545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Camarera de pisos</a:t>
                      </a:r>
                    </a:p>
                  </a:txBody>
                  <a:tcPr marL="4545" marR="4545" marT="4545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Encargado de mantenimineto</a:t>
                      </a:r>
                    </a:p>
                  </a:txBody>
                  <a:tcPr marL="4545" marR="4545" marT="4545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Administrador de resutaruante</a:t>
                      </a:r>
                    </a:p>
                  </a:txBody>
                  <a:tcPr marL="4545" marR="4545" marT="4545" marB="0" vert="vert27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Capitán de meseros</a:t>
                      </a:r>
                    </a:p>
                  </a:txBody>
                  <a:tcPr marL="4545" marR="4545" marT="4545" marB="0" vert="vert27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Mesero </a:t>
                      </a:r>
                    </a:p>
                  </a:txBody>
                  <a:tcPr marL="4545" marR="4545" marT="4545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Mesero Polivalente</a:t>
                      </a:r>
                    </a:p>
                  </a:txBody>
                  <a:tcPr marL="4545" marR="4545" marT="4545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Chef de cocina</a:t>
                      </a:r>
                    </a:p>
                  </a:txBody>
                  <a:tcPr marL="4545" marR="4545" marT="4545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Barman</a:t>
                      </a:r>
                    </a:p>
                  </a:txBody>
                  <a:tcPr marL="4545" marR="4545" marT="4545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Cocinero polivalente</a:t>
                      </a:r>
                    </a:p>
                  </a:txBody>
                  <a:tcPr marL="4545" marR="4545" marT="4545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SAPO</a:t>
                      </a:r>
                    </a:p>
                  </a:txBody>
                  <a:tcPr marL="4545" marR="4545" marT="4545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</a:tr>
              <a:tr h="157222">
                <a:tc gridSpan="20">
                  <a:txBody>
                    <a:bodyPr/>
                    <a:lstStyle/>
                    <a:p>
                      <a:pPr algn="ctr" fontAlgn="ctr"/>
                      <a:r>
                        <a:rPr lang="es-EC" sz="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CAPITÁN DE MESEROS</a:t>
                      </a:r>
                    </a:p>
                  </a:txBody>
                  <a:tcPr marL="4545" marR="4545" marT="454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5038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Quito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 Briciola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Yair Anchundia Bailon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601 4447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  <a:hlinkClick r:id="rId2"/>
                        </a:rPr>
                        <a:t>labriciolaamparito@hotmail.com</a:t>
                      </a:r>
                      <a:endParaRPr lang="es-EC" sz="6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4545" marR="4545" marT="454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37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Quito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BBQ &amp; Co.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Juan Carlos Ruilova 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223 3506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  <a:hlinkClick r:id="rId3"/>
                        </a:rPr>
                        <a:t>administrador1@bbq-bar.com</a:t>
                      </a:r>
                      <a:endParaRPr lang="es-EC" sz="6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4545" marR="4545" marT="454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37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Cayambe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Café de la Vaca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Helio Aldemar García Garzón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285 2471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  <a:hlinkClick r:id="rId4"/>
                        </a:rPr>
                        <a:t>cafevacayambe@elcafedelavaca.com</a:t>
                      </a:r>
                      <a:endParaRPr lang="es-EC" sz="6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545" marR="4545" marT="4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4545" marR="4545" marT="454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37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Rumiñahui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Restaurante El Viejo Roble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Efraín Aníbal Proaño Villafuerte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233 4036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  <a:hlinkClick r:id="rId5"/>
                        </a:rPr>
                        <a:t>lesgsn@hotmail.com</a:t>
                      </a:r>
                      <a:endParaRPr lang="es-EC" sz="6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4545" marR="4545" marT="454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37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4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Rumiñahui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Café de la Vaca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Víctor Marcelo Paredes Cruz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209 0132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cafesanluis@eldelavaca.com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4545" marR="4545" marT="454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38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6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Mejía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Café de la Vaca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Darío Rafael Paredes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231 5012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  <a:hlinkClick r:id="rId6"/>
                        </a:rPr>
                        <a:t>cafemachachi@elcafedelavaca.com</a:t>
                      </a:r>
                      <a:endParaRPr lang="es-EC" sz="6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4545" marR="4545" marT="454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222">
                <a:tc gridSpan="20">
                  <a:txBody>
                    <a:bodyPr/>
                    <a:lstStyle/>
                    <a:p>
                      <a:pPr algn="ctr" fontAlgn="ctr"/>
                      <a:r>
                        <a:rPr lang="es-EC" sz="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CAMARERA DE PISOS</a:t>
                      </a:r>
                    </a:p>
                  </a:txBody>
                  <a:tcPr marL="4545" marR="4545" marT="454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5038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7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Quito</a:t>
                      </a:r>
                    </a:p>
                  </a:txBody>
                  <a:tcPr marL="4545" marR="4545" marT="4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Hotel Fuente de Piedra II</a:t>
                      </a:r>
                    </a:p>
                  </a:txBody>
                  <a:tcPr marL="4545" marR="4545" marT="4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María Fernanda Pazmiño</a:t>
                      </a:r>
                    </a:p>
                  </a:txBody>
                  <a:tcPr marL="4545" marR="4545" marT="4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290 0323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  <a:hlinkClick r:id="rId7"/>
                        </a:rPr>
                        <a:t>ecuahotel@ecuahotel.com</a:t>
                      </a:r>
                      <a:endParaRPr lang="es-EC" sz="6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545" marR="4545" marT="4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37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8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Quito</a:t>
                      </a:r>
                    </a:p>
                  </a:txBody>
                  <a:tcPr marL="4545" marR="4545" marT="4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Anahí Private Collection </a:t>
                      </a:r>
                    </a:p>
                  </a:txBody>
                  <a:tcPr marL="4545" marR="4545" marT="4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William Patricio López</a:t>
                      </a:r>
                    </a:p>
                  </a:txBody>
                  <a:tcPr marL="4545" marR="4545" marT="4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250 1421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  <a:hlinkClick r:id="rId7"/>
                        </a:rPr>
                        <a:t>ecuahotel@ecuahotel.com</a:t>
                      </a:r>
                      <a:endParaRPr lang="es-EC" sz="6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545" marR="4545" marT="4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37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9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Quito</a:t>
                      </a:r>
                    </a:p>
                  </a:txBody>
                  <a:tcPr marL="4545" marR="4545" marT="4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Anahí Boutique</a:t>
                      </a:r>
                    </a:p>
                  </a:txBody>
                  <a:tcPr marL="4545" marR="4545" marT="4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Brenda Jaqueline Moreno Panchi</a:t>
                      </a:r>
                    </a:p>
                  </a:txBody>
                  <a:tcPr marL="4545" marR="4545" marT="4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250 1421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  <a:hlinkClick r:id="rId7"/>
                        </a:rPr>
                        <a:t>ecuahotel@ecuahotel.com</a:t>
                      </a:r>
                      <a:endParaRPr lang="es-EC" sz="6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545" marR="4545" marT="4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37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Quito</a:t>
                      </a:r>
                    </a:p>
                  </a:txBody>
                  <a:tcPr marL="4545" marR="4545" marT="4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Fuente de Piedra I</a:t>
                      </a:r>
                    </a:p>
                  </a:txBody>
                  <a:tcPr marL="4545" marR="4545" marT="4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Segundo Carlos Oña Yasig</a:t>
                      </a:r>
                    </a:p>
                  </a:txBody>
                  <a:tcPr marL="4545" marR="4545" marT="4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252 5314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  <a:hlinkClick r:id="rId7"/>
                        </a:rPr>
                        <a:t>ecuahotel@ecuahotel.com</a:t>
                      </a:r>
                      <a:endParaRPr lang="es-EC" sz="6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545" marR="4545" marT="4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90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11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Rumiñahui</a:t>
                      </a:r>
                    </a:p>
                  </a:txBody>
                  <a:tcPr marL="4545" marR="4545" marT="4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Hacienda La Carriona</a:t>
                      </a:r>
                    </a:p>
                  </a:txBody>
                  <a:tcPr marL="4545" marR="4545" marT="4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Rosa Germania Chasipanta Chuquimarca</a:t>
                      </a:r>
                    </a:p>
                  </a:txBody>
                  <a:tcPr marL="4545" marR="4545" marT="4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233 2004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  <a:hlinkClick r:id="rId8"/>
                        </a:rPr>
                        <a:t>haciendalacarriona@gmail.com</a:t>
                      </a:r>
                      <a:endParaRPr lang="es-EC" sz="6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545" marR="4545" marT="4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4545" marR="4545" marT="4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37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12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Rumiñahui</a:t>
                      </a:r>
                    </a:p>
                  </a:txBody>
                  <a:tcPr marL="4545" marR="4545" marT="4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Hacienda La Carriona</a:t>
                      </a:r>
                    </a:p>
                  </a:txBody>
                  <a:tcPr marL="4545" marR="4545" marT="4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Betty Virginia Muñoz Parraga</a:t>
                      </a:r>
                    </a:p>
                  </a:txBody>
                  <a:tcPr marL="4545" marR="4545" marT="4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233 2004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  <a:hlinkClick r:id="rId8"/>
                        </a:rPr>
                        <a:t>haciendalacarriona@gmail.com</a:t>
                      </a:r>
                      <a:endParaRPr lang="es-EC" sz="6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545" marR="4545" marT="4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4545" marR="4545" marT="4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90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13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S.M. Bancos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Las Tangaras de Mindo</a:t>
                      </a:r>
                    </a:p>
                  </a:txBody>
                  <a:tcPr marL="4545" marR="4545" marT="4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Mercedes Carolina Arias</a:t>
                      </a:r>
                    </a:p>
                  </a:txBody>
                  <a:tcPr marL="4545" marR="4545" marT="4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217 0166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  <a:hlinkClick r:id="rId9"/>
                        </a:rPr>
                        <a:t>lastangaras@gmail.com</a:t>
                      </a:r>
                      <a:endParaRPr lang="es-EC" sz="6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90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14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S.M. Bancos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Casa Divina Lodge</a:t>
                      </a:r>
                    </a:p>
                  </a:txBody>
                  <a:tcPr marL="4545" marR="4545" marT="4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Soledad Doris Lima Murcia</a:t>
                      </a:r>
                    </a:p>
                  </a:txBody>
                  <a:tcPr marL="4545" marR="4545" marT="4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0991 725 874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  <a:hlinkClick r:id="rId10"/>
                        </a:rPr>
                        <a:t>info@casadivina.com</a:t>
                      </a:r>
                      <a:endParaRPr lang="es-EC" sz="6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545" marR="4545" marT="4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90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15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S.M. Bancos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Casa Divina Lodge</a:t>
                      </a:r>
                    </a:p>
                  </a:txBody>
                  <a:tcPr marL="4545" marR="4545" marT="4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Enith Díaz Soto</a:t>
                      </a:r>
                    </a:p>
                  </a:txBody>
                  <a:tcPr marL="4545" marR="4545" marT="4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0991 725 874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  <a:hlinkClick r:id="rId10"/>
                        </a:rPr>
                        <a:t>info@casadivina.com</a:t>
                      </a:r>
                      <a:endParaRPr lang="es-EC" sz="6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545" marR="4545" marT="4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65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60773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045620"/>
              </p:ext>
            </p:extLst>
          </p:nvPr>
        </p:nvGraphicFramePr>
        <p:xfrm>
          <a:off x="179513" y="1052735"/>
          <a:ext cx="8856982" cy="58052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0079"/>
                <a:gridCol w="3907155"/>
                <a:gridCol w="965441"/>
                <a:gridCol w="1230159"/>
                <a:gridCol w="1230159"/>
                <a:gridCol w="803989"/>
              </a:tblGrid>
              <a:tr h="37685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No.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COMPETENCIA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TOTAL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61067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SANTA CRUZ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ISABELA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SAN CRISTOBAL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768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Administrador de Alojamiento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17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5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5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27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768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Administrador de Restaurante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3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3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672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3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Administrador - Gerente de Operadora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7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9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18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768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4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Camarera de Pisos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6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6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5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17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768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5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Recepcionista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3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3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6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768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6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Recepcionista Polivalente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11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11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768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7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Mesero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4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5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768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8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Mesero Polivalente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4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6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768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9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Cocinero Polivalente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9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6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4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19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768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10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Barman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4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4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768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11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Hospitalidad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24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7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35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7685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TOTAL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87</a:t>
                      </a:r>
                      <a:r>
                        <a:rPr lang="es-EC" sz="1600" dirty="0">
                          <a:effectLst/>
                        </a:rPr>
                        <a:t> 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30</a:t>
                      </a: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34</a:t>
                      </a: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151</a:t>
                      </a: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16452"/>
            <a:ext cx="871296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C" b="1" dirty="0" smtClean="0">
                <a:solidFill>
                  <a:schemeClr val="bg1"/>
                </a:solidFill>
              </a:rPr>
              <a:t>NUMERO DE  </a:t>
            </a:r>
            <a:r>
              <a:rPr lang="es-EC" b="1" dirty="0">
                <a:solidFill>
                  <a:schemeClr val="bg1"/>
                </a:solidFill>
              </a:rPr>
              <a:t>PERSONAS </a:t>
            </a:r>
            <a:r>
              <a:rPr lang="es-EC" b="1" dirty="0" smtClean="0">
                <a:solidFill>
                  <a:schemeClr val="bg1"/>
                </a:solidFill>
              </a:rPr>
              <a:t>EVALUADAS </a:t>
            </a:r>
            <a:r>
              <a:rPr lang="es-EC" b="1" dirty="0" smtClean="0">
                <a:solidFill>
                  <a:schemeClr val="bg1"/>
                </a:solidFill>
              </a:rPr>
              <a:t>EN GALAPAGOS POR </a:t>
            </a:r>
            <a:r>
              <a:rPr lang="es-EC" b="1" dirty="0" smtClean="0">
                <a:solidFill>
                  <a:schemeClr val="bg1"/>
                </a:solidFill>
              </a:rPr>
              <a:t>ISLAS </a:t>
            </a:r>
            <a:endParaRPr lang="es-EC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08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078463"/>
              </p:ext>
            </p:extLst>
          </p:nvPr>
        </p:nvGraphicFramePr>
        <p:xfrm>
          <a:off x="251520" y="1124745"/>
          <a:ext cx="8892479" cy="56634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2824"/>
                <a:gridCol w="3142751"/>
                <a:gridCol w="1093589"/>
                <a:gridCol w="1438630"/>
                <a:gridCol w="1438630"/>
                <a:gridCol w="806055"/>
              </a:tblGrid>
              <a:tr h="37800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No.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Competencia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Número de  Evaluaciones Aplicadas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Total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62633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SANTA CRUZ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ISABELA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SAN CRISTOBAL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6263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Administrador de Alojamiento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85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25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25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135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6263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Administrador de Restaurante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18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18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6263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3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Administrador - Gerente de Operadora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28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8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36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72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03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4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Camarera de Pisos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24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24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20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68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03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5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Recepcionista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18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18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36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03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6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Recepcionista Polivalente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66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66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03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7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Mesero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24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6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30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03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8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Mesero Polivalente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12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24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36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03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9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Cocinero Polivalente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45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30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20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95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03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10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Barman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24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24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03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11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Hospitalidad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48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8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14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70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0369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TOTAL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es-EC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374</a:t>
                      </a:r>
                      <a:endParaRPr lang="es-EC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137</a:t>
                      </a:r>
                      <a:endParaRPr lang="es-EC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139</a:t>
                      </a:r>
                      <a:endParaRPr lang="es-EC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650</a:t>
                      </a:r>
                      <a:endParaRPr lang="es-EC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5" name="5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ctr"/>
            <a:r>
              <a:rPr lang="es-EC" sz="2800" b="1" dirty="0" smtClean="0">
                <a:solidFill>
                  <a:schemeClr val="bg1"/>
                </a:solidFill>
              </a:rPr>
              <a:t>NÚMERO DE PRUEBAS APLICADAS POR ISLAS </a:t>
            </a:r>
            <a:endParaRPr lang="es-EC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7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40768"/>
            <a:ext cx="8352928" cy="4968552"/>
          </a:xfrm>
        </p:spPr>
      </p:pic>
    </p:spTree>
    <p:extLst>
      <p:ext uri="{BB962C8B-B14F-4D97-AF65-F5344CB8AC3E}">
        <p14:creationId xmlns:p14="http://schemas.microsoft.com/office/powerpoint/2010/main" val="272726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024744" cy="792088"/>
          </a:xfrm>
        </p:spPr>
        <p:txBody>
          <a:bodyPr>
            <a:normAutofit/>
          </a:bodyPr>
          <a:lstStyle/>
          <a:p>
            <a:pPr algn="ctr"/>
            <a:r>
              <a:rPr lang="es-EC" sz="4400" b="1" dirty="0" smtClean="0">
                <a:solidFill>
                  <a:srgbClr val="FF0000"/>
                </a:solidFill>
              </a:rPr>
              <a:t>PARTICIPES </a:t>
            </a:r>
            <a:endParaRPr lang="es-EC" sz="4400" b="1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2" y="1412777"/>
            <a:ext cx="6777317" cy="2808312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es-EC" sz="4000" dirty="0" smtClean="0"/>
              <a:t>Los Participes son</a:t>
            </a:r>
          </a:p>
          <a:p>
            <a:pPr marL="811530" indent="-742950">
              <a:buFont typeface="+mj-lt"/>
              <a:buAutoNum type="arabicPeriod"/>
            </a:pPr>
            <a:r>
              <a:rPr lang="es-EC" sz="4000" dirty="0" smtClean="0"/>
              <a:t>FENACAPTUR </a:t>
            </a:r>
          </a:p>
          <a:p>
            <a:pPr marL="811530" indent="-742950">
              <a:buFont typeface="+mj-lt"/>
              <a:buAutoNum type="arabicPeriod"/>
            </a:pPr>
            <a:r>
              <a:rPr lang="es-EC" sz="4000" dirty="0" smtClean="0"/>
              <a:t>CAPTUR Guayas </a:t>
            </a:r>
          </a:p>
          <a:p>
            <a:pPr marL="811530" indent="-742950">
              <a:buFont typeface="+mj-lt"/>
              <a:buAutoNum type="arabicPeriod"/>
            </a:pPr>
            <a:r>
              <a:rPr lang="es-EC" sz="4000" dirty="0" smtClean="0"/>
              <a:t>CAPTUR Pichincha </a:t>
            </a:r>
          </a:p>
          <a:p>
            <a:pPr marL="811530" indent="-742950">
              <a:buFont typeface="+mj-lt"/>
              <a:buAutoNum type="arabicPeriod"/>
            </a:pPr>
            <a:r>
              <a:rPr lang="es-EC" sz="4000" dirty="0" smtClean="0"/>
              <a:t>OPTUR</a:t>
            </a:r>
          </a:p>
          <a:p>
            <a:pPr marL="811530" indent="-742950">
              <a:buFont typeface="+mj-lt"/>
              <a:buAutoNum type="arabicPeriod"/>
            </a:pPr>
            <a:r>
              <a:rPr lang="es-EC" sz="4000" dirty="0" smtClean="0"/>
              <a:t>POR GUAYAS </a:t>
            </a:r>
            <a:endParaRPr lang="es-EC" sz="4000" dirty="0"/>
          </a:p>
        </p:txBody>
      </p:sp>
    </p:spTree>
    <p:extLst>
      <p:ext uri="{BB962C8B-B14F-4D97-AF65-F5344CB8AC3E}">
        <p14:creationId xmlns:p14="http://schemas.microsoft.com/office/powerpoint/2010/main" val="398242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1278186459"/>
              </p:ext>
            </p:extLst>
          </p:nvPr>
        </p:nvGraphicFramePr>
        <p:xfrm>
          <a:off x="467544" y="1196752"/>
          <a:ext cx="820891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395536" y="188640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>
                <a:solidFill>
                  <a:schemeClr val="bg1"/>
                </a:solidFill>
              </a:rPr>
              <a:t>PERSONAS EVALUADAS VS APROBADAS EN SANTA CRUZ </a:t>
            </a:r>
          </a:p>
        </p:txBody>
      </p:sp>
    </p:spTree>
    <p:extLst>
      <p:ext uri="{BB962C8B-B14F-4D97-AF65-F5344CB8AC3E}">
        <p14:creationId xmlns:p14="http://schemas.microsoft.com/office/powerpoint/2010/main" val="69562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1799406145"/>
              </p:ext>
            </p:extLst>
          </p:nvPr>
        </p:nvGraphicFramePr>
        <p:xfrm>
          <a:off x="539552" y="908720"/>
          <a:ext cx="8136904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611560" y="166472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>
                <a:solidFill>
                  <a:schemeClr val="bg1"/>
                </a:solidFill>
              </a:rPr>
              <a:t>PERSONAS EVALUADAS VS APROBADAS EN ISABELA</a:t>
            </a:r>
          </a:p>
        </p:txBody>
      </p:sp>
    </p:spTree>
    <p:extLst>
      <p:ext uri="{BB962C8B-B14F-4D97-AF65-F5344CB8AC3E}">
        <p14:creationId xmlns:p14="http://schemas.microsoft.com/office/powerpoint/2010/main" val="288599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1788798897"/>
              </p:ext>
            </p:extLst>
          </p:nvPr>
        </p:nvGraphicFramePr>
        <p:xfrm>
          <a:off x="251520" y="1268760"/>
          <a:ext cx="864096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325559" y="188640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>
                <a:solidFill>
                  <a:schemeClr val="bg1"/>
                </a:solidFill>
              </a:rPr>
              <a:t>PERSONAS EVALUADAS VS APROBADAS EN SAN </a:t>
            </a:r>
            <a:r>
              <a:rPr lang="es-EC" b="1" dirty="0" smtClean="0">
                <a:solidFill>
                  <a:schemeClr val="bg1"/>
                </a:solidFill>
              </a:rPr>
              <a:t>CRISTOBAL</a:t>
            </a:r>
            <a:endParaRPr lang="es-EC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00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1586341723"/>
              </p:ext>
            </p:extLst>
          </p:nvPr>
        </p:nvGraphicFramePr>
        <p:xfrm>
          <a:off x="755576" y="1340768"/>
          <a:ext cx="792088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395536" y="116632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288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s-EC" sz="3200" b="1" dirty="0">
                <a:solidFill>
                  <a:schemeClr val="bg1"/>
                </a:solidFill>
              </a:rPr>
              <a:t>PORCENTAJE DE PERSONAS APROBADAS</a:t>
            </a:r>
          </a:p>
        </p:txBody>
      </p:sp>
    </p:spTree>
    <p:extLst>
      <p:ext uri="{BB962C8B-B14F-4D97-AF65-F5344CB8AC3E}">
        <p14:creationId xmlns:p14="http://schemas.microsoft.com/office/powerpoint/2010/main" val="34445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3011348702"/>
              </p:ext>
            </p:extLst>
          </p:nvPr>
        </p:nvGraphicFramePr>
        <p:xfrm>
          <a:off x="467544" y="1196751"/>
          <a:ext cx="8280920" cy="5184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539552" y="188640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2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s-EC" b="1" dirty="0">
                <a:solidFill>
                  <a:schemeClr val="bg1"/>
                </a:solidFill>
              </a:rPr>
              <a:t>PERSONAS EVALUADAS </a:t>
            </a:r>
            <a:r>
              <a:rPr lang="es-EC" b="1" dirty="0" smtClean="0">
                <a:solidFill>
                  <a:schemeClr val="bg1"/>
                </a:solidFill>
              </a:rPr>
              <a:t>Vs </a:t>
            </a:r>
            <a:r>
              <a:rPr lang="es-EC" b="1" dirty="0">
                <a:solidFill>
                  <a:schemeClr val="bg1"/>
                </a:solidFill>
              </a:rPr>
              <a:t>APROBADOS EN LAS ISLAS GALAPAGOS</a:t>
            </a:r>
          </a:p>
        </p:txBody>
      </p:sp>
    </p:spTree>
    <p:extLst>
      <p:ext uri="{BB962C8B-B14F-4D97-AF65-F5344CB8AC3E}">
        <p14:creationId xmlns:p14="http://schemas.microsoft.com/office/powerpoint/2010/main" val="64176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252951"/>
              </p:ext>
            </p:extLst>
          </p:nvPr>
        </p:nvGraphicFramePr>
        <p:xfrm>
          <a:off x="279692" y="1193851"/>
          <a:ext cx="8756805" cy="54755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8201"/>
                <a:gridCol w="1178801"/>
                <a:gridCol w="1515601"/>
                <a:gridCol w="1178801"/>
                <a:gridCol w="1515601"/>
                <a:gridCol w="1599800"/>
              </a:tblGrid>
              <a:tr h="73464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OCUPACION</a:t>
                      </a:r>
                      <a:endParaRPr lang="es-EC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 smtClean="0">
                          <a:effectLst/>
                        </a:rPr>
                        <a:t>PROCENTAJE</a:t>
                      </a:r>
                      <a:r>
                        <a:rPr lang="es-EC" sz="2400" baseline="0" dirty="0" smtClean="0">
                          <a:effectLst/>
                        </a:rPr>
                        <a:t> </a:t>
                      </a:r>
                      <a:r>
                        <a:rPr lang="es-EC" sz="2400" dirty="0" smtClean="0">
                          <a:effectLst/>
                        </a:rPr>
                        <a:t>APROBADOS </a:t>
                      </a:r>
                      <a:r>
                        <a:rPr lang="es-EC" sz="2400" dirty="0">
                          <a:effectLst/>
                        </a:rPr>
                        <a:t>POR CIUDAD</a:t>
                      </a:r>
                      <a:endParaRPr lang="es-EC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2800" dirty="0">
                        <a:effectLst/>
                        <a:latin typeface="Calibri"/>
                      </a:endParaRPr>
                    </a:p>
                  </a:txBody>
                  <a:tcPr marL="44450" marR="44450" marT="0" marB="0" anchor="ctr"/>
                </a:tc>
              </a:tr>
              <a:tr h="68475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QUITO</a:t>
                      </a:r>
                      <a:endParaRPr lang="es-EC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GUAYAQUIL</a:t>
                      </a:r>
                      <a:endParaRPr lang="es-EC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CUENCA</a:t>
                      </a:r>
                      <a:endParaRPr lang="es-EC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PROMEDIO</a:t>
                      </a:r>
                      <a:endParaRPr lang="es-EC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solidFill>
                            <a:srgbClr val="FF0000"/>
                          </a:solidFill>
                          <a:effectLst/>
                        </a:rPr>
                        <a:t>GALAPAGOS</a:t>
                      </a:r>
                      <a:endParaRPr lang="es-EC" sz="2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0356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effectLst/>
                        </a:rPr>
                        <a:t>MESEROS / MESERO POLIVALENTE</a:t>
                      </a:r>
                      <a:endParaRPr lang="es-EC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49,7</a:t>
                      </a:r>
                      <a:endParaRPr lang="es-EC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36,2</a:t>
                      </a:r>
                      <a:endParaRPr lang="es-EC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64,6</a:t>
                      </a:r>
                      <a:endParaRPr lang="es-EC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50,2</a:t>
                      </a:r>
                      <a:endParaRPr lang="es-EC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effectLst/>
                        </a:rPr>
                        <a:t>63</a:t>
                      </a:r>
                      <a:endParaRPr lang="es-EC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1518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effectLst/>
                        </a:rPr>
                        <a:t>COCINEROS POLIVALENTE</a:t>
                      </a:r>
                      <a:endParaRPr lang="es-EC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53</a:t>
                      </a:r>
                      <a:endParaRPr lang="es-EC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60</a:t>
                      </a:r>
                      <a:endParaRPr lang="es-EC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60,6</a:t>
                      </a:r>
                      <a:endParaRPr lang="es-EC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57,9</a:t>
                      </a:r>
                      <a:endParaRPr lang="es-EC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57,9</a:t>
                      </a:r>
                      <a:endParaRPr lang="es-EC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1518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CAMAREROS</a:t>
                      </a:r>
                      <a:endParaRPr lang="es-EC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55,6</a:t>
                      </a:r>
                      <a:endParaRPr lang="es-EC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59</a:t>
                      </a:r>
                      <a:endParaRPr lang="es-EC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60</a:t>
                      </a:r>
                      <a:endParaRPr lang="es-EC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58,2</a:t>
                      </a:r>
                      <a:endParaRPr lang="es-EC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29,4</a:t>
                      </a:r>
                      <a:endParaRPr lang="es-EC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7166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 b="1" dirty="0">
                          <a:effectLst/>
                        </a:rPr>
                        <a:t>TOTAL</a:t>
                      </a:r>
                      <a:endParaRPr lang="es-EC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 b="1" dirty="0">
                          <a:effectLst/>
                        </a:rPr>
                        <a:t>52,8</a:t>
                      </a:r>
                      <a:endParaRPr lang="es-EC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 b="1" dirty="0">
                          <a:effectLst/>
                        </a:rPr>
                        <a:t>51,7</a:t>
                      </a:r>
                      <a:endParaRPr lang="es-EC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 b="1" dirty="0">
                          <a:effectLst/>
                        </a:rPr>
                        <a:t>61,7</a:t>
                      </a:r>
                      <a:endParaRPr lang="es-EC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 b="1" dirty="0">
                          <a:effectLst/>
                        </a:rPr>
                        <a:t>55,41</a:t>
                      </a:r>
                      <a:endParaRPr lang="es-EC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 b="1" dirty="0" smtClean="0">
                          <a:effectLst/>
                        </a:rPr>
                        <a:t>50,1</a:t>
                      </a:r>
                      <a:endParaRPr lang="es-EC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7217" y="11663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 smtClean="0">
                <a:solidFill>
                  <a:schemeClr val="bg1"/>
                </a:solidFill>
              </a:rPr>
              <a:t>COMPARATIVO CON RESULTADOS NACIONALES</a:t>
            </a:r>
            <a:r>
              <a:rPr lang="es-EC" b="1" dirty="0" smtClean="0"/>
              <a:t> 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374018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95536" y="332656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000" b="1" dirty="0" smtClean="0">
                <a:solidFill>
                  <a:schemeClr val="bg1"/>
                </a:solidFill>
              </a:rPr>
              <a:t>RESULTADOS ADICIONALES </a:t>
            </a:r>
            <a:endParaRPr lang="es-EC" sz="4000" b="1" dirty="0">
              <a:solidFill>
                <a:schemeClr val="bg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79512" y="1204010"/>
            <a:ext cx="457250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s-EC" dirty="0" smtClean="0"/>
              <a:t>Personas Evaluadas según contrato </a:t>
            </a:r>
            <a:r>
              <a:rPr lang="es-EC" b="1" dirty="0" smtClean="0">
                <a:solidFill>
                  <a:srgbClr val="FF0000"/>
                </a:solidFill>
              </a:rPr>
              <a:t>100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C" dirty="0" smtClean="0"/>
              <a:t>Funcionarios Capacitados según contrato </a:t>
            </a:r>
            <a:r>
              <a:rPr lang="es-EC" b="1" dirty="0" smtClean="0">
                <a:solidFill>
                  <a:srgbClr val="FF0000"/>
                </a:solidFill>
              </a:rPr>
              <a:t>5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C" dirty="0" smtClean="0"/>
              <a:t>Evaluaciones previstas en </a:t>
            </a:r>
            <a:r>
              <a:rPr lang="es-EC" dirty="0" smtClean="0">
                <a:solidFill>
                  <a:srgbClr val="FF0000"/>
                </a:solidFill>
              </a:rPr>
              <a:t>1 isla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C" dirty="0" smtClean="0"/>
              <a:t>Evaluaciones previstas hasta en </a:t>
            </a:r>
            <a:r>
              <a:rPr lang="es-EC" b="1" dirty="0" smtClean="0">
                <a:solidFill>
                  <a:srgbClr val="FF0000"/>
                </a:solidFill>
              </a:rPr>
              <a:t>7 competencias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C" dirty="0" smtClean="0"/>
              <a:t>Evento de entrega de Certificaciones en </a:t>
            </a:r>
            <a:r>
              <a:rPr lang="es-EC" b="1" dirty="0" smtClean="0">
                <a:solidFill>
                  <a:srgbClr val="FF0000"/>
                </a:solidFill>
              </a:rPr>
              <a:t>1 isla</a:t>
            </a:r>
          </a:p>
          <a:p>
            <a:pPr marL="457200" indent="-457200" algn="just">
              <a:buFont typeface="+mj-lt"/>
              <a:buAutoNum type="arabicPeriod"/>
            </a:pPr>
            <a:endParaRPr lang="es-EC" b="1" dirty="0" smtClean="0">
              <a:solidFill>
                <a:srgbClr val="FF0000"/>
              </a:solidFill>
            </a:endParaRPr>
          </a:p>
          <a:p>
            <a:endParaRPr lang="es-EC" dirty="0" smtClean="0"/>
          </a:p>
          <a:p>
            <a:endParaRPr lang="es-EC" dirty="0"/>
          </a:p>
        </p:txBody>
      </p:sp>
      <p:sp>
        <p:nvSpPr>
          <p:cNvPr id="6" name="5 CuadroTexto"/>
          <p:cNvSpPr txBox="1"/>
          <p:nvPr/>
        </p:nvSpPr>
        <p:spPr>
          <a:xfrm>
            <a:off x="5220072" y="1204010"/>
            <a:ext cx="38164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s-EC" dirty="0"/>
              <a:t>Personas Evaluadas </a:t>
            </a:r>
            <a:r>
              <a:rPr lang="es-EC" dirty="0" smtClean="0"/>
              <a:t>reales     </a:t>
            </a:r>
            <a:r>
              <a:rPr lang="es-EC" b="1" dirty="0" smtClean="0">
                <a:solidFill>
                  <a:srgbClr val="FF0000"/>
                </a:solidFill>
              </a:rPr>
              <a:t>151</a:t>
            </a:r>
            <a:endParaRPr lang="es-EC" b="1" dirty="0">
              <a:solidFill>
                <a:srgbClr val="FF0000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s-EC" dirty="0"/>
              <a:t>Funcionarios Capacitados </a:t>
            </a:r>
            <a:r>
              <a:rPr lang="es-EC" dirty="0" smtClean="0"/>
              <a:t>reales </a:t>
            </a:r>
            <a:r>
              <a:rPr lang="es-EC" b="1" dirty="0" smtClean="0">
                <a:solidFill>
                  <a:srgbClr val="FF0000"/>
                </a:solidFill>
              </a:rPr>
              <a:t>9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C" dirty="0"/>
              <a:t>Evaluaciones </a:t>
            </a:r>
            <a:r>
              <a:rPr lang="es-EC" dirty="0" smtClean="0"/>
              <a:t>realizadas en </a:t>
            </a:r>
            <a:r>
              <a:rPr lang="es-EC" b="1" dirty="0" smtClean="0">
                <a:solidFill>
                  <a:srgbClr val="FF0000"/>
                </a:solidFill>
              </a:rPr>
              <a:t>3 islas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C" dirty="0"/>
              <a:t>Evaluaciones </a:t>
            </a:r>
            <a:r>
              <a:rPr lang="es-EC" dirty="0" smtClean="0"/>
              <a:t>en </a:t>
            </a:r>
            <a:r>
              <a:rPr lang="es-EC" b="1" dirty="0" smtClean="0">
                <a:solidFill>
                  <a:srgbClr val="FF0000"/>
                </a:solidFill>
              </a:rPr>
              <a:t>11 </a:t>
            </a:r>
            <a:r>
              <a:rPr lang="es-EC" b="1" dirty="0">
                <a:solidFill>
                  <a:srgbClr val="FF0000"/>
                </a:solidFill>
              </a:rPr>
              <a:t>competencias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C" dirty="0" smtClean="0"/>
              <a:t>Evento </a:t>
            </a:r>
            <a:r>
              <a:rPr lang="es-EC" dirty="0"/>
              <a:t>de entrega </a:t>
            </a:r>
            <a:r>
              <a:rPr lang="es-EC" dirty="0" smtClean="0"/>
              <a:t>en </a:t>
            </a:r>
            <a:r>
              <a:rPr lang="es-EC" b="1" dirty="0" smtClean="0">
                <a:solidFill>
                  <a:srgbClr val="FF0000"/>
                </a:solidFill>
              </a:rPr>
              <a:t>2 islas</a:t>
            </a:r>
            <a:endParaRPr lang="es-EC" b="1" dirty="0">
              <a:solidFill>
                <a:srgbClr val="FF0000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s-EC" dirty="0" smtClean="0">
                <a:solidFill>
                  <a:srgbClr val="FF0000"/>
                </a:solidFill>
              </a:rPr>
              <a:t>Interés en el Sector sobre </a:t>
            </a:r>
            <a:r>
              <a:rPr lang="es-EC" b="1" dirty="0" smtClean="0">
                <a:solidFill>
                  <a:srgbClr val="FF0000"/>
                </a:solidFill>
              </a:rPr>
              <a:t>Procesos de Calidad en Personas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C" b="1" dirty="0" smtClean="0">
                <a:solidFill>
                  <a:srgbClr val="FF0000"/>
                </a:solidFill>
              </a:rPr>
              <a:t>Capacidad Instalada </a:t>
            </a:r>
            <a:r>
              <a:rPr lang="es-EC" dirty="0" smtClean="0">
                <a:solidFill>
                  <a:srgbClr val="FF0000"/>
                </a:solidFill>
              </a:rPr>
              <a:t>para nuevos procesos</a:t>
            </a:r>
          </a:p>
        </p:txBody>
      </p:sp>
    </p:spTree>
    <p:extLst>
      <p:ext uri="{BB962C8B-B14F-4D97-AF65-F5344CB8AC3E}">
        <p14:creationId xmlns:p14="http://schemas.microsoft.com/office/powerpoint/2010/main" val="374508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68760"/>
            <a:ext cx="7704856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93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740524"/>
              </p:ext>
            </p:extLst>
          </p:nvPr>
        </p:nvGraphicFramePr>
        <p:xfrm>
          <a:off x="323528" y="116628"/>
          <a:ext cx="8568952" cy="6349159"/>
        </p:xfrm>
        <a:graphic>
          <a:graphicData uri="http://schemas.openxmlformats.org/drawingml/2006/table">
            <a:tbl>
              <a:tblPr/>
              <a:tblGrid>
                <a:gridCol w="5688580"/>
                <a:gridCol w="1224188"/>
                <a:gridCol w="1656184"/>
              </a:tblGrid>
              <a:tr h="465724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572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3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PERSONAS EVALUADAS POR AÑO</a:t>
                      </a:r>
                      <a:endParaRPr lang="es-EC" sz="3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648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DETALLE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INCREMENTO Y DISMINUCION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724">
                <a:tc>
                  <a:txBody>
                    <a:bodyPr/>
                    <a:lstStyle/>
                    <a:p>
                      <a:pPr algn="l" fontAlgn="ctr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PERSONAS EVALUADAS 2008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724">
                <a:tc>
                  <a:txBody>
                    <a:bodyPr/>
                    <a:lstStyle/>
                    <a:p>
                      <a:pPr algn="l" fontAlgn="ctr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PERSONAS EVALUADAS 2009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33,33%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724">
                <a:tc>
                  <a:txBody>
                    <a:bodyPr/>
                    <a:lstStyle/>
                    <a:p>
                      <a:pPr algn="l" fontAlgn="ctr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PERSONAS EVALUADAS 2010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108,22%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724">
                <a:tc>
                  <a:txBody>
                    <a:bodyPr/>
                    <a:lstStyle/>
                    <a:p>
                      <a:pPr algn="l" fontAlgn="ctr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PERSONAS EVALUADAS 2011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-15,95%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724">
                <a:tc>
                  <a:txBody>
                    <a:bodyPr/>
                    <a:lstStyle/>
                    <a:p>
                      <a:pPr algn="l" fontAlgn="ctr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PERSONAS EVALUADAS 2012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-58,51%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724">
                <a:tc>
                  <a:txBody>
                    <a:bodyPr/>
                    <a:lstStyle/>
                    <a:p>
                      <a:pPr algn="l" fontAlgn="ctr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PERSONAS EVALUADAS 2013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75,47%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724">
                <a:tc>
                  <a:txBody>
                    <a:bodyPr/>
                    <a:lstStyle/>
                    <a:p>
                      <a:pPr algn="l" fontAlgn="ctr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PERSONAS EVALUADAS 2014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r>
                        <a:rPr lang="es-EC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219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496,51%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724">
                <a:tc>
                  <a:txBody>
                    <a:bodyPr/>
                    <a:lstStyle/>
                    <a:p>
                      <a:pPr algn="l" fontAlgn="ctr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PERSONAS EVALUADAS PARCIALES 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499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998">
                <a:tc>
                  <a:txBody>
                    <a:bodyPr/>
                    <a:lstStyle/>
                    <a:p>
                      <a:pPr algn="l" fontAlgn="b"/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</a:t>
                      </a:r>
                      <a:r>
                        <a:rPr lang="es-EC" sz="2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632</a:t>
                      </a:r>
                      <a:endParaRPr lang="es-EC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771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149260"/>
              </p:ext>
            </p:extLst>
          </p:nvPr>
        </p:nvGraphicFramePr>
        <p:xfrm>
          <a:off x="179512" y="0"/>
          <a:ext cx="8568953" cy="6911946"/>
        </p:xfrm>
        <a:graphic>
          <a:graphicData uri="http://schemas.openxmlformats.org/drawingml/2006/table">
            <a:tbl>
              <a:tblPr/>
              <a:tblGrid>
                <a:gridCol w="5135936"/>
                <a:gridCol w="1460857"/>
                <a:gridCol w="1972160"/>
              </a:tblGrid>
              <a:tr h="648072">
                <a:tc gridSpan="3">
                  <a:txBody>
                    <a:bodyPr/>
                    <a:lstStyle/>
                    <a:p>
                      <a:pPr algn="ctr" fontAlgn="b"/>
                      <a:endParaRPr lang="es-EC" sz="2800" b="1" i="0" u="none" strike="noStrike" dirty="0" smtClean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r>
                        <a:rPr lang="es-EC" sz="2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PERSONAS EVALUADAS Y CERTIFICADAS POR AÑOS </a:t>
                      </a:r>
                    </a:p>
                    <a:p>
                      <a:pPr algn="ctr" fontAlgn="b"/>
                      <a:endParaRPr lang="es-EC" sz="1000" b="1" i="0" u="none" strike="noStrike" dirty="0" smtClean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3" marR="8353" marT="83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47225">
                <a:tc>
                  <a:txBody>
                    <a:bodyPr/>
                    <a:lstStyle/>
                    <a:p>
                      <a:pPr algn="ctr" fontAlgn="b"/>
                      <a:r>
                        <a:rPr lang="es-EC" sz="2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AÑO </a:t>
                      </a:r>
                      <a:r>
                        <a:rPr lang="es-EC" sz="2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2008</a:t>
                      </a:r>
                      <a:endParaRPr lang="es-EC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353" marR="8353" marT="8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53" marR="8353" marT="8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8353" marR="8353" marT="8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225">
                <a:tc>
                  <a:txBody>
                    <a:bodyPr/>
                    <a:lstStyle/>
                    <a:p>
                      <a:pPr algn="l" fontAlgn="b"/>
                      <a:r>
                        <a:rPr lang="es-EC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PERSONAS EVALUADAS</a:t>
                      </a:r>
                    </a:p>
                  </a:txBody>
                  <a:tcPr marL="8353" marR="8353" marT="8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219</a:t>
                      </a:r>
                    </a:p>
                  </a:txBody>
                  <a:tcPr marL="8353" marR="8353" marT="8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53" marR="8353" marT="8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225">
                <a:tc>
                  <a:txBody>
                    <a:bodyPr/>
                    <a:lstStyle/>
                    <a:p>
                      <a:pPr algn="l" fontAlgn="b"/>
                      <a:r>
                        <a:rPr lang="es-EC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PERSONAS APROBADOS </a:t>
                      </a:r>
                    </a:p>
                  </a:txBody>
                  <a:tcPr marL="8353" marR="8353" marT="8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207</a:t>
                      </a:r>
                    </a:p>
                  </a:txBody>
                  <a:tcPr marL="8353" marR="8353" marT="8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95%</a:t>
                      </a:r>
                    </a:p>
                  </a:txBody>
                  <a:tcPr marL="8353" marR="8353" marT="8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225">
                <a:tc>
                  <a:txBody>
                    <a:bodyPr/>
                    <a:lstStyle/>
                    <a:p>
                      <a:pPr algn="l" fontAlgn="b"/>
                      <a:r>
                        <a:rPr lang="es-EC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PERSONAS NO APROBADAS</a:t>
                      </a:r>
                    </a:p>
                  </a:txBody>
                  <a:tcPr marL="8353" marR="8353" marT="8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8353" marR="8353" marT="8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5%</a:t>
                      </a:r>
                    </a:p>
                  </a:txBody>
                  <a:tcPr marL="8353" marR="8353" marT="8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225">
                <a:tc>
                  <a:txBody>
                    <a:bodyPr/>
                    <a:lstStyle/>
                    <a:p>
                      <a:pPr algn="ctr" fontAlgn="b"/>
                      <a:r>
                        <a:rPr lang="es-EC" sz="2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AÑO </a:t>
                      </a:r>
                      <a:r>
                        <a:rPr lang="es-EC" sz="2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2009</a:t>
                      </a:r>
                      <a:endParaRPr lang="es-EC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353" marR="8353" marT="8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53" marR="8353" marT="8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8353" marR="8353" marT="8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225">
                <a:tc>
                  <a:txBody>
                    <a:bodyPr/>
                    <a:lstStyle/>
                    <a:p>
                      <a:pPr algn="l" fontAlgn="b"/>
                      <a:r>
                        <a:rPr lang="es-EC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PERSONAS EVALUADAS</a:t>
                      </a:r>
                    </a:p>
                  </a:txBody>
                  <a:tcPr marL="8353" marR="8353" marT="8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292</a:t>
                      </a:r>
                    </a:p>
                  </a:txBody>
                  <a:tcPr marL="8353" marR="8353" marT="8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53" marR="8353" marT="8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225">
                <a:tc>
                  <a:txBody>
                    <a:bodyPr/>
                    <a:lstStyle/>
                    <a:p>
                      <a:pPr algn="l" fontAlgn="b"/>
                      <a:r>
                        <a:rPr lang="es-EC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PERSONAS APROBADOS </a:t>
                      </a:r>
                    </a:p>
                  </a:txBody>
                  <a:tcPr marL="8353" marR="8353" marT="8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209</a:t>
                      </a:r>
                    </a:p>
                  </a:txBody>
                  <a:tcPr marL="8353" marR="8353" marT="8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72%</a:t>
                      </a:r>
                    </a:p>
                  </a:txBody>
                  <a:tcPr marL="8353" marR="8353" marT="8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225">
                <a:tc>
                  <a:txBody>
                    <a:bodyPr/>
                    <a:lstStyle/>
                    <a:p>
                      <a:pPr algn="l" fontAlgn="b"/>
                      <a:r>
                        <a:rPr lang="es-EC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PERSONAS NO APROBADAS</a:t>
                      </a:r>
                    </a:p>
                  </a:txBody>
                  <a:tcPr marL="8353" marR="8353" marT="8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</a:t>
                      </a:r>
                    </a:p>
                  </a:txBody>
                  <a:tcPr marL="8353" marR="8353" marT="8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28%</a:t>
                      </a:r>
                    </a:p>
                  </a:txBody>
                  <a:tcPr marL="8353" marR="8353" marT="8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225">
                <a:tc>
                  <a:txBody>
                    <a:bodyPr/>
                    <a:lstStyle/>
                    <a:p>
                      <a:pPr algn="ctr" fontAlgn="b"/>
                      <a:r>
                        <a:rPr lang="es-EC" sz="2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AÑO </a:t>
                      </a:r>
                      <a:r>
                        <a:rPr lang="es-EC" sz="2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2010</a:t>
                      </a:r>
                      <a:endParaRPr lang="es-EC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353" marR="8353" marT="8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53" marR="8353" marT="8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8353" marR="8353" marT="8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225">
                <a:tc>
                  <a:txBody>
                    <a:bodyPr/>
                    <a:lstStyle/>
                    <a:p>
                      <a:pPr algn="l" fontAlgn="b"/>
                      <a:r>
                        <a:rPr lang="es-EC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PERSONAS EVALUADAS</a:t>
                      </a:r>
                    </a:p>
                  </a:txBody>
                  <a:tcPr marL="8353" marR="8353" marT="8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608</a:t>
                      </a:r>
                    </a:p>
                  </a:txBody>
                  <a:tcPr marL="8353" marR="8353" marT="8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53" marR="8353" marT="8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225">
                <a:tc>
                  <a:txBody>
                    <a:bodyPr/>
                    <a:lstStyle/>
                    <a:p>
                      <a:pPr algn="l" fontAlgn="b"/>
                      <a:r>
                        <a:rPr lang="es-EC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PERSONAS APROBADOS </a:t>
                      </a:r>
                    </a:p>
                  </a:txBody>
                  <a:tcPr marL="8353" marR="8353" marT="8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459</a:t>
                      </a:r>
                    </a:p>
                  </a:txBody>
                  <a:tcPr marL="8353" marR="8353" marT="8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75%</a:t>
                      </a:r>
                    </a:p>
                  </a:txBody>
                  <a:tcPr marL="8353" marR="8353" marT="8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225">
                <a:tc>
                  <a:txBody>
                    <a:bodyPr/>
                    <a:lstStyle/>
                    <a:p>
                      <a:pPr algn="l" fontAlgn="b"/>
                      <a:r>
                        <a:rPr lang="es-EC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PERSONAS NO APROBADAS</a:t>
                      </a:r>
                    </a:p>
                  </a:txBody>
                  <a:tcPr marL="8353" marR="8353" marT="8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</a:t>
                      </a:r>
                    </a:p>
                  </a:txBody>
                  <a:tcPr marL="8353" marR="8353" marT="8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25%</a:t>
                      </a:r>
                    </a:p>
                  </a:txBody>
                  <a:tcPr marL="8353" marR="8353" marT="8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225">
                <a:tc>
                  <a:txBody>
                    <a:bodyPr/>
                    <a:lstStyle/>
                    <a:p>
                      <a:pPr algn="ctr" fontAlgn="b"/>
                      <a:r>
                        <a:rPr lang="es-EC" sz="2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AÑO </a:t>
                      </a:r>
                      <a:r>
                        <a:rPr lang="es-EC" sz="2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2011</a:t>
                      </a:r>
                    </a:p>
                  </a:txBody>
                  <a:tcPr marL="8353" marR="8353" marT="8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53" marR="8353" marT="8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8353" marR="8353" marT="8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225">
                <a:tc>
                  <a:txBody>
                    <a:bodyPr/>
                    <a:lstStyle/>
                    <a:p>
                      <a:pPr algn="l" fontAlgn="b"/>
                      <a:r>
                        <a:rPr lang="es-EC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PERSONAS EVALUADAS</a:t>
                      </a:r>
                    </a:p>
                  </a:txBody>
                  <a:tcPr marL="8353" marR="8353" marT="8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511</a:t>
                      </a:r>
                    </a:p>
                  </a:txBody>
                  <a:tcPr marL="8353" marR="8353" marT="8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53" marR="8353" marT="8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225">
                <a:tc>
                  <a:txBody>
                    <a:bodyPr/>
                    <a:lstStyle/>
                    <a:p>
                      <a:pPr algn="l" fontAlgn="b"/>
                      <a:r>
                        <a:rPr lang="es-EC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PERSONAS APROBADOS </a:t>
                      </a:r>
                    </a:p>
                  </a:txBody>
                  <a:tcPr marL="8353" marR="8353" marT="8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427</a:t>
                      </a:r>
                    </a:p>
                  </a:txBody>
                  <a:tcPr marL="8353" marR="8353" marT="8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84%</a:t>
                      </a:r>
                    </a:p>
                  </a:txBody>
                  <a:tcPr marL="8353" marR="8353" marT="8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225">
                <a:tc>
                  <a:txBody>
                    <a:bodyPr/>
                    <a:lstStyle/>
                    <a:p>
                      <a:pPr algn="l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PERSONAS NO APROBADAS</a:t>
                      </a:r>
                    </a:p>
                  </a:txBody>
                  <a:tcPr marL="8353" marR="8353" marT="8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8353" marR="8353" marT="8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16%</a:t>
                      </a:r>
                    </a:p>
                  </a:txBody>
                  <a:tcPr marL="8353" marR="8353" marT="8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225"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3" marR="8353" marT="83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3" marR="8353" marT="83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3" marR="8353" marT="83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495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265783"/>
            <a:ext cx="7772400" cy="64293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s-ES_tradnl" sz="900" dirty="0" smtClean="0">
                <a:solidFill>
                  <a:schemeClr val="bg1"/>
                </a:solidFill>
                <a:latin typeface="CB Helvetica Condensed Bold" pitchFamily="112" charset="0"/>
              </a:rPr>
              <a:t/>
            </a:r>
            <a:br>
              <a:rPr lang="es-ES_tradnl" sz="900" dirty="0" smtClean="0">
                <a:solidFill>
                  <a:schemeClr val="bg1"/>
                </a:solidFill>
                <a:latin typeface="CB Helvetica Condensed Bold" pitchFamily="112" charset="0"/>
              </a:rPr>
            </a:br>
            <a:r>
              <a:rPr lang="es-EC" sz="4400" b="1" dirty="0" smtClean="0">
                <a:solidFill>
                  <a:schemeClr val="bg1"/>
                </a:solidFill>
                <a:latin typeface="Verdana" pitchFamily="34" charset="0"/>
              </a:rPr>
              <a:t>QUIENES SOMOS</a:t>
            </a:r>
            <a:endParaRPr lang="es-ES_tradnl" sz="3200" dirty="0" smtClean="0">
              <a:solidFill>
                <a:schemeClr val="bg1"/>
              </a:solidFill>
              <a:latin typeface="CB Helvetica Condensed Bold" pitchFamily="112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268760"/>
            <a:ext cx="8496944" cy="5589240"/>
          </a:xfrm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150000"/>
              </a:lnSpc>
              <a:buClr>
                <a:schemeClr val="folHlink"/>
              </a:buClr>
              <a:buNone/>
            </a:pPr>
            <a:r>
              <a:rPr lang="es-ES_tradnl" b="1" dirty="0" smtClean="0">
                <a:latin typeface="Verdana" pitchFamily="34" charset="0"/>
              </a:rPr>
              <a:t>QUALITUR</a:t>
            </a:r>
            <a:r>
              <a:rPr lang="es-ES_tradnl" dirty="0" smtClean="0">
                <a:latin typeface="Verdana" pitchFamily="34" charset="0"/>
              </a:rPr>
              <a:t>, es una </a:t>
            </a:r>
            <a:r>
              <a:rPr lang="es-ES_tradnl" dirty="0">
                <a:latin typeface="Verdana" pitchFamily="34" charset="0"/>
              </a:rPr>
              <a:t>C</a:t>
            </a:r>
            <a:r>
              <a:rPr lang="es-ES_tradnl" dirty="0" smtClean="0">
                <a:latin typeface="Verdana" pitchFamily="34" charset="0"/>
              </a:rPr>
              <a:t>orporación de Derecho Privado, sin fines de lucro </a:t>
            </a:r>
          </a:p>
          <a:p>
            <a:pPr marL="754380" lvl="1" indent="-457200" algn="just">
              <a:lnSpc>
                <a:spcPct val="150000"/>
              </a:lnSpc>
              <a:buClr>
                <a:schemeClr val="folHlink"/>
              </a:buClr>
              <a:buFont typeface="+mj-lt"/>
              <a:buAutoNum type="arabicPeriod"/>
            </a:pPr>
            <a:r>
              <a:rPr lang="es-ES_tradnl" dirty="0" smtClean="0">
                <a:latin typeface="Verdana" pitchFamily="34" charset="0"/>
              </a:rPr>
              <a:t>Que cuenta con un Sistema de Gestión en base a la norma ISO/IEC </a:t>
            </a:r>
            <a:r>
              <a:rPr lang="es-ES_tradnl" dirty="0" smtClean="0">
                <a:latin typeface="Verdana" pitchFamily="34" charset="0"/>
              </a:rPr>
              <a:t>17024</a:t>
            </a:r>
            <a:endParaRPr lang="es-ES_tradnl" dirty="0" smtClean="0">
              <a:latin typeface="Verdana" pitchFamily="34" charset="0"/>
            </a:endParaRPr>
          </a:p>
          <a:p>
            <a:pPr marL="754380" lvl="1" indent="-457200" algn="just">
              <a:lnSpc>
                <a:spcPct val="150000"/>
              </a:lnSpc>
              <a:buClr>
                <a:schemeClr val="folHlink"/>
              </a:buClr>
              <a:buFont typeface="+mj-lt"/>
              <a:buAutoNum type="arabicPeriod"/>
            </a:pPr>
            <a:r>
              <a:rPr lang="es-ES_tradnl" dirty="0" smtClean="0">
                <a:latin typeface="Verdana" pitchFamily="34" charset="0"/>
              </a:rPr>
              <a:t>Cumple los criterios y regulaciones de acreditación del Servicio de Acreditación Ecuatoriano SAE; y,  </a:t>
            </a:r>
          </a:p>
          <a:p>
            <a:pPr marL="754380" lvl="1" indent="-457200" algn="just">
              <a:lnSpc>
                <a:spcPct val="150000"/>
              </a:lnSpc>
              <a:buClr>
                <a:schemeClr val="folHlink"/>
              </a:buClr>
              <a:buFont typeface="+mj-lt"/>
              <a:buAutoNum type="arabicPeriod"/>
            </a:pPr>
            <a:r>
              <a:rPr lang="es-ES_tradnl" dirty="0" smtClean="0">
                <a:latin typeface="Verdana" pitchFamily="34" charset="0"/>
              </a:rPr>
              <a:t>Otros reglamentos y requisitos legales aplicables </a:t>
            </a:r>
          </a:p>
          <a:p>
            <a:pPr marL="0" indent="0" algn="just" eaLnBrk="1" hangingPunct="1">
              <a:lnSpc>
                <a:spcPct val="150000"/>
              </a:lnSpc>
              <a:buClr>
                <a:schemeClr val="folHlink"/>
              </a:buClr>
              <a:buNone/>
            </a:pPr>
            <a:r>
              <a:rPr lang="es-ES_tradnl" dirty="0" smtClean="0">
                <a:latin typeface="Verdana" pitchFamily="34" charset="0"/>
              </a:rPr>
              <a:t>Que garantizan su competencia técnica, confiabilidad y transparencia.</a:t>
            </a:r>
          </a:p>
        </p:txBody>
      </p:sp>
    </p:spTree>
    <p:extLst>
      <p:ext uri="{BB962C8B-B14F-4D97-AF65-F5344CB8AC3E}">
        <p14:creationId xmlns:p14="http://schemas.microsoft.com/office/powerpoint/2010/main" val="180093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028575"/>
              </p:ext>
            </p:extLst>
          </p:nvPr>
        </p:nvGraphicFramePr>
        <p:xfrm>
          <a:off x="323528" y="-171400"/>
          <a:ext cx="8568952" cy="6711508"/>
        </p:xfrm>
        <a:graphic>
          <a:graphicData uri="http://schemas.openxmlformats.org/drawingml/2006/table">
            <a:tbl>
              <a:tblPr/>
              <a:tblGrid>
                <a:gridCol w="5089551"/>
                <a:gridCol w="1480595"/>
                <a:gridCol w="1998806"/>
              </a:tblGrid>
              <a:tr h="1368152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C" sz="2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PERSONAS EVALUADAS Y CERTIFICADAS POR AÑOS</a:t>
                      </a:r>
                      <a:endParaRPr lang="es-EC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436"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AÑO </a:t>
                      </a:r>
                      <a:r>
                        <a:rPr lang="es-EC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2012</a:t>
                      </a:r>
                      <a:endParaRPr lang="es-EC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436">
                <a:tc>
                  <a:txBody>
                    <a:bodyPr/>
                    <a:lstStyle/>
                    <a:p>
                      <a:pPr algn="l" fontAlgn="b"/>
                      <a:r>
                        <a:rPr lang="es-EC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PERSONAS EVALUADAS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387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436">
                <a:tc>
                  <a:txBody>
                    <a:bodyPr/>
                    <a:lstStyle/>
                    <a:p>
                      <a:pPr algn="l" fontAlgn="b"/>
                      <a:r>
                        <a:rPr lang="es-EC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PERSONAS APROBADOS 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257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66%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436">
                <a:tc>
                  <a:txBody>
                    <a:bodyPr/>
                    <a:lstStyle/>
                    <a:p>
                      <a:pPr algn="l" fontAlgn="b"/>
                      <a:r>
                        <a:rPr lang="es-EC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PERSONAS NO APROBADAS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34%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436"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AÑO </a:t>
                      </a:r>
                      <a:r>
                        <a:rPr lang="es-EC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2013</a:t>
                      </a:r>
                      <a:endParaRPr lang="es-EC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436">
                <a:tc>
                  <a:txBody>
                    <a:bodyPr/>
                    <a:lstStyle/>
                    <a:p>
                      <a:pPr algn="l" fontAlgn="b"/>
                      <a:r>
                        <a:rPr lang="es-EC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PERSONAS EVALUADAS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372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436">
                <a:tc>
                  <a:txBody>
                    <a:bodyPr/>
                    <a:lstStyle/>
                    <a:p>
                      <a:pPr algn="l" fontAlgn="b"/>
                      <a:r>
                        <a:rPr lang="es-EC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PERSONAS APROBADOS 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205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55%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436">
                <a:tc>
                  <a:txBody>
                    <a:bodyPr/>
                    <a:lstStyle/>
                    <a:p>
                      <a:pPr algn="l" fontAlgn="b"/>
                      <a:r>
                        <a:rPr lang="es-EC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PERSONAS NO APROBADAS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167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45%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436"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AÑO </a:t>
                      </a:r>
                      <a:r>
                        <a:rPr lang="es-EC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2014</a:t>
                      </a:r>
                      <a:endParaRPr lang="es-EC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436">
                <a:tc>
                  <a:txBody>
                    <a:bodyPr/>
                    <a:lstStyle/>
                    <a:p>
                      <a:pPr algn="l" fontAlgn="b"/>
                      <a:r>
                        <a:rPr lang="es-EC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PERSONAS EVALUADAS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r>
                        <a:rPr lang="es-EC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219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436">
                <a:tc>
                  <a:txBody>
                    <a:bodyPr/>
                    <a:lstStyle/>
                    <a:p>
                      <a:pPr algn="l" fontAlgn="b"/>
                      <a:r>
                        <a:rPr lang="es-EC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PERSONAS APROBADOS 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2135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436">
                <a:tc>
                  <a:txBody>
                    <a:bodyPr/>
                    <a:lstStyle/>
                    <a:p>
                      <a:pPr algn="l" fontAlgn="b"/>
                      <a:r>
                        <a:rPr lang="es-EC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PERSONAS NO APROBADAS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1084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436"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AÑO </a:t>
                      </a:r>
                      <a:r>
                        <a:rPr lang="es-EC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2015</a:t>
                      </a:r>
                      <a:endParaRPr lang="es-EC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436">
                <a:tc>
                  <a:txBody>
                    <a:bodyPr/>
                    <a:lstStyle/>
                    <a:p>
                      <a:pPr algn="l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PERSONAS EVALUADAS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r>
                        <a:rPr lang="es-EC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436">
                <a:tc>
                  <a:txBody>
                    <a:bodyPr/>
                    <a:lstStyle/>
                    <a:p>
                      <a:pPr algn="l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PERSONAS APROBADOS 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r>
                        <a:rPr lang="es-EC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436">
                <a:tc>
                  <a:txBody>
                    <a:bodyPr/>
                    <a:lstStyle/>
                    <a:p>
                      <a:pPr algn="l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PERSONAS NO APROBADAS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180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596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979712" y="3573016"/>
            <a:ext cx="5256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4800" b="1" dirty="0" smtClean="0">
                <a:solidFill>
                  <a:srgbClr val="FF0000"/>
                </a:solidFill>
              </a:rPr>
              <a:t>PROYECCIONES </a:t>
            </a:r>
            <a:endParaRPr lang="es-EC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85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7"/>
          <a:stretch/>
        </p:blipFill>
        <p:spPr>
          <a:xfrm>
            <a:off x="1143000" y="0"/>
            <a:ext cx="6858000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50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68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4" t="16537"/>
          <a:stretch/>
        </p:blipFill>
        <p:spPr>
          <a:xfrm>
            <a:off x="1763688" y="548680"/>
            <a:ext cx="5534673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70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5656" y="0"/>
            <a:ext cx="7024744" cy="1143000"/>
          </a:xfrm>
        </p:spPr>
        <p:txBody>
          <a:bodyPr/>
          <a:lstStyle/>
          <a:p>
            <a:pPr algn="ctr"/>
            <a:r>
              <a:rPr lang="es-EC" sz="5400" b="1" dirty="0" smtClean="0">
                <a:solidFill>
                  <a:schemeClr val="bg1"/>
                </a:solidFill>
              </a:rPr>
              <a:t>PROYECCIONES</a:t>
            </a:r>
            <a:r>
              <a:rPr lang="es-EC" sz="5400" b="1" dirty="0" smtClean="0"/>
              <a:t> </a:t>
            </a:r>
            <a:endParaRPr lang="es-EC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196752"/>
            <a:ext cx="8640960" cy="5040560"/>
          </a:xfrm>
        </p:spPr>
        <p:txBody>
          <a:bodyPr>
            <a:normAutofit/>
          </a:bodyPr>
          <a:lstStyle/>
          <a:p>
            <a:pPr algn="just"/>
            <a:r>
              <a:rPr lang="es-EC" sz="3200" b="1" dirty="0" smtClean="0"/>
              <a:t>QUALITUR</a:t>
            </a:r>
            <a:r>
              <a:rPr lang="es-EC" sz="3200" dirty="0" smtClean="0"/>
              <a:t> ha firmado un contrato con CANATUR de Perú para implantar el sistema en ese país</a:t>
            </a:r>
          </a:p>
          <a:p>
            <a:pPr algn="just"/>
            <a:r>
              <a:rPr lang="es-EC" sz="3200" dirty="0" smtClean="0"/>
              <a:t>Mantenemos contacto con el Ministerio de Turismo y la Cámara de Turismo de Córdoba (Argentina) para lo mismo</a:t>
            </a:r>
          </a:p>
          <a:p>
            <a:pPr algn="just"/>
            <a:r>
              <a:rPr lang="es-EC" sz="3200" dirty="0" smtClean="0"/>
              <a:t>Vamos a implantar el proceso en la CETUR – FEDESUD</a:t>
            </a:r>
          </a:p>
          <a:p>
            <a:pPr marL="68580" indent="0">
              <a:buNone/>
            </a:pP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5656" y="0"/>
            <a:ext cx="7024744" cy="1143000"/>
          </a:xfrm>
        </p:spPr>
        <p:txBody>
          <a:bodyPr/>
          <a:lstStyle/>
          <a:p>
            <a:pPr algn="ctr"/>
            <a:r>
              <a:rPr lang="es-EC" sz="4800" b="1" dirty="0" smtClean="0">
                <a:solidFill>
                  <a:schemeClr val="bg1"/>
                </a:solidFill>
              </a:rPr>
              <a:t>FINALMENTE</a:t>
            </a:r>
            <a:endParaRPr lang="es-EC" b="1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196753"/>
            <a:ext cx="8568952" cy="5040560"/>
          </a:xfrm>
        </p:spPr>
        <p:txBody>
          <a:bodyPr>
            <a:normAutofit/>
          </a:bodyPr>
          <a:lstStyle/>
          <a:p>
            <a:pPr algn="just"/>
            <a:r>
              <a:rPr lang="es-EC" dirty="0" smtClean="0"/>
              <a:t>QUALITUR es la herramienta que permite trabajar sobre la </a:t>
            </a:r>
            <a:r>
              <a:rPr lang="es-EC" b="1" dirty="0" smtClean="0"/>
              <a:t>CALIDAD de las personas</a:t>
            </a:r>
          </a:p>
          <a:p>
            <a:pPr algn="just"/>
            <a:r>
              <a:rPr lang="es-EC" dirty="0" smtClean="0"/>
              <a:t>Las Competencias Laborales permiten </a:t>
            </a:r>
            <a:r>
              <a:rPr lang="es-EC" b="1" dirty="0" smtClean="0"/>
              <a:t>estandarizar las capacidades </a:t>
            </a:r>
            <a:r>
              <a:rPr lang="es-EC" dirty="0" smtClean="0"/>
              <a:t>que se requieren en el Sector</a:t>
            </a:r>
          </a:p>
          <a:p>
            <a:pPr algn="just"/>
            <a:r>
              <a:rPr lang="es-EC" dirty="0" smtClean="0"/>
              <a:t>Permite </a:t>
            </a:r>
            <a:r>
              <a:rPr lang="es-EC" b="1" dirty="0" smtClean="0"/>
              <a:t>dirigir la capacitación hacia las necesidades </a:t>
            </a:r>
            <a:r>
              <a:rPr lang="es-EC" dirty="0" smtClean="0"/>
              <a:t>de aprendizaje </a:t>
            </a:r>
          </a:p>
          <a:p>
            <a:pPr algn="just"/>
            <a:r>
              <a:rPr lang="es-EC" b="1" dirty="0" smtClean="0"/>
              <a:t>Mejora la productividad </a:t>
            </a:r>
            <a:r>
              <a:rPr lang="es-EC" dirty="0" smtClean="0"/>
              <a:t>y por ende la rentabilidad de la industria</a:t>
            </a:r>
          </a:p>
          <a:p>
            <a:pPr algn="just"/>
            <a:r>
              <a:rPr lang="es-EC" b="1" dirty="0" smtClean="0"/>
              <a:t>Facilita los procesos de selección de personal</a:t>
            </a:r>
          </a:p>
          <a:p>
            <a:pPr algn="just"/>
            <a:r>
              <a:rPr lang="es-EC" dirty="0" smtClean="0"/>
              <a:t>Brinda </a:t>
            </a:r>
            <a:r>
              <a:rPr lang="es-EC" b="1" dirty="0" smtClean="0"/>
              <a:t>reconocimiento internacional de una ocupación a las personas </a:t>
            </a:r>
          </a:p>
          <a:p>
            <a:pPr algn="just"/>
            <a:r>
              <a:rPr lang="es-EC" dirty="0" smtClean="0"/>
              <a:t>Eleva la autoestima y motiva al trabajador 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idx="1"/>
          </p:nvPr>
        </p:nvSpPr>
        <p:spPr>
          <a:xfrm>
            <a:off x="142893" y="1124744"/>
            <a:ext cx="9036496" cy="5733256"/>
          </a:xfrm>
        </p:spPr>
        <p:txBody>
          <a:bodyPr>
            <a:normAutofit fontScale="92500" lnSpcReduction="20000"/>
          </a:bodyPr>
          <a:lstStyle/>
          <a:p>
            <a:pPr algn="just" eaLnBrk="1" hangingPunct="1">
              <a:buFontTx/>
              <a:buNone/>
            </a:pPr>
            <a:r>
              <a:rPr lang="es-EC" sz="2400" b="1" u="sng" dirty="0" smtClean="0">
                <a:latin typeface="Verdana" pitchFamily="34" charset="0"/>
              </a:rPr>
              <a:t>QUITO</a:t>
            </a:r>
          </a:p>
          <a:p>
            <a:pPr algn="just" eaLnBrk="1" hangingPunct="1">
              <a:buFontTx/>
              <a:buNone/>
            </a:pPr>
            <a:r>
              <a:rPr lang="es-EC" sz="2400" dirty="0" smtClean="0">
                <a:latin typeface="Verdana" pitchFamily="34" charset="0"/>
              </a:rPr>
              <a:t>Av. Rumipamba E2-324 y Amazonas, </a:t>
            </a:r>
          </a:p>
          <a:p>
            <a:pPr algn="just" eaLnBrk="1" hangingPunct="1">
              <a:buFontTx/>
              <a:buNone/>
            </a:pPr>
            <a:r>
              <a:rPr lang="es-EC" sz="2400" dirty="0" smtClean="0">
                <a:latin typeface="Verdana" pitchFamily="34" charset="0"/>
              </a:rPr>
              <a:t>Torre Carolina piso 10</a:t>
            </a:r>
          </a:p>
          <a:p>
            <a:pPr algn="just" eaLnBrk="1" hangingPunct="1">
              <a:buFontTx/>
              <a:buNone/>
            </a:pPr>
            <a:r>
              <a:rPr lang="es-EC" sz="2400" dirty="0" smtClean="0">
                <a:latin typeface="Verdana" pitchFamily="34" charset="0"/>
              </a:rPr>
              <a:t>Teléfono: 2257533 Ext 205</a:t>
            </a:r>
          </a:p>
          <a:p>
            <a:pPr algn="just" eaLnBrk="1" hangingPunct="1">
              <a:buFontTx/>
              <a:buNone/>
            </a:pPr>
            <a:r>
              <a:rPr lang="es-EC" sz="2400" dirty="0" smtClean="0">
                <a:latin typeface="Verdana" pitchFamily="34" charset="0"/>
              </a:rPr>
              <a:t>Email: info@qualiturecuador.com</a:t>
            </a:r>
          </a:p>
          <a:p>
            <a:pPr algn="just" eaLnBrk="1" hangingPunct="1">
              <a:buFontTx/>
              <a:buNone/>
            </a:pPr>
            <a:r>
              <a:rPr lang="es-EC" sz="2400" dirty="0" smtClean="0">
                <a:hlinkClick r:id="rId2"/>
              </a:rPr>
              <a:t>www.qualiturecuador.com</a:t>
            </a:r>
            <a:endParaRPr lang="es-EC" sz="2400" dirty="0" smtClean="0"/>
          </a:p>
          <a:p>
            <a:pPr algn="just" eaLnBrk="1" hangingPunct="1">
              <a:buFontTx/>
              <a:buNone/>
            </a:pPr>
            <a:r>
              <a:rPr lang="es-EC" b="1" u="sng" dirty="0" smtClean="0"/>
              <a:t>GUAYAQUIL </a:t>
            </a:r>
          </a:p>
          <a:p>
            <a:pPr algn="just" eaLnBrk="1" hangingPunct="1">
              <a:buFontTx/>
              <a:buNone/>
            </a:pPr>
            <a:r>
              <a:rPr lang="es-EC" dirty="0" smtClean="0"/>
              <a:t>Luque 111 y Pichincha </a:t>
            </a:r>
          </a:p>
          <a:p>
            <a:pPr algn="just" eaLnBrk="1" hangingPunct="1">
              <a:buFontTx/>
              <a:buNone/>
            </a:pPr>
            <a:r>
              <a:rPr lang="es-EC" dirty="0" smtClean="0"/>
              <a:t>Edif. Banco Park piso 14 </a:t>
            </a:r>
          </a:p>
          <a:p>
            <a:pPr algn="just" eaLnBrk="1" hangingPunct="1">
              <a:buFontTx/>
              <a:buNone/>
            </a:pPr>
            <a:r>
              <a:rPr lang="es-EC" dirty="0" smtClean="0"/>
              <a:t>Teléfono  2517622</a:t>
            </a:r>
          </a:p>
          <a:p>
            <a:pPr algn="just">
              <a:buNone/>
            </a:pPr>
            <a:r>
              <a:rPr lang="es-EC" sz="2400" dirty="0" smtClean="0"/>
              <a:t>Link, </a:t>
            </a:r>
            <a:r>
              <a:rPr lang="es-EC" dirty="0"/>
              <a:t>Video Promocional QUALITUR </a:t>
            </a:r>
            <a:r>
              <a:rPr lang="es-EC" dirty="0" smtClean="0"/>
              <a:t>:</a:t>
            </a:r>
          </a:p>
          <a:p>
            <a:pPr algn="just">
              <a:buNone/>
            </a:pPr>
            <a:r>
              <a:rPr lang="es-EC" dirty="0" smtClean="0"/>
              <a:t> </a:t>
            </a:r>
            <a:r>
              <a:rPr lang="es-EC" dirty="0">
                <a:hlinkClick r:id="rId3"/>
              </a:rPr>
              <a:t>http://</a:t>
            </a:r>
            <a:r>
              <a:rPr lang="es-EC" dirty="0" smtClean="0">
                <a:hlinkClick r:id="rId3"/>
              </a:rPr>
              <a:t>www.youtube.com/watch?v=qGYIq4v2Yoo</a:t>
            </a:r>
            <a:endParaRPr lang="es-EC" dirty="0" smtClean="0"/>
          </a:p>
          <a:p>
            <a:pPr algn="just">
              <a:buNone/>
            </a:pPr>
            <a:r>
              <a:rPr lang="es-EC" b="1" u="sng" dirty="0" smtClean="0"/>
              <a:t>GALAPAGOS</a:t>
            </a:r>
          </a:p>
          <a:p>
            <a:pPr algn="just">
              <a:buNone/>
            </a:pPr>
            <a:r>
              <a:rPr lang="es-EC" sz="2400" dirty="0" smtClean="0"/>
              <a:t>CAPTURGAL </a:t>
            </a:r>
          </a:p>
          <a:p>
            <a:pPr algn="just">
              <a:buNone/>
            </a:pPr>
            <a:r>
              <a:rPr lang="es-EC" dirty="0" smtClean="0"/>
              <a:t>Av. Charles Darwin, edificio CAPTURGAL</a:t>
            </a:r>
          </a:p>
          <a:p>
            <a:pPr algn="just">
              <a:buNone/>
            </a:pPr>
            <a:r>
              <a:rPr lang="es-EC" dirty="0" smtClean="0"/>
              <a:t>Teléfono 2526609 </a:t>
            </a:r>
            <a:endParaRPr lang="es-ES" sz="2400" dirty="0" smtClean="0"/>
          </a:p>
        </p:txBody>
      </p:sp>
      <p:sp>
        <p:nvSpPr>
          <p:cNvPr id="2" name="1 CuadroTexto"/>
          <p:cNvSpPr txBox="1"/>
          <p:nvPr/>
        </p:nvSpPr>
        <p:spPr>
          <a:xfrm>
            <a:off x="899592" y="245839"/>
            <a:ext cx="7200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600" b="1" dirty="0" smtClean="0">
                <a:solidFill>
                  <a:schemeClr val="bg1"/>
                </a:solidFill>
              </a:rPr>
              <a:t>CONSULTAS E INQUIETUDES</a:t>
            </a:r>
            <a:r>
              <a:rPr lang="es-EC" dirty="0" smtClean="0"/>
              <a:t> 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>
          <a:xfrm>
            <a:off x="714375" y="17145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s-EC" dirty="0" smtClean="0"/>
          </a:p>
          <a:p>
            <a:pPr eaLnBrk="1" hangingPunct="1">
              <a:buFontTx/>
              <a:buNone/>
            </a:pPr>
            <a:endParaRPr lang="es-EC" smtClean="0"/>
          </a:p>
          <a:p>
            <a:pPr eaLnBrk="1" hangingPunct="1">
              <a:buFontTx/>
              <a:buNone/>
            </a:pPr>
            <a:endParaRPr lang="es-EC" smtClean="0"/>
          </a:p>
          <a:p>
            <a:pPr algn="ctr" eaLnBrk="1" hangingPunct="1">
              <a:buFontTx/>
              <a:buNone/>
            </a:pPr>
            <a:r>
              <a:rPr lang="es-EC" b="1" dirty="0" smtClean="0"/>
              <a:t>	</a:t>
            </a:r>
            <a:r>
              <a:rPr lang="es-EC" sz="4400" dirty="0" smtClean="0">
                <a:latin typeface="Verdana" pitchFamily="34" charset="0"/>
              </a:rPr>
              <a:t>Muchas gracias</a:t>
            </a:r>
            <a:endParaRPr lang="es-ES" sz="4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490" y="188640"/>
            <a:ext cx="7024744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es-EC" sz="4900" b="1" dirty="0" smtClean="0">
                <a:solidFill>
                  <a:schemeClr val="bg1"/>
                </a:solidFill>
              </a:rPr>
              <a:t>RELEVANCIA</a:t>
            </a:r>
            <a:r>
              <a:rPr lang="es-EC" sz="4900" b="1" dirty="0" smtClean="0"/>
              <a:t> </a:t>
            </a:r>
            <a:endParaRPr lang="es-EC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196752"/>
            <a:ext cx="8208912" cy="518457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EC" sz="2800" b="1" dirty="0" smtClean="0"/>
              <a:t>Somos </a:t>
            </a:r>
          </a:p>
          <a:p>
            <a:pPr marL="822960" lvl="1" indent="-457200" algn="just">
              <a:buFont typeface="+mj-lt"/>
              <a:buAutoNum type="arabicPeriod"/>
            </a:pPr>
            <a:r>
              <a:rPr lang="es-EC" sz="2600" dirty="0" smtClean="0"/>
              <a:t>la </a:t>
            </a:r>
            <a:r>
              <a:rPr lang="es-EC" sz="2600" dirty="0" smtClean="0">
                <a:solidFill>
                  <a:srgbClr val="FF0000"/>
                </a:solidFill>
              </a:rPr>
              <a:t>Primera entidad de Certificación de Personas en el Ecuador</a:t>
            </a:r>
            <a:r>
              <a:rPr lang="es-EC" sz="2600" dirty="0" smtClean="0"/>
              <a:t> </a:t>
            </a:r>
          </a:p>
          <a:p>
            <a:pPr marL="822960" lvl="1" indent="-457200" algn="just">
              <a:buFont typeface="+mj-lt"/>
              <a:buAutoNum type="arabicPeriod"/>
            </a:pPr>
            <a:r>
              <a:rPr lang="es-EC" sz="2600" dirty="0" smtClean="0"/>
              <a:t>la </a:t>
            </a:r>
            <a:r>
              <a:rPr lang="es-EC" sz="2600" b="1" dirty="0" smtClean="0"/>
              <a:t>Segunda existente en Sudamérica </a:t>
            </a:r>
            <a:r>
              <a:rPr lang="es-EC" sz="2600" dirty="0" smtClean="0"/>
              <a:t>(la otra está en Brasil)</a:t>
            </a:r>
          </a:p>
          <a:p>
            <a:pPr marL="822960" lvl="1" indent="-457200" algn="just">
              <a:buFont typeface="+mj-lt"/>
              <a:buAutoNum type="arabicPeriod"/>
            </a:pPr>
            <a:r>
              <a:rPr lang="es-EC" sz="2600" b="1" dirty="0" smtClean="0"/>
              <a:t>una de las Ocho en el mundo </a:t>
            </a:r>
          </a:p>
          <a:p>
            <a:pPr algn="just">
              <a:buNone/>
            </a:pPr>
            <a:r>
              <a:rPr lang="es-EC" sz="2800" dirty="0" smtClean="0"/>
              <a:t>que tiene la capacidad de realizar esta tarea y cuyos resultados y </a:t>
            </a:r>
            <a:r>
              <a:rPr lang="es-EC" sz="2800" b="1" dirty="0" smtClean="0"/>
              <a:t>Certificados expedidos tienen reconocimiento nacional e </a:t>
            </a:r>
            <a:r>
              <a:rPr lang="es-EC" sz="2800" b="1" dirty="0" smtClean="0"/>
              <a:t>internacional por Acreditación ante  Estado</a:t>
            </a:r>
            <a:endParaRPr lang="es-EC" sz="2800" b="1" dirty="0" smtClean="0"/>
          </a:p>
          <a:p>
            <a:pPr marL="68580" indent="0">
              <a:buNone/>
            </a:pP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7624" y="0"/>
            <a:ext cx="7024744" cy="980728"/>
          </a:xfrm>
        </p:spPr>
        <p:txBody>
          <a:bodyPr/>
          <a:lstStyle/>
          <a:p>
            <a:r>
              <a:rPr lang="es-EC" b="1" dirty="0" smtClean="0">
                <a:solidFill>
                  <a:srgbClr val="FF0000"/>
                </a:solidFill>
              </a:rPr>
              <a:t>ESTRUCTURA ORGANICA</a:t>
            </a:r>
            <a:endParaRPr lang="es-EC" b="1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052736"/>
            <a:ext cx="8712968" cy="5616624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es-EC" b="1" dirty="0" smtClean="0">
                <a:solidFill>
                  <a:srgbClr val="FF0000"/>
                </a:solidFill>
              </a:rPr>
              <a:t>GOBIERNO Y ADMINISTRACION</a:t>
            </a:r>
          </a:p>
          <a:p>
            <a:r>
              <a:rPr lang="es-EC" b="1" dirty="0" smtClean="0"/>
              <a:t>ASAMBLEA </a:t>
            </a:r>
            <a:r>
              <a:rPr lang="es-EC" dirty="0" smtClean="0"/>
              <a:t>Todos los Socios</a:t>
            </a:r>
          </a:p>
          <a:p>
            <a:r>
              <a:rPr lang="es-EC" b="1" dirty="0" smtClean="0"/>
              <a:t>DIRECTORIO </a:t>
            </a:r>
            <a:r>
              <a:rPr lang="es-EC" dirty="0" smtClean="0"/>
              <a:t>Todos los Socios </a:t>
            </a:r>
          </a:p>
          <a:p>
            <a:r>
              <a:rPr lang="es-EC" b="1" dirty="0" smtClean="0"/>
              <a:t>PRESIDENTE </a:t>
            </a:r>
            <a:r>
              <a:rPr lang="es-EC" dirty="0" smtClean="0"/>
              <a:t>Ing. Holbach Muñeton 2015 - 2017</a:t>
            </a:r>
          </a:p>
          <a:p>
            <a:r>
              <a:rPr lang="es-EC" b="1" dirty="0" smtClean="0"/>
              <a:t>DIRECTOR EJECUTIVO </a:t>
            </a:r>
            <a:r>
              <a:rPr lang="es-EC" dirty="0" smtClean="0"/>
              <a:t>Iván López Villalba</a:t>
            </a:r>
          </a:p>
          <a:p>
            <a:pPr marL="68580" indent="0" algn="ctr">
              <a:buNone/>
            </a:pPr>
            <a:r>
              <a:rPr lang="es-EC" b="1" dirty="0" smtClean="0">
                <a:solidFill>
                  <a:srgbClr val="FF0000"/>
                </a:solidFill>
              </a:rPr>
              <a:t>GESTION Y OPERACIÓN TECNICA </a:t>
            </a:r>
          </a:p>
          <a:p>
            <a:pPr>
              <a:buFont typeface="Courier New" pitchFamily="49" charset="0"/>
              <a:buChar char="o"/>
            </a:pPr>
            <a:r>
              <a:rPr lang="es-EC" b="1" dirty="0" smtClean="0">
                <a:solidFill>
                  <a:schemeClr val="tx1"/>
                </a:solidFill>
              </a:rPr>
              <a:t>COMITÉ DE ESQUEMA</a:t>
            </a:r>
            <a:r>
              <a:rPr lang="es-EC" dirty="0" smtClean="0">
                <a:solidFill>
                  <a:schemeClr val="tx1"/>
                </a:solidFill>
              </a:rPr>
              <a:t> Todos los Sectores</a:t>
            </a:r>
          </a:p>
          <a:p>
            <a:pPr>
              <a:buFont typeface="Courier New" pitchFamily="49" charset="0"/>
              <a:buChar char="o"/>
            </a:pPr>
            <a:r>
              <a:rPr lang="es-EC" b="1" dirty="0" smtClean="0">
                <a:solidFill>
                  <a:schemeClr val="tx1"/>
                </a:solidFill>
              </a:rPr>
              <a:t>COMITÉ DE QUEJAS Y APELACIONES  </a:t>
            </a:r>
            <a:r>
              <a:rPr lang="es-EC" dirty="0" smtClean="0">
                <a:solidFill>
                  <a:schemeClr val="tx1"/>
                </a:solidFill>
              </a:rPr>
              <a:t>3 Vocales </a:t>
            </a:r>
          </a:p>
          <a:p>
            <a:pPr>
              <a:buFont typeface="Courier New" pitchFamily="49" charset="0"/>
              <a:buChar char="o"/>
            </a:pPr>
            <a:r>
              <a:rPr lang="es-EC" b="1" dirty="0" smtClean="0">
                <a:solidFill>
                  <a:schemeClr val="tx1"/>
                </a:solidFill>
              </a:rPr>
              <a:t>Director Ejecutivo </a:t>
            </a:r>
            <a:r>
              <a:rPr lang="es-EC" dirty="0" smtClean="0">
                <a:solidFill>
                  <a:schemeClr val="tx1"/>
                </a:solidFill>
              </a:rPr>
              <a:t>Iván López Villalba </a:t>
            </a:r>
          </a:p>
          <a:p>
            <a:pPr>
              <a:buFont typeface="Courier New" pitchFamily="49" charset="0"/>
              <a:buChar char="o"/>
            </a:pPr>
            <a:r>
              <a:rPr lang="es-EC" b="1" dirty="0" smtClean="0">
                <a:solidFill>
                  <a:schemeClr val="tx1"/>
                </a:solidFill>
              </a:rPr>
              <a:t>Coordinadora Técnica </a:t>
            </a:r>
            <a:r>
              <a:rPr lang="es-EC" dirty="0" smtClean="0">
                <a:solidFill>
                  <a:schemeClr val="tx1"/>
                </a:solidFill>
              </a:rPr>
              <a:t>Sara Tarré Intriago </a:t>
            </a:r>
          </a:p>
          <a:p>
            <a:pPr>
              <a:buFont typeface="Courier New" pitchFamily="49" charset="0"/>
              <a:buChar char="o"/>
            </a:pPr>
            <a:r>
              <a:rPr lang="es-EC" b="1" dirty="0" smtClean="0">
                <a:solidFill>
                  <a:schemeClr val="tx1"/>
                </a:solidFill>
              </a:rPr>
              <a:t>Coordinadora de Operaciones </a:t>
            </a:r>
            <a:r>
              <a:rPr lang="es-EC" dirty="0" smtClean="0">
                <a:solidFill>
                  <a:schemeClr val="tx1"/>
                </a:solidFill>
              </a:rPr>
              <a:t>Alicia </a:t>
            </a:r>
            <a:r>
              <a:rPr lang="es-EC" dirty="0" err="1" smtClean="0">
                <a:solidFill>
                  <a:schemeClr val="tx1"/>
                </a:solidFill>
              </a:rPr>
              <a:t>Landeta</a:t>
            </a:r>
            <a:r>
              <a:rPr lang="es-EC" dirty="0" smtClean="0">
                <a:solidFill>
                  <a:schemeClr val="tx1"/>
                </a:solidFill>
              </a:rPr>
              <a:t> </a:t>
            </a:r>
            <a:endParaRPr lang="es-EC" dirty="0" smtClean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es-EC" b="1" dirty="0" smtClean="0">
                <a:solidFill>
                  <a:schemeClr val="tx1"/>
                </a:solidFill>
              </a:rPr>
              <a:t>Coordinadora Administrativa </a:t>
            </a:r>
            <a:r>
              <a:rPr lang="es-EC" dirty="0" smtClean="0">
                <a:solidFill>
                  <a:schemeClr val="tx1"/>
                </a:solidFill>
              </a:rPr>
              <a:t>Meri Mayorga</a:t>
            </a:r>
            <a:endParaRPr lang="es-EC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86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14313"/>
            <a:ext cx="7772400" cy="64293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s-ES_tradnl" sz="900" dirty="0" smtClean="0">
                <a:solidFill>
                  <a:schemeClr val="bg1"/>
                </a:solidFill>
                <a:latin typeface="CB Helvetica Condensed Bold" pitchFamily="112" charset="0"/>
              </a:rPr>
              <a:t/>
            </a:r>
            <a:br>
              <a:rPr lang="es-ES_tradnl" sz="900" dirty="0" smtClean="0">
                <a:solidFill>
                  <a:schemeClr val="bg1"/>
                </a:solidFill>
                <a:latin typeface="CB Helvetica Condensed Bold" pitchFamily="112" charset="0"/>
              </a:rPr>
            </a:br>
            <a:r>
              <a:rPr lang="es-EC" sz="4400" b="1" dirty="0" smtClean="0">
                <a:solidFill>
                  <a:schemeClr val="bg1"/>
                </a:solidFill>
                <a:latin typeface="Verdana" pitchFamily="34" charset="0"/>
              </a:rPr>
              <a:t>OBJETIVOS</a:t>
            </a:r>
            <a:endParaRPr lang="es-ES_tradnl" sz="3200" dirty="0" smtClean="0">
              <a:solidFill>
                <a:schemeClr val="bg1"/>
              </a:solidFill>
              <a:latin typeface="CB Helvetica Condensed Bold" pitchFamily="112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196752"/>
            <a:ext cx="8496945" cy="5400601"/>
          </a:xfrm>
          <a:noFill/>
        </p:spPr>
        <p:txBody>
          <a:bodyPr>
            <a:noAutofit/>
          </a:bodyPr>
          <a:lstStyle/>
          <a:p>
            <a:pPr marL="582930" indent="-514350" algn="just" eaLnBrk="1" hangingPunct="1">
              <a:buClr>
                <a:schemeClr val="bg2">
                  <a:lumMod val="50000"/>
                </a:schemeClr>
              </a:buClr>
              <a:buFont typeface="+mj-lt"/>
              <a:buAutoNum type="arabicPeriod"/>
            </a:pPr>
            <a:r>
              <a:rPr lang="es-ES_tradnl" sz="2600" dirty="0" smtClean="0">
                <a:latin typeface="Verdana" pitchFamily="34" charset="0"/>
              </a:rPr>
              <a:t>Contribuir a la mejora de la </a:t>
            </a:r>
            <a:r>
              <a:rPr lang="es-ES_tradnl" sz="2600" b="1" dirty="0" smtClean="0">
                <a:latin typeface="Verdana" pitchFamily="34" charset="0"/>
              </a:rPr>
              <a:t>CALIDAD</a:t>
            </a:r>
            <a:r>
              <a:rPr lang="es-ES_tradnl" sz="2600" dirty="0" smtClean="0">
                <a:latin typeface="Verdana" pitchFamily="34" charset="0"/>
              </a:rPr>
              <a:t> de los servicios del </a:t>
            </a:r>
            <a:r>
              <a:rPr lang="es-ES_tradnl" sz="2600" dirty="0">
                <a:latin typeface="Verdana" pitchFamily="34" charset="0"/>
              </a:rPr>
              <a:t>S</a:t>
            </a:r>
            <a:r>
              <a:rPr lang="es-ES_tradnl" sz="2600" dirty="0" smtClean="0">
                <a:latin typeface="Verdana" pitchFamily="34" charset="0"/>
              </a:rPr>
              <a:t>ector</a:t>
            </a:r>
          </a:p>
          <a:p>
            <a:pPr marL="582930" indent="-514350" algn="just" eaLnBrk="1" hangingPunct="1">
              <a:buClr>
                <a:schemeClr val="bg2">
                  <a:lumMod val="50000"/>
                </a:schemeClr>
              </a:buClr>
              <a:buFont typeface="+mj-lt"/>
              <a:buAutoNum type="arabicPeriod"/>
            </a:pPr>
            <a:r>
              <a:rPr lang="es-ES_tradnl" sz="2600" dirty="0" smtClean="0">
                <a:latin typeface="Verdana" pitchFamily="34" charset="0"/>
              </a:rPr>
              <a:t>Elevar los niveles de </a:t>
            </a:r>
            <a:r>
              <a:rPr lang="es-ES_tradnl" sz="2600" b="1" dirty="0" smtClean="0">
                <a:latin typeface="Verdana" pitchFamily="34" charset="0"/>
              </a:rPr>
              <a:t>CALIDAD</a:t>
            </a:r>
            <a:r>
              <a:rPr lang="es-ES_tradnl" sz="2600" dirty="0" smtClean="0">
                <a:latin typeface="Verdana" pitchFamily="34" charset="0"/>
              </a:rPr>
              <a:t> de los trabajadores que actúan en el sector turístico.</a:t>
            </a:r>
          </a:p>
          <a:p>
            <a:pPr marL="582930" indent="-514350" algn="just" eaLnBrk="1" hangingPunct="1">
              <a:buClr>
                <a:schemeClr val="bg2">
                  <a:lumMod val="50000"/>
                </a:schemeClr>
              </a:buClr>
              <a:buFont typeface="+mj-lt"/>
              <a:buAutoNum type="arabicPeriod"/>
            </a:pPr>
            <a:r>
              <a:rPr lang="es-ES_tradnl" sz="2600" dirty="0" smtClean="0">
                <a:latin typeface="Verdana" pitchFamily="34" charset="0"/>
              </a:rPr>
              <a:t>Fijar normas / </a:t>
            </a:r>
            <a:r>
              <a:rPr lang="es-ES_tradnl" sz="2600" u="sng" dirty="0" smtClean="0">
                <a:latin typeface="Verdana" pitchFamily="34" charset="0"/>
              </a:rPr>
              <a:t>estándares para las personas </a:t>
            </a:r>
            <a:r>
              <a:rPr lang="es-ES_tradnl" sz="2600" dirty="0" smtClean="0">
                <a:latin typeface="Verdana" pitchFamily="34" charset="0"/>
              </a:rPr>
              <a:t>que trabajan en Turismo</a:t>
            </a:r>
          </a:p>
          <a:p>
            <a:pPr marL="582930" indent="-514350" algn="just" eaLnBrk="1" hangingPunct="1">
              <a:buClr>
                <a:srgbClr val="92D050"/>
              </a:buClr>
              <a:buFont typeface="+mj-lt"/>
              <a:buAutoNum type="arabicPeriod"/>
            </a:pPr>
            <a:r>
              <a:rPr lang="es-EC" sz="2600" dirty="0" smtClean="0">
                <a:latin typeface="Verdana" pitchFamily="34" charset="0"/>
              </a:rPr>
              <a:t>Incorporar una visión estratégica sobre la importancia del recurso humano en las empresas</a:t>
            </a:r>
          </a:p>
          <a:p>
            <a:pPr marL="582930" indent="-514350" algn="just" eaLnBrk="1" hangingPunct="1">
              <a:buClr>
                <a:srgbClr val="92D050"/>
              </a:buClr>
              <a:buFont typeface="+mj-lt"/>
              <a:buAutoNum type="arabicPeriod"/>
            </a:pPr>
            <a:r>
              <a:rPr lang="es-EC" sz="2600" dirty="0" smtClean="0">
                <a:latin typeface="Verdana" pitchFamily="34" charset="0"/>
              </a:rPr>
              <a:t>Generar relación eficaz de cooperación entre trabajadores, empresarios, autoridades y sector académico</a:t>
            </a:r>
            <a:endParaRPr lang="es-ES_tradnl" sz="2600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14313"/>
            <a:ext cx="7772400" cy="64293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s-ES_tradnl" sz="900" dirty="0" smtClean="0">
                <a:solidFill>
                  <a:schemeClr val="bg1"/>
                </a:solidFill>
                <a:latin typeface="CB Helvetica Condensed Bold" pitchFamily="112" charset="0"/>
              </a:rPr>
              <a:t/>
            </a:r>
            <a:br>
              <a:rPr lang="es-ES_tradnl" sz="900" dirty="0" smtClean="0">
                <a:solidFill>
                  <a:schemeClr val="bg1"/>
                </a:solidFill>
                <a:latin typeface="CB Helvetica Condensed Bold" pitchFamily="112" charset="0"/>
              </a:rPr>
            </a:br>
            <a:r>
              <a:rPr lang="es-EC" sz="4400" b="1" dirty="0" smtClean="0">
                <a:solidFill>
                  <a:schemeClr val="bg1"/>
                </a:solidFill>
                <a:latin typeface="Verdana" pitchFamily="34" charset="0"/>
              </a:rPr>
              <a:t>OBJETIVOS</a:t>
            </a:r>
            <a:endParaRPr lang="es-ES_tradnl" sz="3200" dirty="0" smtClean="0">
              <a:solidFill>
                <a:schemeClr val="bg1"/>
              </a:solidFill>
              <a:latin typeface="CB Helvetica Condensed Bold" pitchFamily="112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0" y="1196752"/>
            <a:ext cx="9143999" cy="5328593"/>
          </a:xfrm>
          <a:noFill/>
        </p:spPr>
        <p:txBody>
          <a:bodyPr>
            <a:noAutofit/>
          </a:bodyPr>
          <a:lstStyle/>
          <a:p>
            <a:pPr marL="514350" indent="-514350" algn="just">
              <a:spcBef>
                <a:spcPts val="0"/>
              </a:spcBef>
              <a:buClr>
                <a:schemeClr val="folHlink"/>
              </a:buClr>
              <a:buFont typeface="+mj-lt"/>
              <a:buAutoNum type="arabicPeriod" startAt="6"/>
            </a:pPr>
            <a:r>
              <a:rPr lang="es-ES_tradnl" sz="2600" dirty="0">
                <a:latin typeface="Verdana" pitchFamily="34" charset="0"/>
              </a:rPr>
              <a:t>A</a:t>
            </a:r>
            <a:r>
              <a:rPr lang="es-ES_tradnl" sz="2600" dirty="0" smtClean="0">
                <a:latin typeface="Verdana" pitchFamily="34" charset="0"/>
              </a:rPr>
              <a:t>porte </a:t>
            </a:r>
            <a:r>
              <a:rPr lang="es-ES_tradnl" sz="2600" dirty="0">
                <a:latin typeface="Verdana" pitchFamily="34" charset="0"/>
              </a:rPr>
              <a:t>del Sector Privado a la CALIDAD EN TURISMO </a:t>
            </a:r>
          </a:p>
          <a:p>
            <a:pPr marL="514350" indent="-514350" algn="just">
              <a:spcBef>
                <a:spcPts val="0"/>
              </a:spcBef>
              <a:buClr>
                <a:schemeClr val="folHlink"/>
              </a:buClr>
              <a:buFont typeface="+mj-lt"/>
              <a:buAutoNum type="arabicPeriod" startAt="6"/>
            </a:pPr>
            <a:r>
              <a:rPr lang="es-ES_tradnl" sz="2600" dirty="0">
                <a:latin typeface="Verdana" pitchFamily="34" charset="0"/>
              </a:rPr>
              <a:t>Se puede </a:t>
            </a:r>
            <a:r>
              <a:rPr lang="es-ES_tradnl" sz="2600" dirty="0" smtClean="0">
                <a:latin typeface="Verdana" pitchFamily="34" charset="0"/>
              </a:rPr>
              <a:t>Certificar organización, infraestructura</a:t>
            </a:r>
            <a:r>
              <a:rPr lang="es-ES_tradnl" sz="2600" dirty="0">
                <a:latin typeface="Verdana" pitchFamily="34" charset="0"/>
              </a:rPr>
              <a:t>, </a:t>
            </a:r>
            <a:r>
              <a:rPr lang="es-ES_tradnl" sz="2600" dirty="0" smtClean="0">
                <a:latin typeface="Verdana" pitchFamily="34" charset="0"/>
              </a:rPr>
              <a:t>playas, </a:t>
            </a:r>
            <a:r>
              <a:rPr lang="es-ES_tradnl" sz="2600" dirty="0" smtClean="0">
                <a:latin typeface="Verdana" pitchFamily="34" charset="0"/>
              </a:rPr>
              <a:t>procesos, </a:t>
            </a:r>
            <a:r>
              <a:rPr lang="es-ES_tradnl" sz="2600" dirty="0" smtClean="0">
                <a:latin typeface="Verdana" pitchFamily="34" charset="0"/>
              </a:rPr>
              <a:t>pero lo </a:t>
            </a:r>
            <a:r>
              <a:rPr lang="es-ES_tradnl" sz="2600" dirty="0">
                <a:latin typeface="Verdana" pitchFamily="34" charset="0"/>
              </a:rPr>
              <a:t>que </a:t>
            </a:r>
            <a:r>
              <a:rPr lang="es-ES_tradnl" sz="2600" b="1" dirty="0" smtClean="0">
                <a:latin typeface="Verdana" pitchFamily="34" charset="0"/>
              </a:rPr>
              <a:t>nos interesa </a:t>
            </a:r>
            <a:r>
              <a:rPr lang="es-ES_tradnl" sz="2600" b="1" dirty="0">
                <a:latin typeface="Verdana" pitchFamily="34" charset="0"/>
              </a:rPr>
              <a:t>son las personas   </a:t>
            </a:r>
          </a:p>
          <a:p>
            <a:pPr marL="514350" indent="-514350" algn="just">
              <a:spcBef>
                <a:spcPts val="0"/>
              </a:spcBef>
              <a:buClr>
                <a:schemeClr val="folHlink"/>
              </a:buClr>
              <a:buFont typeface="+mj-lt"/>
              <a:buAutoNum type="arabicPeriod" startAt="6"/>
            </a:pPr>
            <a:r>
              <a:rPr lang="es-ES_tradnl" sz="2600" b="1" dirty="0" smtClean="0">
                <a:solidFill>
                  <a:srgbClr val="FF0000"/>
                </a:solidFill>
                <a:latin typeface="Verdana" pitchFamily="34" charset="0"/>
              </a:rPr>
              <a:t>El Turismo </a:t>
            </a:r>
            <a:r>
              <a:rPr lang="es-ES_tradnl" sz="2600" b="1" dirty="0">
                <a:solidFill>
                  <a:srgbClr val="FF0000"/>
                </a:solidFill>
                <a:latin typeface="Verdana" pitchFamily="34" charset="0"/>
              </a:rPr>
              <a:t>es una actividad de Personas sirviendo a personas</a:t>
            </a:r>
          </a:p>
          <a:p>
            <a:pPr marL="514350" indent="-514350" algn="just">
              <a:spcBef>
                <a:spcPts val="0"/>
              </a:spcBef>
              <a:buClr>
                <a:schemeClr val="folHlink"/>
              </a:buClr>
              <a:buFont typeface="+mj-lt"/>
              <a:buAutoNum type="arabicPeriod" startAt="6"/>
            </a:pPr>
            <a:r>
              <a:rPr lang="es-ES_tradnl" sz="2600" dirty="0">
                <a:latin typeface="Verdana" pitchFamily="34" charset="0"/>
              </a:rPr>
              <a:t>Nos permite trabajar en una experiencia satisfactoria </a:t>
            </a:r>
            <a:r>
              <a:rPr lang="es-ES_tradnl" sz="2600" dirty="0" smtClean="0">
                <a:latin typeface="Verdana" pitchFamily="34" charset="0"/>
              </a:rPr>
              <a:t>al </a:t>
            </a:r>
            <a:r>
              <a:rPr lang="es-ES_tradnl" sz="2600" dirty="0">
                <a:latin typeface="Verdana" pitchFamily="34" charset="0"/>
              </a:rPr>
              <a:t>Turista </a:t>
            </a:r>
            <a:r>
              <a:rPr lang="es-ES_tradnl" sz="2600" dirty="0" smtClean="0">
                <a:latin typeface="Verdana" pitchFamily="34" charset="0"/>
              </a:rPr>
              <a:t>a partir de la mejora de la Calidad en la Prestación de Servicios</a:t>
            </a:r>
            <a:endParaRPr lang="es-ES_tradnl" sz="2600" dirty="0">
              <a:latin typeface="Verdana" pitchFamily="34" charset="0"/>
            </a:endParaRPr>
          </a:p>
          <a:p>
            <a:pPr marL="514350" indent="-514350" algn="just">
              <a:spcBef>
                <a:spcPts val="0"/>
              </a:spcBef>
              <a:buClr>
                <a:schemeClr val="folHlink"/>
              </a:buClr>
              <a:buFont typeface="+mj-lt"/>
              <a:buAutoNum type="arabicPeriod" startAt="6"/>
            </a:pPr>
            <a:r>
              <a:rPr lang="es-ES_tradnl" sz="2600" dirty="0" smtClean="0">
                <a:latin typeface="Verdana" pitchFamily="34" charset="0"/>
              </a:rPr>
              <a:t>Permite </a:t>
            </a:r>
            <a:r>
              <a:rPr lang="es-ES_tradnl" sz="2600" dirty="0">
                <a:latin typeface="Verdana" pitchFamily="34" charset="0"/>
              </a:rPr>
              <a:t>mejorar la ecuación Calidad – Precio</a:t>
            </a:r>
          </a:p>
          <a:p>
            <a:pPr marL="514350" indent="-514350" algn="just">
              <a:spcBef>
                <a:spcPts val="0"/>
              </a:spcBef>
              <a:buClr>
                <a:schemeClr val="folHlink"/>
              </a:buClr>
              <a:buFont typeface="+mj-lt"/>
              <a:buAutoNum type="arabicPeriod" startAt="6"/>
            </a:pPr>
            <a:r>
              <a:rPr lang="es-ES_tradnl" sz="2600" dirty="0" smtClean="0">
                <a:latin typeface="Verdana" pitchFamily="34" charset="0"/>
              </a:rPr>
              <a:t>Nos debe llevar  a elevar </a:t>
            </a:r>
            <a:r>
              <a:rPr lang="es-ES_tradnl" sz="2600" dirty="0">
                <a:latin typeface="Verdana" pitchFamily="34" charset="0"/>
              </a:rPr>
              <a:t>las tarifas </a:t>
            </a:r>
          </a:p>
          <a:p>
            <a:pPr algn="just" eaLnBrk="1" hangingPunct="1">
              <a:buClr>
                <a:schemeClr val="bg2">
                  <a:lumMod val="50000"/>
                </a:schemeClr>
              </a:buClr>
            </a:pPr>
            <a:endParaRPr lang="es-ES_tradnl" sz="2600" dirty="0" smtClean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11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1532</TotalTime>
  <Words>2145</Words>
  <Application>Microsoft Office PowerPoint</Application>
  <PresentationFormat>Presentación en pantalla (4:3)</PresentationFormat>
  <Paragraphs>875</Paragraphs>
  <Slides>58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58</vt:i4>
      </vt:variant>
    </vt:vector>
  </HeadingPairs>
  <TitlesOfParts>
    <vt:vector size="59" baseType="lpstr">
      <vt:lpstr>Austin</vt:lpstr>
      <vt:lpstr>CERTIFICACIÓN DE COMPETENCIAS LABORALES</vt:lpstr>
      <vt:lpstr>QUALITUR </vt:lpstr>
      <vt:lpstr> ANTECEDENTES</vt:lpstr>
      <vt:lpstr>PARTICIPES </vt:lpstr>
      <vt:lpstr> QUIENES SOMOS</vt:lpstr>
      <vt:lpstr>RELEVANCIA </vt:lpstr>
      <vt:lpstr>ESTRUCTURA ORGANICA</vt:lpstr>
      <vt:lpstr> OBJETIVOS</vt:lpstr>
      <vt:lpstr> OBJETIVOS</vt:lpstr>
      <vt:lpstr>BENEFICIARIOS </vt:lpstr>
      <vt:lpstr>BENEFICIARIOS / TRABAJADORES</vt:lpstr>
      <vt:lpstr>CERTIFICACION EN GALAPAGOS</vt:lpstr>
      <vt:lpstr>CERTIFICACION EN PICHINCHA</vt:lpstr>
      <vt:lpstr>BENEFICIARIOS / EMPRESARIOS</vt:lpstr>
      <vt:lpstr>Reconocimiento a Empresarios</vt:lpstr>
      <vt:lpstr>AUTORIDADES</vt:lpstr>
      <vt:lpstr>AUTORIDADES</vt:lpstr>
      <vt:lpstr>PROCESO PARA IMPLEMENTAR LA CERTIFICACION </vt:lpstr>
      <vt:lpstr>SISTEMA DE CERTIFICACION  DE COMPETENCIAS  LABORALES </vt:lpstr>
      <vt:lpstr>SISTEMA DE CERTIFICACION DE COMPETENCIAS LABORALES</vt:lpstr>
      <vt:lpstr>SISTEMA DE CERTIFICACION DE COMPETENCIAS LABORALES</vt:lpstr>
      <vt:lpstr>SISTEMA DE CERTIFICACION DE COMPETENCIAS LABORALES</vt:lpstr>
      <vt:lpstr>   SISTEMA DE CERTIFICACION DE             COMPETENCIAS LABORALES</vt:lpstr>
      <vt:lpstr>      SISTEMA DE CERTIFICACION DE COMPETENCIAS LABORALES</vt:lpstr>
      <vt:lpstr>QUALITUR</vt:lpstr>
      <vt:lpstr>SECTOR Y OCUPACIONES</vt:lpstr>
      <vt:lpstr>RESULTADOS</vt:lpstr>
      <vt:lpstr> PROCESO DE EVALUACIÓN</vt:lpstr>
      <vt:lpstr>PROCEDIMIENTO DE EVALUACIÓN CON FINES DE CERTIFICACIÓN</vt:lpstr>
      <vt:lpstr>   SISTEMA DE CERTIFICACION DE             COMPETENCIAS LABORALES</vt:lpstr>
      <vt:lpstr>Presentación de PowerPoint</vt:lpstr>
      <vt:lpstr>NUMEROS </vt:lpstr>
      <vt:lpstr>Presentación de PowerPoint</vt:lpstr>
      <vt:lpstr>Presentación de PowerPoint</vt:lpstr>
      <vt:lpstr>TRABAJADORES POR COMPETENCIAS</vt:lpstr>
      <vt:lpstr>Presentación de PowerPoint</vt:lpstr>
      <vt:lpstr>NUMERO DE  PERSONAS EVALUADAS EN GALAPAGOS POR ISLAS </vt:lpstr>
      <vt:lpstr>NÚMERO DE PRUEBAS APLICADAS POR ISLAS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PROYECCIONES </vt:lpstr>
      <vt:lpstr>FINALMENTE</vt:lpstr>
      <vt:lpstr>Presentación de PowerPoint</vt:lpstr>
      <vt:lpstr>Presentación de PowerPoint</vt:lpstr>
    </vt:vector>
  </TitlesOfParts>
  <Company>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AQUI EL TITULO</dc:title>
  <dc:creator>.</dc:creator>
  <cp:lastModifiedBy>IVAN LOPEZ</cp:lastModifiedBy>
  <cp:revision>143</cp:revision>
  <dcterms:created xsi:type="dcterms:W3CDTF">2008-06-17T17:39:58Z</dcterms:created>
  <dcterms:modified xsi:type="dcterms:W3CDTF">2015-10-28T12:52:35Z</dcterms:modified>
</cp:coreProperties>
</file>