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notesMasterIdLst>
    <p:notesMasterId r:id="rId24"/>
  </p:notesMasterIdLst>
  <p:handoutMasterIdLst>
    <p:handoutMasterId r:id="rId25"/>
  </p:handoutMasterIdLst>
  <p:sldIdLst>
    <p:sldId id="256" r:id="rId2"/>
    <p:sldId id="273" r:id="rId3"/>
    <p:sldId id="285" r:id="rId4"/>
    <p:sldId id="280" r:id="rId5"/>
    <p:sldId id="277" r:id="rId6"/>
    <p:sldId id="288" r:id="rId7"/>
    <p:sldId id="279" r:id="rId8"/>
    <p:sldId id="283" r:id="rId9"/>
    <p:sldId id="257" r:id="rId10"/>
    <p:sldId id="282" r:id="rId11"/>
    <p:sldId id="286" r:id="rId12"/>
    <p:sldId id="295" r:id="rId13"/>
    <p:sldId id="287" r:id="rId14"/>
    <p:sldId id="296" r:id="rId15"/>
    <p:sldId id="293" r:id="rId16"/>
    <p:sldId id="289" r:id="rId17"/>
    <p:sldId id="290" r:id="rId18"/>
    <p:sldId id="291" r:id="rId19"/>
    <p:sldId id="292" r:id="rId20"/>
    <p:sldId id="294" r:id="rId21"/>
    <p:sldId id="272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7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3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19A41-0FDD-4CE2-B8B0-FB90919DB8E8}" type="datetimeFigureOut">
              <a:rPr lang="en-US" smtClean="0"/>
              <a:pPr/>
              <a:t>10/27/2015</a:t>
            </a:fld>
            <a:endParaRPr lang="en-T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TT" smtClean="0"/>
              <a:t>INCAPH3rdEncounter.2015</a:t>
            </a:r>
            <a:endParaRPr lang="en-T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0D35DC-FD53-483D-866C-18E12CEFCCBA}" type="slidenum">
              <a:rPr lang="en-TT" smtClean="0"/>
              <a:pPr/>
              <a:t>‹#›</a:t>
            </a:fld>
            <a:endParaRPr lang="en-T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C91DB-37AF-44C0-908F-3188710A85A1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INCAPH3rdEncounter.2015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0C073A-1296-48B8-8D94-6F1B12626B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INCAPH3rdEncounter.2015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T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INCAPH3rdEncounter.2015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T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INCAPH3rdEncounter.2015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INCAPH3rdEncounter.2015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A3BA2-D91E-4BFD-BC87-22D85FDA56B7}" type="datetime1">
              <a:rPr lang="en-US" smtClean="0"/>
              <a:pPr/>
              <a:t>10/27/2015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 smtClean="0"/>
              <a:t>INCAPH 3rd Enncounter - Caribbean Small Hotels P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E79D3-305B-45A8-AF17-83535DA059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57458-4FBF-47FB-8AAD-65682B396B72}" type="datetime1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 smtClean="0"/>
              <a:t>INCAPH 3rd Enncounter - Caribbean Small Hotels 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E79D3-305B-45A8-AF17-83535DA059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D5A4-D80C-4C76-852C-82EA98CB3D87}" type="datetime1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 smtClean="0"/>
              <a:t>INCAPH 3rd Enncounter - Caribbean Small Hotels 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E79D3-305B-45A8-AF17-83535DA059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2A685-B332-45DF-B82F-2698677F37EE}" type="datetime1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 smtClean="0"/>
              <a:t>INCAPH 3rd Enncounter - Caribbean Small Hotels 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E79D3-305B-45A8-AF17-83535DA059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AC492-F9B0-400B-A75C-0672647D30D6}" type="datetime1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 smtClean="0"/>
              <a:t>INCAPH 3rd Enncounter - Caribbean Small Hotels 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E79D3-305B-45A8-AF17-83535DA059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D5CB-8229-485D-B2B2-C87EFAFA0C8A}" type="datetime1">
              <a:rPr lang="en-US" smtClean="0"/>
              <a:pPr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 smtClean="0"/>
              <a:t>INCAPH 3rd Enncounter - Caribbean Small Hotels 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E79D3-305B-45A8-AF17-83535DA059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F0E03-9716-4D67-A13C-F88388CFC864}" type="datetime1">
              <a:rPr lang="en-US" smtClean="0"/>
              <a:pPr/>
              <a:t>10/27/2015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 smtClean="0"/>
              <a:t>INCAPH 3rd Enncounter - Caribbean Small Hotels P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E79D3-305B-45A8-AF17-83535DA059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F2AE1-C043-43F5-AD1E-517CDFC69508}" type="datetime1">
              <a:rPr lang="en-US" smtClean="0"/>
              <a:pPr/>
              <a:t>10/27/2015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 smtClean="0"/>
              <a:t>INCAPH 3rd Enncounter - Caribbean Small Hotels 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E79D3-305B-45A8-AF17-83535DA059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9CC3-1224-4C55-AE4F-8E4A6130135D}" type="datetime1">
              <a:rPr lang="en-US" smtClean="0"/>
              <a:pPr/>
              <a:t>10/27/2015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 smtClean="0"/>
              <a:t>INCAPH 3rd Enncounter - Caribbean Small Hotels 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E79D3-305B-45A8-AF17-83535DA059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4D999-6B48-4869-B60D-052010E02B43}" type="datetime1">
              <a:rPr lang="en-US" smtClean="0"/>
              <a:pPr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 smtClean="0"/>
              <a:t>INCAPH 3rd Enncounter - Caribbean Small Hotels 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E79D3-305B-45A8-AF17-83535DA059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65B8D-8286-4556-B8B6-123096012F10}" type="datetime1">
              <a:rPr lang="en-US" smtClean="0"/>
              <a:pPr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TT" smtClean="0"/>
              <a:t>INCAPH 3rd Enncounter - Caribbean Small Hotels 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BFE79D3-305B-45A8-AF17-83535DA059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6F188B5-2B13-428F-8A08-917547D584C6}" type="datetime1">
              <a:rPr lang="en-US" smtClean="0"/>
              <a:pPr/>
              <a:t>10/27/2015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TT" smtClean="0"/>
              <a:t>INCAPH 3rd Enncounter - Caribbean Small Hotels P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BFE79D3-305B-45A8-AF17-83535DA0591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838200"/>
            <a:ext cx="8305800" cy="7010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u="sng" dirty="0" smtClean="0"/>
              <a:t/>
            </a:r>
            <a:br>
              <a:rPr lang="en-US" sz="3600" u="sng" dirty="0" smtClean="0"/>
            </a:br>
            <a:r>
              <a:rPr lang="en-US" sz="3600" u="sng" dirty="0" smtClean="0"/>
              <a:t/>
            </a:r>
            <a:br>
              <a:rPr lang="en-US" sz="3600" u="sng" dirty="0" smtClean="0"/>
            </a:br>
            <a:r>
              <a:rPr lang="en-US" sz="3600" u="sng" dirty="0" smtClean="0"/>
              <a:t/>
            </a:r>
            <a:br>
              <a:rPr lang="en-US" sz="3600" u="sng" dirty="0" smtClean="0"/>
            </a:br>
            <a:r>
              <a:rPr lang="en-US" sz="3600" u="sng" dirty="0" smtClean="0"/>
              <a:t/>
            </a:r>
            <a:br>
              <a:rPr lang="en-US" sz="3600" u="sng" dirty="0" smtClean="0"/>
            </a:br>
            <a:r>
              <a:rPr lang="en-US" sz="3600" u="sng" dirty="0" smtClean="0"/>
              <a:t/>
            </a:r>
            <a:br>
              <a:rPr lang="en-US" sz="3600" u="sng" dirty="0" smtClean="0"/>
            </a:br>
            <a:r>
              <a:rPr lang="en-US" sz="3600" u="sng" dirty="0" smtClean="0"/>
              <a:t/>
            </a:r>
            <a:br>
              <a:rPr lang="en-US" sz="3600" u="sng" dirty="0" smtClean="0"/>
            </a:br>
            <a:r>
              <a:rPr lang="en-US" sz="3100" b="0" dirty="0" smtClean="0">
                <a:solidFill>
                  <a:schemeClr val="bg1"/>
                </a:solidFill>
              </a:rPr>
              <a:t> </a:t>
            </a:r>
            <a:r>
              <a:rPr lang="en-US" sz="5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5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5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br>
              <a:rPr lang="en-US" sz="5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5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5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5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5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5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5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5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5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5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5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5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5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5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5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3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100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3100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49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CARIBBEAN SMALL HOTELS</a:t>
            </a:r>
            <a:br>
              <a:rPr lang="en-US" sz="49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100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3100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100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br>
              <a:rPr lang="en-US" sz="3100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October, 2015</a:t>
            </a:r>
            <a:br>
              <a:rPr lang="en-US" sz="1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es-EC" sz="1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Tegucigalpa, Honduras </a:t>
            </a:r>
            <a:br>
              <a:rPr lang="es-EC" sz="1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es-EC" sz="18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Presenter</a:t>
            </a:r>
            <a:r>
              <a:rPr lang="es-EC" sz="1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es-EC" sz="18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Denise</a:t>
            </a:r>
            <a:r>
              <a:rPr lang="es-EC" sz="1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EC" sz="18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Aleong</a:t>
            </a:r>
            <a:r>
              <a:rPr lang="es-EC" sz="1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-Thomas</a:t>
            </a:r>
            <a:r>
              <a:rPr lang="en-US" sz="1800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1800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Imagen 1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85800" y="838200"/>
            <a:ext cx="7825907" cy="15757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/>
          </a:bodyPr>
          <a:lstStyle/>
          <a:p>
            <a:pPr algn="ctr"/>
            <a:r>
              <a:rPr lang="en-TT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Caribbean Small Hotels - Present</a:t>
            </a:r>
            <a:endParaRPr lang="en-TT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TT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S.T.A.O.T.T. Training &amp; Development:</a:t>
            </a:r>
          </a:p>
          <a:p>
            <a:pPr>
              <a:buNone/>
            </a:pPr>
            <a:r>
              <a:rPr lang="en-TT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	(a) Introduction to Going Green</a:t>
            </a:r>
          </a:p>
          <a:p>
            <a:pPr>
              <a:buNone/>
            </a:pPr>
            <a:r>
              <a:rPr lang="en-TT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	(b) Conflict Resolution</a:t>
            </a:r>
          </a:p>
          <a:p>
            <a:pPr>
              <a:buNone/>
            </a:pPr>
            <a:r>
              <a:rPr lang="en-TT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	(c) Record Keeping</a:t>
            </a:r>
          </a:p>
          <a:p>
            <a:pPr>
              <a:buNone/>
            </a:pPr>
            <a:r>
              <a:rPr lang="en-TT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	(d) Customer Relations Management </a:t>
            </a:r>
          </a:p>
          <a:p>
            <a:pPr>
              <a:buNone/>
            </a:pPr>
            <a:r>
              <a:rPr lang="en-TT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	(e) First Aid</a:t>
            </a:r>
          </a:p>
          <a:p>
            <a:pPr>
              <a:buNone/>
            </a:pPr>
            <a:r>
              <a:rPr lang="en-TT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	(f) Marketing Techniques for Small Hotels</a:t>
            </a:r>
          </a:p>
          <a:p>
            <a:pPr lvl="0" latinLnBrk="1">
              <a:buNone/>
            </a:pPr>
            <a:r>
              <a:rPr lang="en-TT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	(</a:t>
            </a:r>
            <a:r>
              <a:rPr lang="en-TT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g)Effective </a:t>
            </a:r>
            <a:r>
              <a:rPr lang="en-TT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Housekeeping Skills </a:t>
            </a:r>
          </a:p>
          <a:p>
            <a:pPr lvl="0" latinLnBrk="1">
              <a:buNone/>
            </a:pPr>
            <a:r>
              <a:rPr lang="en-TT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	(h)Excellence in Hospitality Services</a:t>
            </a:r>
          </a:p>
          <a:p>
            <a:pPr lvl="0" latinLnBrk="1">
              <a:buNone/>
            </a:pPr>
            <a:r>
              <a:rPr lang="en-TT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	(</a:t>
            </a:r>
            <a:r>
              <a:rPr lang="en-TT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TT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Breakfast Cookery </a:t>
            </a:r>
            <a:endParaRPr lang="en-TT" b="1" dirty="0" smtClean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latinLnBrk="1">
              <a:buNone/>
            </a:pPr>
            <a:r>
              <a:rPr lang="en-TT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	(j) Caribbean Tourism Organisation’s (C.T.O.)</a:t>
            </a:r>
          </a:p>
          <a:p>
            <a:pPr lvl="0" latinLnBrk="1">
              <a:buNone/>
            </a:pPr>
            <a:r>
              <a:rPr lang="en-TT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         Hospitality Assured Program Certification</a:t>
            </a:r>
          </a:p>
          <a:p>
            <a:pPr>
              <a:buNone/>
            </a:pPr>
            <a:endParaRPr lang="en-TT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endParaRPr lang="en-TT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10400" y="6324600"/>
            <a:ext cx="2133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October, 2015</a:t>
            </a:r>
            <a:br>
              <a:rPr lang="en-US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es-EC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Tegucigalpa, Honduras </a:t>
            </a:r>
            <a:br>
              <a:rPr lang="es-EC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es-EC" sz="10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Presenter</a:t>
            </a:r>
            <a:r>
              <a:rPr lang="es-EC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es-EC" sz="10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Denise</a:t>
            </a:r>
            <a:r>
              <a:rPr lang="es-EC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EC" sz="10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Aleong</a:t>
            </a:r>
            <a:r>
              <a:rPr lang="es-EC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-Thomas</a:t>
            </a:r>
            <a:endParaRPr lang="en-TT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743712"/>
          </a:xfrm>
        </p:spPr>
        <p:txBody>
          <a:bodyPr>
            <a:normAutofit/>
          </a:bodyPr>
          <a:lstStyle/>
          <a:p>
            <a:pPr algn="ctr"/>
            <a:r>
              <a:rPr lang="en-TT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Caribbean Small Hotels - Present</a:t>
            </a:r>
            <a:endParaRPr lang="en-TT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Content Placeholder 4" descr="a&amp;b.phot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600200"/>
            <a:ext cx="4725868" cy="30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5" descr="a&amp;b.photo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3505200"/>
            <a:ext cx="4601503" cy="30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0" y="6304002"/>
            <a:ext cx="2133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October, 2015</a:t>
            </a:r>
            <a:br>
              <a:rPr lang="en-US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es-EC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Tegucigalpa, Honduras </a:t>
            </a:r>
            <a:br>
              <a:rPr lang="es-EC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es-EC" sz="10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Presenter</a:t>
            </a:r>
            <a:r>
              <a:rPr lang="es-EC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es-EC" sz="10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Denise</a:t>
            </a:r>
            <a:r>
              <a:rPr lang="es-EC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EC" sz="10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Aleong</a:t>
            </a:r>
            <a:r>
              <a:rPr lang="es-EC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-Thomas</a:t>
            </a:r>
            <a:endParaRPr lang="en-TT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/>
          </a:bodyPr>
          <a:lstStyle/>
          <a:p>
            <a:pPr algn="ctr"/>
            <a:r>
              <a:rPr lang="en-TT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Caribbean Small Hotels - Present</a:t>
            </a:r>
            <a:endParaRPr lang="en-TT" sz="2800" dirty="0"/>
          </a:p>
        </p:txBody>
      </p:sp>
      <p:pic>
        <p:nvPicPr>
          <p:cNvPr id="4" name="Content Placeholder 3" descr="catamaranhotel_antiguaid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24000"/>
            <a:ext cx="6949742" cy="25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4" descr="copperandlumberhotel_antiguaid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4114800"/>
            <a:ext cx="4536002" cy="25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0" y="6304002"/>
            <a:ext cx="2133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October, 2015</a:t>
            </a:r>
            <a:br>
              <a:rPr lang="en-US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es-EC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Tegucigalpa, Honduras </a:t>
            </a:r>
            <a:br>
              <a:rPr lang="es-EC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es-EC" sz="10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Presenter</a:t>
            </a:r>
            <a:r>
              <a:rPr lang="es-EC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es-EC" sz="10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Denise</a:t>
            </a:r>
            <a:r>
              <a:rPr lang="es-EC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EC" sz="10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Aleong</a:t>
            </a:r>
            <a:r>
              <a:rPr lang="es-EC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-Thomas</a:t>
            </a:r>
            <a:endParaRPr lang="en-TT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229600" cy="685800"/>
          </a:xfrm>
        </p:spPr>
        <p:txBody>
          <a:bodyPr>
            <a:normAutofit/>
          </a:bodyPr>
          <a:lstStyle/>
          <a:p>
            <a:pPr algn="ctr"/>
            <a:r>
              <a:rPr lang="en-TT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Caribbean Small Hotels - Present</a:t>
            </a:r>
            <a:endParaRPr lang="en-TT" sz="3200" dirty="0"/>
          </a:p>
        </p:txBody>
      </p:sp>
      <p:pic>
        <p:nvPicPr>
          <p:cNvPr id="7" name="Content Placeholder 6" descr="gemsofstlu.phot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86200" y="3429000"/>
            <a:ext cx="4878198" cy="32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Picture 7" descr="gemsofstlu.photo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7" y="1904999"/>
            <a:ext cx="3827090" cy="32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0" y="6304002"/>
            <a:ext cx="2133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October, 2015</a:t>
            </a:r>
            <a:br>
              <a:rPr lang="en-US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es-EC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Tegucigalpa, Honduras </a:t>
            </a:r>
            <a:br>
              <a:rPr lang="es-EC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es-EC" sz="10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Presenter</a:t>
            </a:r>
            <a:r>
              <a:rPr lang="es-EC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es-EC" sz="10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Denise</a:t>
            </a:r>
            <a:r>
              <a:rPr lang="es-EC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EC" sz="10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Aleong</a:t>
            </a:r>
            <a:r>
              <a:rPr lang="es-EC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-Thomas</a:t>
            </a:r>
            <a:endParaRPr lang="en-TT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85800"/>
          </a:xfrm>
        </p:spPr>
        <p:txBody>
          <a:bodyPr>
            <a:normAutofit/>
          </a:bodyPr>
          <a:lstStyle/>
          <a:p>
            <a:pPr algn="ctr"/>
            <a:r>
              <a:rPr lang="en-TT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Caribbean Small Hotels - Present</a:t>
            </a:r>
            <a:endParaRPr lang="en-TT" sz="3200" dirty="0"/>
          </a:p>
        </p:txBody>
      </p:sp>
      <p:pic>
        <p:nvPicPr>
          <p:cNvPr id="4" name="Content Placeholder 3" descr="13707338875_f3f60ee3b1_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752600"/>
            <a:ext cx="4621597" cy="30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4" descr="img_546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3581400"/>
            <a:ext cx="4590000" cy="30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0" y="6304002"/>
            <a:ext cx="2133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October, 2015</a:t>
            </a:r>
            <a:br>
              <a:rPr lang="en-US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es-EC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Tegucigalpa, Honduras </a:t>
            </a:r>
            <a:br>
              <a:rPr lang="es-EC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es-EC" sz="10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Presenter</a:t>
            </a:r>
            <a:r>
              <a:rPr lang="es-EC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es-EC" sz="10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Denise</a:t>
            </a:r>
            <a:r>
              <a:rPr lang="es-EC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EC" sz="10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Aleong</a:t>
            </a:r>
            <a:r>
              <a:rPr lang="es-EC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-Thomas</a:t>
            </a:r>
            <a:endParaRPr lang="en-TT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TT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Caribbean Small Hotels - Present</a:t>
            </a:r>
            <a:endParaRPr lang="en-TT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133600"/>
            <a:ext cx="1687091" cy="4495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0"/>
            <a:ext cx="3416220" cy="25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6200"/>
            <a:ext cx="3495493" cy="25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338000"/>
            <a:ext cx="3631766" cy="25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752600"/>
            <a:ext cx="3055207" cy="25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0" y="6304002"/>
            <a:ext cx="2133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October, 2015</a:t>
            </a:r>
            <a:br>
              <a:rPr lang="en-US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es-EC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Tegucigalpa, Honduras </a:t>
            </a:r>
            <a:br>
              <a:rPr lang="es-EC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es-EC" sz="10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Presenter</a:t>
            </a:r>
            <a:r>
              <a:rPr lang="es-EC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es-EC" sz="10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Denise</a:t>
            </a:r>
            <a:r>
              <a:rPr lang="es-EC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EC" sz="10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Aleong</a:t>
            </a:r>
            <a:r>
              <a:rPr lang="es-EC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-Thomas</a:t>
            </a:r>
            <a:endParaRPr lang="en-TT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en-TT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Caribbean Small Hotels - Present</a:t>
            </a:r>
            <a:endParaRPr lang="en-TT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47800"/>
            <a:ext cx="3386659" cy="23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0"/>
            <a:ext cx="3419501" cy="23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676400"/>
            <a:ext cx="3155997" cy="23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Content Placeholder 4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828800"/>
            <a:ext cx="1687091" cy="4800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" name="Picture 12" descr="C:\Users\NA101\AppData\Local\Microsoft\Windows\Temporary Internet Files\Content.Outlook\O2A2DJEO\02-IMG_2624.JPG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343400"/>
            <a:ext cx="3425954" cy="23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0" y="6304002"/>
            <a:ext cx="2133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October, 2015</a:t>
            </a:r>
            <a:br>
              <a:rPr lang="en-US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es-EC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Tegucigalpa, Honduras </a:t>
            </a:r>
            <a:br>
              <a:rPr lang="es-EC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es-EC" sz="10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Presenter</a:t>
            </a:r>
            <a:r>
              <a:rPr lang="es-EC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es-EC" sz="10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Denise</a:t>
            </a:r>
            <a:r>
              <a:rPr lang="es-EC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EC" sz="10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Aleong</a:t>
            </a:r>
            <a:r>
              <a:rPr lang="es-EC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-Thomas</a:t>
            </a:r>
            <a:endParaRPr lang="en-TT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743712"/>
          </a:xfrm>
        </p:spPr>
        <p:txBody>
          <a:bodyPr>
            <a:normAutofit/>
          </a:bodyPr>
          <a:lstStyle/>
          <a:p>
            <a:pPr algn="ctr"/>
            <a:r>
              <a:rPr lang="en-TT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Caribbean Small Hotels - Present</a:t>
            </a:r>
            <a:endParaRPr lang="en-TT" sz="3200" dirty="0"/>
          </a:p>
        </p:txBody>
      </p:sp>
      <p:pic>
        <p:nvPicPr>
          <p:cNvPr id="5" name="Content Placeholder 5" descr="logo.launch.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8200" y="4343400"/>
            <a:ext cx="3715758" cy="23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5" descr="canadian.travelagents.staot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1371600"/>
            <a:ext cx="3135700" cy="23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Picture 8" descr="DAleong-Thomas.meeting.phot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1295400"/>
            <a:ext cx="3120000" cy="23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6" descr="staott.logo.sm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0" y="3352800"/>
            <a:ext cx="2784600" cy="12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Picture 7" descr="wtm2014.t&amp;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" y="4191000"/>
            <a:ext cx="3330657" cy="23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0" y="6304002"/>
            <a:ext cx="2133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October, 2015</a:t>
            </a:r>
            <a:br>
              <a:rPr lang="en-US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es-EC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Tegucigalpa, Honduras </a:t>
            </a:r>
            <a:br>
              <a:rPr lang="es-EC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es-EC" sz="10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Presenter</a:t>
            </a:r>
            <a:r>
              <a:rPr lang="es-EC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es-EC" sz="10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Denise</a:t>
            </a:r>
            <a:r>
              <a:rPr lang="es-EC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EC" sz="10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Aleong</a:t>
            </a:r>
            <a:r>
              <a:rPr lang="es-EC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-Thomas</a:t>
            </a:r>
            <a:endParaRPr lang="en-TT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743712"/>
          </a:xfrm>
        </p:spPr>
        <p:txBody>
          <a:bodyPr>
            <a:normAutofit/>
          </a:bodyPr>
          <a:lstStyle/>
          <a:p>
            <a:pPr algn="ctr"/>
            <a:r>
              <a:rPr lang="en-TT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Caribbean Small Hotels - Present</a:t>
            </a:r>
            <a:endParaRPr lang="en-TT" sz="3200" dirty="0"/>
          </a:p>
        </p:txBody>
      </p:sp>
      <p:pic>
        <p:nvPicPr>
          <p:cNvPr id="5" name="Content Placeholder 4" descr="samisevilla.front.20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50655" y="3276600"/>
            <a:ext cx="4999272" cy="30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Picture 7" descr="samisevilla.room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752600"/>
            <a:ext cx="4080000" cy="30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5" descr="staott.logo.s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1981200"/>
            <a:ext cx="2784600" cy="12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0" y="6304002"/>
            <a:ext cx="2133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October, 2015</a:t>
            </a:r>
            <a:br>
              <a:rPr lang="en-US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es-EC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Tegucigalpa, Honduras </a:t>
            </a:r>
            <a:br>
              <a:rPr lang="es-EC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es-EC" sz="10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Presenter</a:t>
            </a:r>
            <a:r>
              <a:rPr lang="es-EC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es-EC" sz="10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Denise</a:t>
            </a:r>
            <a:r>
              <a:rPr lang="es-EC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EC" sz="10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Aleong</a:t>
            </a:r>
            <a:r>
              <a:rPr lang="es-EC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-Thomas</a:t>
            </a:r>
            <a:endParaRPr lang="en-TT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743712"/>
          </a:xfrm>
        </p:spPr>
        <p:txBody>
          <a:bodyPr>
            <a:normAutofit/>
          </a:bodyPr>
          <a:lstStyle/>
          <a:p>
            <a:pPr algn="ctr"/>
            <a:r>
              <a:rPr lang="en-TT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Caribbean Small Hotels - Present</a:t>
            </a:r>
            <a:endParaRPr lang="en-TT" sz="3200" dirty="0"/>
          </a:p>
        </p:txBody>
      </p:sp>
      <p:pic>
        <p:nvPicPr>
          <p:cNvPr id="5" name="Content Placeholder 4" descr="bayville.phot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86000"/>
            <a:ext cx="4080000" cy="30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6" descr="bayville.photo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3276600"/>
            <a:ext cx="4320000" cy="32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5" descr="staott.logo.s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1981200"/>
            <a:ext cx="2784600" cy="12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0" y="6304002"/>
            <a:ext cx="2133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October, 2015</a:t>
            </a:r>
            <a:br>
              <a:rPr lang="en-US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es-EC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Tegucigalpa, Honduras </a:t>
            </a:r>
            <a:br>
              <a:rPr lang="es-EC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es-EC" sz="10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Presenter</a:t>
            </a:r>
            <a:r>
              <a:rPr lang="es-EC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es-EC" sz="10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Denise</a:t>
            </a:r>
            <a:r>
              <a:rPr lang="es-EC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EC" sz="10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Aleong</a:t>
            </a:r>
            <a:r>
              <a:rPr lang="es-EC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-Thomas</a:t>
            </a:r>
            <a:endParaRPr lang="en-TT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pPr algn="ctr"/>
            <a:r>
              <a:rPr lang="en-TT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Background</a:t>
            </a:r>
            <a:endParaRPr lang="en-TT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/>
          </a:bodyPr>
          <a:lstStyle/>
          <a:p>
            <a:r>
              <a:rPr lang="en-TT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Location:  </a:t>
            </a:r>
            <a:r>
              <a:rPr lang="en-TT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Southeast of North America, East of Central America and North of South America.</a:t>
            </a:r>
          </a:p>
          <a:p>
            <a:r>
              <a:rPr lang="en-TT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Main exports: </a:t>
            </a:r>
            <a:r>
              <a:rPr lang="en-TT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petroleum, gas and oils; bananas, cocoas, sugar and rum; gold, corundum, aluminium oxide and hydroxide and iron ore products; fertilisers; Tourism.</a:t>
            </a:r>
          </a:p>
          <a:p>
            <a:r>
              <a:rPr lang="en-TT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Climate:  </a:t>
            </a:r>
            <a:r>
              <a:rPr lang="en-TT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Tropical with rainy and dry season.</a:t>
            </a:r>
          </a:p>
          <a:p>
            <a:r>
              <a:rPr lang="en-TT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Languages: </a:t>
            </a:r>
            <a:r>
              <a:rPr lang="en-TT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Mother tongue is English. However, some islands also speak, Spanish, Dutch, Creole and French.</a:t>
            </a:r>
          </a:p>
        </p:txBody>
      </p:sp>
      <p:sp>
        <p:nvSpPr>
          <p:cNvPr id="6" name="Rectangle 5"/>
          <p:cNvSpPr/>
          <p:nvPr/>
        </p:nvSpPr>
        <p:spPr>
          <a:xfrm>
            <a:off x="7010400" y="6324600"/>
            <a:ext cx="2133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October, 2015</a:t>
            </a:r>
            <a:br>
              <a:rPr lang="en-US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es-EC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Tegucigalpa, Honduras </a:t>
            </a:r>
            <a:br>
              <a:rPr lang="es-EC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es-EC" sz="10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Presenter</a:t>
            </a:r>
            <a:r>
              <a:rPr lang="es-EC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es-EC" sz="10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Denise</a:t>
            </a:r>
            <a:r>
              <a:rPr lang="es-EC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EC" sz="10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Aleong</a:t>
            </a:r>
            <a:r>
              <a:rPr lang="es-EC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-Thomas</a:t>
            </a:r>
            <a:endParaRPr lang="en-TT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19912"/>
          </a:xfrm>
        </p:spPr>
        <p:txBody>
          <a:bodyPr>
            <a:normAutofit/>
          </a:bodyPr>
          <a:lstStyle/>
          <a:p>
            <a:pPr algn="ctr"/>
            <a:r>
              <a:rPr lang="en-TT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Caribbean Small Hotels - Present</a:t>
            </a:r>
            <a:endParaRPr lang="en-TT" sz="3200" dirty="0"/>
          </a:p>
        </p:txBody>
      </p:sp>
      <p:pic>
        <p:nvPicPr>
          <p:cNvPr id="5" name="Content Placeholder 4" descr="md_waterville.photo.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3581399"/>
            <a:ext cx="4080000" cy="30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5" descr="md_lamamre.photo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828800"/>
            <a:ext cx="4080000" cy="30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6" descr="staott.logo.s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2057400"/>
            <a:ext cx="2784600" cy="12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7010400" y="6324600"/>
            <a:ext cx="2133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October, 2015</a:t>
            </a:r>
            <a:br>
              <a:rPr lang="en-US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es-EC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Tegucigalpa, Honduras </a:t>
            </a:r>
            <a:br>
              <a:rPr lang="es-EC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es-EC" sz="10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Presenter</a:t>
            </a:r>
            <a:r>
              <a:rPr lang="es-EC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es-EC" sz="10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Denise</a:t>
            </a:r>
            <a:r>
              <a:rPr lang="es-EC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EC" sz="10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Aleong</a:t>
            </a:r>
            <a:r>
              <a:rPr lang="es-EC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-Thomas</a:t>
            </a:r>
            <a:endParaRPr lang="en-TT" sz="1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TT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Caribbean Small Hotels </a:t>
            </a:r>
            <a:r>
              <a:rPr lang="en-TT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- FUTURE</a:t>
            </a:r>
            <a:endParaRPr lang="en-TT" sz="3200" b="1" dirty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TT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Opportunities to get involved in Community Tourism and thereby  promoting Corporate Social Responsibility. </a:t>
            </a:r>
          </a:p>
          <a:p>
            <a:r>
              <a:rPr lang="en-TT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Exploring new markets within closer reach and access to Destinations. </a:t>
            </a:r>
            <a:r>
              <a:rPr lang="en-TT" sz="24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Eg</a:t>
            </a:r>
            <a:r>
              <a:rPr lang="en-TT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: Latin America.</a:t>
            </a:r>
          </a:p>
          <a:p>
            <a:r>
              <a:rPr lang="en-TT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Mobile, Social Media Marketing &amp; Networking Opportunities</a:t>
            </a:r>
          </a:p>
          <a:p>
            <a:r>
              <a:rPr lang="en-TT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Legislation to regulate </a:t>
            </a:r>
            <a:r>
              <a:rPr lang="en-TT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Standards </a:t>
            </a:r>
            <a:r>
              <a:rPr lang="en-TT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TT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Quality</a:t>
            </a:r>
            <a:r>
              <a:rPr lang="en-TT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TT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New avenues and opportunities for Financing for Small Hotels.</a:t>
            </a:r>
          </a:p>
          <a:p>
            <a:endParaRPr lang="en-TT" sz="2400" b="1" dirty="0" smtClean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TT" sz="2400" b="1" dirty="0" smtClean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TT" sz="2400" b="1" dirty="0" smtClean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TT" sz="2400" b="1" dirty="0" smtClean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TT" sz="2400" b="1" dirty="0" smtClean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TT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10400" y="6324600"/>
            <a:ext cx="2133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October, 2015</a:t>
            </a:r>
            <a:br>
              <a:rPr lang="en-US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es-EC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Tegucigalpa, Honduras </a:t>
            </a:r>
            <a:br>
              <a:rPr lang="es-EC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es-EC" sz="10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Presenter</a:t>
            </a:r>
            <a:r>
              <a:rPr lang="es-EC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es-EC" sz="10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Denise</a:t>
            </a:r>
            <a:r>
              <a:rPr lang="es-EC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EC" sz="10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Aleong</a:t>
            </a:r>
            <a:r>
              <a:rPr lang="es-EC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-Thomas</a:t>
            </a:r>
            <a:endParaRPr lang="en-TT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90600"/>
            <a:ext cx="9144000" cy="1847088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en-US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en-US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TT" sz="2800" b="1" dirty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505200"/>
          </a:xfrm>
        </p:spPr>
        <p:txBody>
          <a:bodyPr>
            <a:normAutofit fontScale="55000" lnSpcReduction="2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buNone/>
            </a:pPr>
            <a:endParaRPr lang="en-TT" sz="12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>
              <a:buNone/>
            </a:pPr>
            <a:endParaRPr lang="en-TT" sz="12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>
              <a:buNone/>
            </a:pPr>
            <a:endParaRPr lang="en-TT" sz="12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>
              <a:buNone/>
            </a:pPr>
            <a:endParaRPr lang="en-TT" sz="12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>
              <a:buNone/>
            </a:pPr>
            <a:endParaRPr lang="en-TT" sz="12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>
              <a:buNone/>
            </a:pPr>
            <a:endParaRPr lang="en-TT" sz="12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>
              <a:buNone/>
            </a:pPr>
            <a:endParaRPr lang="en-TT" sz="12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>
              <a:buNone/>
            </a:pPr>
            <a:r>
              <a:rPr lang="es-EC" sz="6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Tegucigalpa, Honduras </a:t>
            </a:r>
            <a:br>
              <a:rPr lang="es-EC" sz="6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EC" sz="6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Presenter</a:t>
            </a:r>
            <a:r>
              <a:rPr lang="es-EC" sz="6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s-EC" sz="6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Denise</a:t>
            </a:r>
            <a:r>
              <a:rPr lang="es-EC" sz="6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C" sz="6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Aleong</a:t>
            </a:r>
            <a:r>
              <a:rPr lang="es-EC" sz="6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-Thomas</a:t>
            </a:r>
            <a:endParaRPr lang="en-TT" sz="60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>
              <a:buNone/>
            </a:pPr>
            <a:endParaRPr lang="en-TT" sz="60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>
              <a:buNone/>
            </a:pPr>
            <a:endParaRPr lang="en-TT" sz="60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>
              <a:buNone/>
            </a:pPr>
            <a:r>
              <a:rPr lang="en-TT" sz="67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THANK YOU!</a:t>
            </a:r>
          </a:p>
          <a:p>
            <a:pPr>
              <a:buNone/>
            </a:pPr>
            <a:endParaRPr lang="en-TT" sz="6700" b="1" dirty="0" smtClean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TT" sz="6700" b="1" dirty="0" smtClean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TT" sz="12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>
              <a:buNone/>
            </a:pPr>
            <a:endParaRPr lang="en-TT" sz="12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>
              <a:buNone/>
            </a:pPr>
            <a:endParaRPr lang="en-TT" sz="12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>
              <a:buNone/>
            </a:pPr>
            <a:endParaRPr lang="en-TT" sz="35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>
              <a:buNone/>
            </a:pPr>
            <a:endParaRPr lang="en-TT" sz="35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>
              <a:buNone/>
            </a:pPr>
            <a:endParaRPr lang="en-TT" sz="12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>
              <a:buNone/>
            </a:pPr>
            <a:endParaRPr lang="en-TT" sz="12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>
              <a:buNone/>
            </a:pPr>
            <a:endParaRPr lang="en-TT" sz="12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4" name="Imagen 1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85800" y="990600"/>
            <a:ext cx="7825907" cy="15757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TT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Why Tourist come to the Caribbean?</a:t>
            </a:r>
            <a:endParaRPr lang="en-TT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TT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To escape from their temperate countries and to enjoy the tropical climate.</a:t>
            </a:r>
          </a:p>
          <a:p>
            <a:r>
              <a:rPr lang="en-TT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To experience the culture, food, language.</a:t>
            </a:r>
          </a:p>
          <a:p>
            <a:r>
              <a:rPr lang="en-TT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It’s History &amp; Heritage.</a:t>
            </a:r>
          </a:p>
          <a:p>
            <a:r>
              <a:rPr lang="en-TT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It is more cost effective to travel to the Caribbean in comparison to other parts of the World.</a:t>
            </a:r>
          </a:p>
          <a:p>
            <a:r>
              <a:rPr lang="en-TT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Stable political climate and democracy.</a:t>
            </a:r>
          </a:p>
          <a:p>
            <a:r>
              <a:rPr lang="en-TT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Explore business </a:t>
            </a:r>
            <a:r>
              <a:rPr lang="en-TT" sz="24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opportunties</a:t>
            </a:r>
            <a:r>
              <a:rPr lang="en-TT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TT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Leisure.</a:t>
            </a:r>
          </a:p>
          <a:p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The warm and welcoming personalities of our People.</a:t>
            </a:r>
          </a:p>
          <a:p>
            <a:endParaRPr lang="en-TT" sz="2400" b="1" dirty="0" smtClean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TT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10400" y="6324600"/>
            <a:ext cx="2133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October, 2015</a:t>
            </a:r>
            <a:br>
              <a:rPr lang="en-US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es-EC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Tegucigalpa, Honduras </a:t>
            </a:r>
            <a:br>
              <a:rPr lang="es-EC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es-EC" sz="10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Presenter</a:t>
            </a:r>
            <a:r>
              <a:rPr lang="es-EC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es-EC" sz="10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Denise</a:t>
            </a:r>
            <a:r>
              <a:rPr lang="es-EC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EC" sz="10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Aleong</a:t>
            </a:r>
            <a:r>
              <a:rPr lang="es-EC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-Thomas</a:t>
            </a:r>
            <a:endParaRPr lang="en-TT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743712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TT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Why Tourist come Caribbean Small Hotels?</a:t>
            </a:r>
            <a:endParaRPr lang="en-TT" sz="2800" b="1" dirty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Unique Memorable Experience </a:t>
            </a:r>
          </a:p>
          <a:p>
            <a:r>
              <a:rPr lang="en-US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Value for Money within the Community.</a:t>
            </a:r>
          </a:p>
          <a:p>
            <a:r>
              <a:rPr lang="en-US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Locally owned and operated.</a:t>
            </a:r>
          </a:p>
          <a:p>
            <a:r>
              <a:rPr lang="en-US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Intimate, one-on-one interaction with the Owner/Operator.</a:t>
            </a:r>
          </a:p>
          <a:p>
            <a:r>
              <a:rPr lang="en-US" sz="2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Personalised</a:t>
            </a:r>
            <a:r>
              <a:rPr lang="en-US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 service – “home away from home” effect.</a:t>
            </a:r>
          </a:p>
          <a:p>
            <a:r>
              <a:rPr lang="en-US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Cost effective accommodation, thereby saving on vacation dollars to spend on other aspects of their visit on sight-seeing, entertainment and food.</a:t>
            </a:r>
          </a:p>
          <a:p>
            <a:pPr>
              <a:buNone/>
            </a:pPr>
            <a:endParaRPr lang="en-US" b="1" dirty="0" smtClean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T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10400" y="6324600"/>
            <a:ext cx="2133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October, 2015</a:t>
            </a:r>
            <a:br>
              <a:rPr lang="en-US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es-EC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Tegucigalpa, Honduras </a:t>
            </a:r>
            <a:br>
              <a:rPr lang="es-EC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es-EC" sz="10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Presenter</a:t>
            </a:r>
            <a:r>
              <a:rPr lang="es-EC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es-EC" sz="10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Denise</a:t>
            </a:r>
            <a:r>
              <a:rPr lang="es-EC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EC" sz="10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Aleong</a:t>
            </a:r>
            <a:r>
              <a:rPr lang="es-EC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-Thomas</a:t>
            </a:r>
            <a:endParaRPr lang="en-TT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685800"/>
          </a:xfrm>
        </p:spPr>
        <p:txBody>
          <a:bodyPr>
            <a:normAutofit/>
          </a:bodyPr>
          <a:lstStyle/>
          <a:p>
            <a:pPr algn="ctr"/>
            <a:r>
              <a:rPr lang="en-TT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Caribbean Small Hotels - PAST</a:t>
            </a:r>
            <a:endParaRPr lang="en-TT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389120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TT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Disorganised and scattered group of small properties with little or no Industry recognition nor benefits.</a:t>
            </a:r>
          </a:p>
          <a:p>
            <a:r>
              <a:rPr lang="en-TT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Minimum standards and quality accommodation.</a:t>
            </a:r>
          </a:p>
          <a:p>
            <a:r>
              <a:rPr lang="en-TT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No incentives provided.</a:t>
            </a:r>
          </a:p>
          <a:p>
            <a:r>
              <a:rPr lang="en-TT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Little Government support or assistance.</a:t>
            </a:r>
          </a:p>
          <a:p>
            <a:r>
              <a:rPr lang="en-TT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In some instances, were affiliated with the Hotels Association, at which, its needs and goals were not achieved.</a:t>
            </a:r>
          </a:p>
          <a:p>
            <a:pPr>
              <a:buNone/>
            </a:pPr>
            <a:endParaRPr lang="en-TT" b="1" dirty="0" smtClean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TT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endParaRPr lang="en-TT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endParaRPr lang="en-TT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endParaRPr lang="en-TT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>
              <a:buNone/>
            </a:pPr>
            <a:endParaRPr lang="en-TT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10400" y="6324600"/>
            <a:ext cx="2133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October, 2015</a:t>
            </a:r>
            <a:br>
              <a:rPr lang="en-US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es-EC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Tegucigalpa, Honduras </a:t>
            </a:r>
            <a:br>
              <a:rPr lang="es-EC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es-EC" sz="10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Presenter</a:t>
            </a:r>
            <a:r>
              <a:rPr lang="es-EC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es-EC" sz="10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Denise</a:t>
            </a:r>
            <a:r>
              <a:rPr lang="es-EC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EC" sz="10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Aleong</a:t>
            </a:r>
            <a:r>
              <a:rPr lang="es-EC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-Thomas</a:t>
            </a:r>
            <a:endParaRPr lang="en-TT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TT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Caribbean Small Hotels - Present</a:t>
            </a:r>
            <a:br>
              <a:rPr lang="en-TT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en-TT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TT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Antigua &amp; Barbuda </a:t>
            </a:r>
            <a:r>
              <a:rPr lang="en-TT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initiated </a:t>
            </a:r>
            <a:r>
              <a:rPr lang="en-US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Antigua </a:t>
            </a:r>
            <a:r>
              <a:rPr lang="en-US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Stay Inc. in July 2012 </a:t>
            </a:r>
            <a:r>
              <a:rPr lang="en-US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and presently has a </a:t>
            </a:r>
            <a:r>
              <a:rPr lang="en-US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membership of 17 properties with room stock of approximately 200 rooms.</a:t>
            </a:r>
          </a:p>
          <a:p>
            <a:r>
              <a:rPr lang="en-US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Advocacy and representation to Government Agencies such as the Utilities for </a:t>
            </a:r>
            <a:r>
              <a:rPr lang="en-US" sz="28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paymnet</a:t>
            </a:r>
            <a:r>
              <a:rPr lang="en-US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 plans.</a:t>
            </a:r>
          </a:p>
          <a:p>
            <a:r>
              <a:rPr lang="en-US" sz="28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Concesssions</a:t>
            </a:r>
            <a:r>
              <a:rPr lang="en-US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 on imports for property upgrade.</a:t>
            </a:r>
          </a:p>
        </p:txBody>
      </p:sp>
      <p:sp>
        <p:nvSpPr>
          <p:cNvPr id="4" name="Rectangle 3"/>
          <p:cNvSpPr/>
          <p:nvPr/>
        </p:nvSpPr>
        <p:spPr>
          <a:xfrm>
            <a:off x="7010400" y="6324600"/>
            <a:ext cx="2133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October, 2015</a:t>
            </a:r>
            <a:br>
              <a:rPr lang="en-US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es-EC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Tegucigalpa, Honduras </a:t>
            </a:r>
            <a:br>
              <a:rPr lang="es-EC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es-EC" sz="10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Presenter</a:t>
            </a:r>
            <a:r>
              <a:rPr lang="es-EC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es-EC" sz="10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Denise</a:t>
            </a:r>
            <a:r>
              <a:rPr lang="es-EC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EC" sz="10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Aleong</a:t>
            </a:r>
            <a:r>
              <a:rPr lang="es-EC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-Thomas</a:t>
            </a:r>
            <a:endParaRPr lang="en-TT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6680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TT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Caribbean Small Hotels - Present</a:t>
            </a:r>
            <a:br>
              <a:rPr lang="en-TT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en-TT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8229600" cy="4389120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TT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Hidden Gems of St. Lucia s</a:t>
            </a:r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tarted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 in September, 2014 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and currently has 14 member properties 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with room stock of approximately 200 rooms.</a:t>
            </a:r>
          </a:p>
          <a:p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Still in 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its </a:t>
            </a:r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embroyonic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stage, 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now </a:t>
            </a:r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finalising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 the 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process of legally registering the 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brand.</a:t>
            </a:r>
            <a:endParaRPr lang="en-US" sz="2400" b="1" dirty="0" smtClean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Continues to get support 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from the St. Lucia Tourist Board and the St. Lucia Hotel &amp; Tourism 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Association in promoting its Brand.</a:t>
            </a:r>
            <a:endParaRPr lang="en-US" sz="2400" b="1" dirty="0" smtClean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Established relationships with North 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American Tour Operators, Travel Agents and Online Travel Agencies.</a:t>
            </a:r>
          </a:p>
          <a:p>
            <a:pPr>
              <a:buNone/>
            </a:pPr>
            <a:endParaRPr lang="en-US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endParaRPr lang="en-TT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10400" y="6324600"/>
            <a:ext cx="2133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October, 2015</a:t>
            </a:r>
            <a:br>
              <a:rPr lang="en-US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es-EC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Tegucigalpa, Honduras </a:t>
            </a:r>
            <a:br>
              <a:rPr lang="es-EC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es-EC" sz="10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Presenter</a:t>
            </a:r>
            <a:r>
              <a:rPr lang="es-EC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es-EC" sz="10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Denise</a:t>
            </a:r>
            <a:r>
              <a:rPr lang="es-EC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EC" sz="10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Aleong</a:t>
            </a:r>
            <a:r>
              <a:rPr lang="es-EC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-Thomas</a:t>
            </a:r>
            <a:endParaRPr lang="en-TT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8229600" cy="762000"/>
          </a:xfrm>
        </p:spPr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TT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Caribbean Small Hotels - Present</a:t>
            </a:r>
            <a:br>
              <a:rPr lang="en-TT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en-TT" sz="3200" b="1" dirty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229600" cy="4389120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Tobago Unique Bed &amp; Breakfast &amp; Self-catering Association (TUBBSCA) was </a:t>
            </a:r>
            <a:r>
              <a:rPr lang="en-TT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rebranded </a:t>
            </a:r>
            <a:r>
              <a:rPr lang="en-TT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in 2013.</a:t>
            </a:r>
          </a:p>
          <a:p>
            <a:r>
              <a:rPr lang="en-TT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Membership of 19 properties with a room stock of 90.</a:t>
            </a:r>
          </a:p>
          <a:p>
            <a:r>
              <a:rPr lang="en-TT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Its focus is on showcasing the unique and authentic vacation experience of Tobago with its new branding of </a:t>
            </a:r>
            <a:r>
              <a:rPr lang="en-TT" sz="2400" b="1" i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“Live Tobago – Love Tobago”</a:t>
            </a:r>
            <a:r>
              <a:rPr lang="en-TT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en-TT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Types of accommodation include:</a:t>
            </a:r>
          </a:p>
          <a:p>
            <a:pPr>
              <a:buNone/>
            </a:pPr>
            <a:r>
              <a:rPr lang="en-TT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	(a) Homely Village Abodes</a:t>
            </a:r>
          </a:p>
          <a:p>
            <a:pPr>
              <a:buNone/>
            </a:pPr>
            <a:r>
              <a:rPr lang="en-TT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	(b) Tropical Garden Villas</a:t>
            </a:r>
          </a:p>
          <a:p>
            <a:pPr>
              <a:buNone/>
            </a:pPr>
            <a:r>
              <a:rPr lang="en-TT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	(c) Ocean View Apartments</a:t>
            </a:r>
          </a:p>
          <a:p>
            <a:endParaRPr lang="en-TT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endParaRPr lang="en-TT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endParaRPr lang="en-TT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10400" y="6324600"/>
            <a:ext cx="2133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October, 2015</a:t>
            </a:r>
            <a:br>
              <a:rPr lang="en-US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es-EC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Tegucigalpa, Honduras </a:t>
            </a:r>
            <a:br>
              <a:rPr lang="es-EC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es-EC" sz="10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Presenter</a:t>
            </a:r>
            <a:r>
              <a:rPr lang="es-EC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es-EC" sz="10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Denise</a:t>
            </a:r>
            <a:r>
              <a:rPr lang="es-EC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EC" sz="10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Aleong</a:t>
            </a:r>
            <a:r>
              <a:rPr lang="es-EC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-Thomas</a:t>
            </a:r>
            <a:endParaRPr lang="en-TT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38200"/>
          </a:xfrm>
        </p:spPr>
        <p:txBody>
          <a:bodyPr>
            <a:noAutofit/>
          </a:bodyPr>
          <a:lstStyle/>
          <a:p>
            <a:pPr algn="ctr"/>
            <a:r>
              <a:rPr lang="en-TT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Caribbean Small Hotels - Present</a:t>
            </a:r>
            <a:endParaRPr lang="en-TT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89120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Small Tourism Accommodation Owners of Trinidad and Tobago was 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established 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in 2008 with 10 properties with a total room stock of 46 rooms.</a:t>
            </a:r>
          </a:p>
          <a:p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Currently has a membership of 21 properties with room stock of 106 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rooms and growing.</a:t>
            </a:r>
            <a:endParaRPr lang="en-US" sz="2400" b="1" dirty="0" smtClean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Recognised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 as the </a:t>
            </a:r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Organisation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representing small hotels with 1 to 20 rooms, Locally, Regionally and Internationally.</a:t>
            </a:r>
          </a:p>
          <a:p>
            <a:pPr lvl="0"/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Signed a Suppliers Agreement with the Association of Canadian 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Travel Agencies (ACTA) 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in 2011 as a Membership 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Discount 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Supplier.</a:t>
            </a:r>
            <a:endParaRPr lang="en-US" sz="2400" b="1" dirty="0" smtClean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en-TT" sz="24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endParaRPr lang="en-US" sz="24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10400" y="6324600"/>
            <a:ext cx="2133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October, 2015</a:t>
            </a:r>
            <a:br>
              <a:rPr lang="en-US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es-EC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Tegucigalpa, Honduras </a:t>
            </a:r>
            <a:br>
              <a:rPr lang="es-EC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es-EC" sz="10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Presenter</a:t>
            </a:r>
            <a:r>
              <a:rPr lang="es-EC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es-EC" sz="10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Denise</a:t>
            </a:r>
            <a:r>
              <a:rPr lang="es-EC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EC" sz="10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Aleong</a:t>
            </a:r>
            <a:r>
              <a:rPr lang="es-EC" sz="1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-Thomas</a:t>
            </a:r>
            <a:endParaRPr lang="en-TT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2429</TotalTime>
  <Words>752</Words>
  <Application>Microsoft Office PowerPoint</Application>
  <PresentationFormat>On-screen Show (4:3)</PresentationFormat>
  <Paragraphs>132</Paragraphs>
  <Slides>22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Flow</vt:lpstr>
      <vt:lpstr>                   CARIBBEAN SMALL HOTELS    October, 2015 Tegucigalpa, Honduras  Presenter: Denise Aleong-Thomas    </vt:lpstr>
      <vt:lpstr>Background</vt:lpstr>
      <vt:lpstr>Why Tourist come to the Caribbean?</vt:lpstr>
      <vt:lpstr>Why Tourist come Caribbean Small Hotels?</vt:lpstr>
      <vt:lpstr>Caribbean Small Hotels - PAST</vt:lpstr>
      <vt:lpstr>Caribbean Small Hotels - Present </vt:lpstr>
      <vt:lpstr>Caribbean Small Hotels - Present </vt:lpstr>
      <vt:lpstr>Caribbean Small Hotels - Present </vt:lpstr>
      <vt:lpstr>Caribbean Small Hotels - Present</vt:lpstr>
      <vt:lpstr>Caribbean Small Hotels - Present</vt:lpstr>
      <vt:lpstr>Caribbean Small Hotels - Present</vt:lpstr>
      <vt:lpstr>Caribbean Small Hotels - Present</vt:lpstr>
      <vt:lpstr>Caribbean Small Hotels - Present</vt:lpstr>
      <vt:lpstr>Caribbean Small Hotels - Present</vt:lpstr>
      <vt:lpstr>Caribbean Small Hotels - Present</vt:lpstr>
      <vt:lpstr>Caribbean Small Hotels - Present</vt:lpstr>
      <vt:lpstr>Caribbean Small Hotels - Present</vt:lpstr>
      <vt:lpstr>Caribbean Small Hotels - Present</vt:lpstr>
      <vt:lpstr>Caribbean Small Hotels - Present</vt:lpstr>
      <vt:lpstr>Caribbean Small Hotels - Present</vt:lpstr>
      <vt:lpstr>Caribbean Small Hotels - FUTURE</vt:lpstr>
      <vt:lpstr>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 Gracey Chow</dc:creator>
  <cp:lastModifiedBy>USER</cp:lastModifiedBy>
  <cp:revision>228</cp:revision>
  <dcterms:created xsi:type="dcterms:W3CDTF">2013-04-04T19:56:32Z</dcterms:created>
  <dcterms:modified xsi:type="dcterms:W3CDTF">2015-10-27T17:05:44Z</dcterms:modified>
</cp:coreProperties>
</file>