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84" r:id="rId3"/>
    <p:sldId id="257" r:id="rId4"/>
    <p:sldId id="271" r:id="rId5"/>
    <p:sldId id="272" r:id="rId6"/>
    <p:sldId id="273" r:id="rId7"/>
    <p:sldId id="274" r:id="rId8"/>
    <p:sldId id="275" r:id="rId9"/>
    <p:sldId id="269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5" r:id="rId19"/>
    <p:sldId id="286" r:id="rId20"/>
    <p:sldId id="287" r:id="rId21"/>
    <p:sldId id="288" r:id="rId22"/>
    <p:sldId id="289" r:id="rId23"/>
    <p:sldId id="292" r:id="rId24"/>
    <p:sldId id="290" r:id="rId25"/>
    <p:sldId id="291" r:id="rId26"/>
    <p:sldId id="267" r:id="rId27"/>
    <p:sldId id="270" r:id="rId2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0A1386-8EBB-4323-B764-CD6EE3CD7CEA}" type="doc">
      <dgm:prSet loTypeId="urn:microsoft.com/office/officeart/2005/8/layout/pyramid1" loCatId="pyramid" qsTypeId="urn:microsoft.com/office/officeart/2005/8/quickstyle/simple1" qsCatId="simple" csTypeId="urn:microsoft.com/office/officeart/2005/8/colors/colorful1#2" csCatId="colorful" phldr="1"/>
      <dgm:spPr/>
    </dgm:pt>
    <dgm:pt modelId="{C98C5047-AC8A-4472-BD47-8521A66FED81}">
      <dgm:prSet phldrT="[Texto]" custT="1"/>
      <dgm:spPr/>
      <dgm:t>
        <a:bodyPr/>
        <a:lstStyle/>
        <a:p>
          <a:pPr algn="ctr"/>
          <a:endParaRPr lang="es-EC" sz="1800" b="1" dirty="0" smtClean="0">
            <a:latin typeface="Arial" pitchFamily="34" charset="0"/>
            <a:cs typeface="Arial" pitchFamily="34" charset="0"/>
          </a:endParaRPr>
        </a:p>
        <a:p>
          <a:pPr algn="ctr"/>
          <a:endParaRPr lang="es-EC" sz="1800" b="1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es-EC" sz="1800" b="1" dirty="0" smtClean="0">
              <a:latin typeface="Arial" pitchFamily="34" charset="0"/>
              <a:cs typeface="Arial" pitchFamily="34" charset="0"/>
            </a:rPr>
            <a:t>Destinos </a:t>
          </a:r>
        </a:p>
        <a:p>
          <a:pPr algn="ctr"/>
          <a:r>
            <a:rPr lang="es-EC" sz="1800" b="1" dirty="0" smtClean="0">
              <a:latin typeface="Arial" pitchFamily="34" charset="0"/>
              <a:cs typeface="Arial" pitchFamily="34" charset="0"/>
            </a:rPr>
            <a:t>certificados</a:t>
          </a:r>
          <a:endParaRPr lang="es-EC" sz="1800" dirty="0"/>
        </a:p>
      </dgm:t>
    </dgm:pt>
    <dgm:pt modelId="{19EC7726-8AB1-48C1-A9FE-C6E7647144E8}" type="parTrans" cxnId="{C49AA7D4-6545-4947-8AC9-A8DC5E0380C0}">
      <dgm:prSet/>
      <dgm:spPr/>
      <dgm:t>
        <a:bodyPr/>
        <a:lstStyle/>
        <a:p>
          <a:pPr algn="ctr"/>
          <a:endParaRPr lang="es-EC"/>
        </a:p>
      </dgm:t>
    </dgm:pt>
    <dgm:pt modelId="{6B96A5B8-D16F-4E05-A1F5-6A6B6D006203}" type="sibTrans" cxnId="{C49AA7D4-6545-4947-8AC9-A8DC5E0380C0}">
      <dgm:prSet/>
      <dgm:spPr/>
      <dgm:t>
        <a:bodyPr/>
        <a:lstStyle/>
        <a:p>
          <a:pPr algn="ctr"/>
          <a:endParaRPr lang="es-EC"/>
        </a:p>
      </dgm:t>
    </dgm:pt>
    <dgm:pt modelId="{EFD97CEE-6D28-4B2D-97C4-C6E5697B34C6}">
      <dgm:prSet phldrT="[Texto]" custT="1"/>
      <dgm:spPr/>
      <dgm:t>
        <a:bodyPr/>
        <a:lstStyle/>
        <a:p>
          <a:pPr algn="ctr"/>
          <a:r>
            <a:rPr lang="es-EC" sz="1800" b="1" dirty="0" smtClean="0">
              <a:latin typeface="Arial" pitchFamily="34" charset="0"/>
              <a:cs typeface="Arial" pitchFamily="34" charset="0"/>
            </a:rPr>
            <a:t>Promoción y comercialización</a:t>
          </a:r>
          <a:endParaRPr lang="es-EC" sz="1800" dirty="0"/>
        </a:p>
      </dgm:t>
    </dgm:pt>
    <dgm:pt modelId="{D3B71B7F-B764-4ACE-934E-EACBA604D271}" type="parTrans" cxnId="{29546791-08AD-4F02-A7D0-21B3938B64FE}">
      <dgm:prSet/>
      <dgm:spPr/>
      <dgm:t>
        <a:bodyPr/>
        <a:lstStyle/>
        <a:p>
          <a:pPr algn="ctr"/>
          <a:endParaRPr lang="es-EC"/>
        </a:p>
      </dgm:t>
    </dgm:pt>
    <dgm:pt modelId="{5B6D63A6-9973-4ED3-A1F0-8E40E07388FA}" type="sibTrans" cxnId="{29546791-08AD-4F02-A7D0-21B3938B64FE}">
      <dgm:prSet/>
      <dgm:spPr/>
      <dgm:t>
        <a:bodyPr/>
        <a:lstStyle/>
        <a:p>
          <a:pPr algn="ctr"/>
          <a:endParaRPr lang="es-EC"/>
        </a:p>
      </dgm:t>
    </dgm:pt>
    <dgm:pt modelId="{33D2C72D-6470-4E02-923E-1F9CDE252A27}">
      <dgm:prSet phldrT="[Texto]" custT="1"/>
      <dgm:spPr/>
      <dgm:t>
        <a:bodyPr/>
        <a:lstStyle/>
        <a:p>
          <a:pPr algn="ctr"/>
          <a:r>
            <a:rPr lang="es-EC" sz="2000" b="1" dirty="0" smtClean="0">
              <a:latin typeface="Arial" pitchFamily="34" charset="0"/>
              <a:cs typeface="Arial" pitchFamily="34" charset="0"/>
            </a:rPr>
            <a:t>Estructuración de productos turísticos</a:t>
          </a:r>
          <a:endParaRPr lang="es-EC" sz="2000" dirty="0"/>
        </a:p>
      </dgm:t>
    </dgm:pt>
    <dgm:pt modelId="{503D8F66-470F-4630-8649-5E9858045042}" type="parTrans" cxnId="{91012F68-3E18-4E60-9384-1ED4557CEBB9}">
      <dgm:prSet/>
      <dgm:spPr/>
      <dgm:t>
        <a:bodyPr/>
        <a:lstStyle/>
        <a:p>
          <a:pPr algn="ctr"/>
          <a:endParaRPr lang="es-EC"/>
        </a:p>
      </dgm:t>
    </dgm:pt>
    <dgm:pt modelId="{ADC3A954-0B72-433D-995E-995D38C17D17}" type="sibTrans" cxnId="{91012F68-3E18-4E60-9384-1ED4557CEBB9}">
      <dgm:prSet/>
      <dgm:spPr/>
      <dgm:t>
        <a:bodyPr/>
        <a:lstStyle/>
        <a:p>
          <a:pPr algn="ctr"/>
          <a:endParaRPr lang="es-EC"/>
        </a:p>
      </dgm:t>
    </dgm:pt>
    <dgm:pt modelId="{191C71A6-B10F-4C1B-918F-F2B4E77352C5}">
      <dgm:prSet/>
      <dgm:spPr/>
      <dgm:t>
        <a:bodyPr/>
        <a:lstStyle/>
        <a:p>
          <a:pPr algn="ctr"/>
          <a:r>
            <a:rPr lang="es-EC" dirty="0" smtClean="0"/>
            <a:t>Calidad Turística</a:t>
          </a:r>
          <a:endParaRPr lang="es-EC" dirty="0"/>
        </a:p>
      </dgm:t>
    </dgm:pt>
    <dgm:pt modelId="{E429B520-F7C3-4C48-8DFB-C15B5E170935}" type="parTrans" cxnId="{C809383C-015B-42FA-A5B1-15C7E7A6DFC0}">
      <dgm:prSet/>
      <dgm:spPr/>
      <dgm:t>
        <a:bodyPr/>
        <a:lstStyle/>
        <a:p>
          <a:pPr algn="ctr"/>
          <a:endParaRPr lang="es-EC"/>
        </a:p>
      </dgm:t>
    </dgm:pt>
    <dgm:pt modelId="{AF2D7468-6F0C-4D7A-BFE4-8B01D745EBF0}" type="sibTrans" cxnId="{C809383C-015B-42FA-A5B1-15C7E7A6DFC0}">
      <dgm:prSet/>
      <dgm:spPr/>
      <dgm:t>
        <a:bodyPr/>
        <a:lstStyle/>
        <a:p>
          <a:pPr algn="ctr"/>
          <a:endParaRPr lang="es-EC"/>
        </a:p>
      </dgm:t>
    </dgm:pt>
    <dgm:pt modelId="{514DA3F8-710A-4A54-8038-945ABF3E833E}" type="pres">
      <dgm:prSet presAssocID="{270A1386-8EBB-4323-B764-CD6EE3CD7CEA}" presName="Name0" presStyleCnt="0">
        <dgm:presLayoutVars>
          <dgm:dir/>
          <dgm:animLvl val="lvl"/>
          <dgm:resizeHandles val="exact"/>
        </dgm:presLayoutVars>
      </dgm:prSet>
      <dgm:spPr/>
    </dgm:pt>
    <dgm:pt modelId="{CC891F8D-BB24-4A37-A055-4D40433B295A}" type="pres">
      <dgm:prSet presAssocID="{C98C5047-AC8A-4472-BD47-8521A66FED81}" presName="Name8" presStyleCnt="0"/>
      <dgm:spPr/>
    </dgm:pt>
    <dgm:pt modelId="{BC11599E-25AB-4EA6-8A94-2A193A68AAB4}" type="pres">
      <dgm:prSet presAssocID="{C98C5047-AC8A-4472-BD47-8521A66FED81}" presName="level" presStyleLbl="node1" presStyleIdx="0" presStyleCnt="4" custLinFactNeighborY="204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F88DA7-24F9-4DCC-88EC-F2A59FDFD71A}" type="pres">
      <dgm:prSet presAssocID="{C98C5047-AC8A-4472-BD47-8521A66FED8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9A69B0-40D8-44CD-BA49-FC08285CB544}" type="pres">
      <dgm:prSet presAssocID="{EFD97CEE-6D28-4B2D-97C4-C6E5697B34C6}" presName="Name8" presStyleCnt="0"/>
      <dgm:spPr/>
    </dgm:pt>
    <dgm:pt modelId="{FCEA5119-1B47-4DA3-89C2-024F3CFA007F}" type="pres">
      <dgm:prSet presAssocID="{EFD97CEE-6D28-4B2D-97C4-C6E5697B34C6}" presName="level" presStyleLbl="node1" presStyleIdx="1" presStyleCnt="4" custScaleY="5667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68A2A2-8B79-4DB3-8FBB-8B45B84E5FDF}" type="pres">
      <dgm:prSet presAssocID="{EFD97CEE-6D28-4B2D-97C4-C6E5697B34C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E15B78-FCF6-44A4-A948-07F264EFC7E6}" type="pres">
      <dgm:prSet presAssocID="{33D2C72D-6470-4E02-923E-1F9CDE252A27}" presName="Name8" presStyleCnt="0"/>
      <dgm:spPr/>
    </dgm:pt>
    <dgm:pt modelId="{F715DD27-BF2D-4D13-9713-4DC056454783}" type="pres">
      <dgm:prSet presAssocID="{33D2C72D-6470-4E02-923E-1F9CDE252A27}" presName="level" presStyleLbl="node1" presStyleIdx="2" presStyleCnt="4" custScaleY="65829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65FC11-509F-44A5-AAF1-97975AFA0172}" type="pres">
      <dgm:prSet presAssocID="{33D2C72D-6470-4E02-923E-1F9CDE252A2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6E3CE0-2FA5-4E09-B014-8AD50AD1918E}" type="pres">
      <dgm:prSet presAssocID="{191C71A6-B10F-4C1B-918F-F2B4E77352C5}" presName="Name8" presStyleCnt="0"/>
      <dgm:spPr/>
    </dgm:pt>
    <dgm:pt modelId="{52C199CA-B1C4-4F8D-BA25-774069CE6629}" type="pres">
      <dgm:prSet presAssocID="{191C71A6-B10F-4C1B-918F-F2B4E77352C5}" presName="level" presStyleLbl="node1" presStyleIdx="3" presStyleCnt="4" custScaleY="65464" custLinFactNeighborY="-2329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F30330-F530-43AB-BC6E-7DBC0F5166DC}" type="pres">
      <dgm:prSet presAssocID="{191C71A6-B10F-4C1B-918F-F2B4E77352C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4BD3C3E-03D7-4A3A-88B7-33297099B38E}" type="presOf" srcId="{EFD97CEE-6D28-4B2D-97C4-C6E5697B34C6}" destId="{6B68A2A2-8B79-4DB3-8FBB-8B45B84E5FDF}" srcOrd="1" destOrd="0" presId="urn:microsoft.com/office/officeart/2005/8/layout/pyramid1"/>
    <dgm:cxn modelId="{D18DF9D1-283B-439C-877F-66FBF3E62D0F}" type="presOf" srcId="{33D2C72D-6470-4E02-923E-1F9CDE252A27}" destId="{1465FC11-509F-44A5-AAF1-97975AFA0172}" srcOrd="1" destOrd="0" presId="urn:microsoft.com/office/officeart/2005/8/layout/pyramid1"/>
    <dgm:cxn modelId="{CC9AB319-9DF8-4A0A-BC86-BBF9BD31C1CA}" type="presOf" srcId="{C98C5047-AC8A-4472-BD47-8521A66FED81}" destId="{02F88DA7-24F9-4DCC-88EC-F2A59FDFD71A}" srcOrd="1" destOrd="0" presId="urn:microsoft.com/office/officeart/2005/8/layout/pyramid1"/>
    <dgm:cxn modelId="{C809383C-015B-42FA-A5B1-15C7E7A6DFC0}" srcId="{270A1386-8EBB-4323-B764-CD6EE3CD7CEA}" destId="{191C71A6-B10F-4C1B-918F-F2B4E77352C5}" srcOrd="3" destOrd="0" parTransId="{E429B520-F7C3-4C48-8DFB-C15B5E170935}" sibTransId="{AF2D7468-6F0C-4D7A-BFE4-8B01D745EBF0}"/>
    <dgm:cxn modelId="{91012F68-3E18-4E60-9384-1ED4557CEBB9}" srcId="{270A1386-8EBB-4323-B764-CD6EE3CD7CEA}" destId="{33D2C72D-6470-4E02-923E-1F9CDE252A27}" srcOrd="2" destOrd="0" parTransId="{503D8F66-470F-4630-8649-5E9858045042}" sibTransId="{ADC3A954-0B72-433D-995E-995D38C17D17}"/>
    <dgm:cxn modelId="{C49AA7D4-6545-4947-8AC9-A8DC5E0380C0}" srcId="{270A1386-8EBB-4323-B764-CD6EE3CD7CEA}" destId="{C98C5047-AC8A-4472-BD47-8521A66FED81}" srcOrd="0" destOrd="0" parTransId="{19EC7726-8AB1-48C1-A9FE-C6E7647144E8}" sibTransId="{6B96A5B8-D16F-4E05-A1F5-6A6B6D006203}"/>
    <dgm:cxn modelId="{E3EEAC1F-46E3-4B4D-9886-512334781F33}" type="presOf" srcId="{C98C5047-AC8A-4472-BD47-8521A66FED81}" destId="{BC11599E-25AB-4EA6-8A94-2A193A68AAB4}" srcOrd="0" destOrd="0" presId="urn:microsoft.com/office/officeart/2005/8/layout/pyramid1"/>
    <dgm:cxn modelId="{7CDA8D1C-1372-4E32-8131-3AB501943CF0}" type="presOf" srcId="{EFD97CEE-6D28-4B2D-97C4-C6E5697B34C6}" destId="{FCEA5119-1B47-4DA3-89C2-024F3CFA007F}" srcOrd="0" destOrd="0" presId="urn:microsoft.com/office/officeart/2005/8/layout/pyramid1"/>
    <dgm:cxn modelId="{7B0F7D5E-2C2F-4641-9B15-55F353F75FEE}" type="presOf" srcId="{191C71A6-B10F-4C1B-918F-F2B4E77352C5}" destId="{6CF30330-F530-43AB-BC6E-7DBC0F5166DC}" srcOrd="1" destOrd="0" presId="urn:microsoft.com/office/officeart/2005/8/layout/pyramid1"/>
    <dgm:cxn modelId="{2AEA0788-4B62-4F23-A7BC-3C678CB04524}" type="presOf" srcId="{270A1386-8EBB-4323-B764-CD6EE3CD7CEA}" destId="{514DA3F8-710A-4A54-8038-945ABF3E833E}" srcOrd="0" destOrd="0" presId="urn:microsoft.com/office/officeart/2005/8/layout/pyramid1"/>
    <dgm:cxn modelId="{29546791-08AD-4F02-A7D0-21B3938B64FE}" srcId="{270A1386-8EBB-4323-B764-CD6EE3CD7CEA}" destId="{EFD97CEE-6D28-4B2D-97C4-C6E5697B34C6}" srcOrd="1" destOrd="0" parTransId="{D3B71B7F-B764-4ACE-934E-EACBA604D271}" sibTransId="{5B6D63A6-9973-4ED3-A1F0-8E40E07388FA}"/>
    <dgm:cxn modelId="{EC349B49-4C33-457C-B6CC-38521980ADFB}" type="presOf" srcId="{191C71A6-B10F-4C1B-918F-F2B4E77352C5}" destId="{52C199CA-B1C4-4F8D-BA25-774069CE6629}" srcOrd="0" destOrd="0" presId="urn:microsoft.com/office/officeart/2005/8/layout/pyramid1"/>
    <dgm:cxn modelId="{B77819E1-0040-41F5-A9E5-A29954E95213}" type="presOf" srcId="{33D2C72D-6470-4E02-923E-1F9CDE252A27}" destId="{F715DD27-BF2D-4D13-9713-4DC056454783}" srcOrd="0" destOrd="0" presId="urn:microsoft.com/office/officeart/2005/8/layout/pyramid1"/>
    <dgm:cxn modelId="{8C31E238-6A4D-4101-8009-06C9314BAFF0}" type="presParOf" srcId="{514DA3F8-710A-4A54-8038-945ABF3E833E}" destId="{CC891F8D-BB24-4A37-A055-4D40433B295A}" srcOrd="0" destOrd="0" presId="urn:microsoft.com/office/officeart/2005/8/layout/pyramid1"/>
    <dgm:cxn modelId="{C53FF772-9B17-472D-B9B1-20CD15C83D59}" type="presParOf" srcId="{CC891F8D-BB24-4A37-A055-4D40433B295A}" destId="{BC11599E-25AB-4EA6-8A94-2A193A68AAB4}" srcOrd="0" destOrd="0" presId="urn:microsoft.com/office/officeart/2005/8/layout/pyramid1"/>
    <dgm:cxn modelId="{0F08641A-02B4-463E-84FE-1173A35D54A7}" type="presParOf" srcId="{CC891F8D-BB24-4A37-A055-4D40433B295A}" destId="{02F88DA7-24F9-4DCC-88EC-F2A59FDFD71A}" srcOrd="1" destOrd="0" presId="urn:microsoft.com/office/officeart/2005/8/layout/pyramid1"/>
    <dgm:cxn modelId="{F73EBEDE-14A3-4A0B-BB22-3EA4E79EE645}" type="presParOf" srcId="{514DA3F8-710A-4A54-8038-945ABF3E833E}" destId="{699A69B0-40D8-44CD-BA49-FC08285CB544}" srcOrd="1" destOrd="0" presId="urn:microsoft.com/office/officeart/2005/8/layout/pyramid1"/>
    <dgm:cxn modelId="{0EAEAD8A-3C0E-4017-8296-4705DCE241D2}" type="presParOf" srcId="{699A69B0-40D8-44CD-BA49-FC08285CB544}" destId="{FCEA5119-1B47-4DA3-89C2-024F3CFA007F}" srcOrd="0" destOrd="0" presId="urn:microsoft.com/office/officeart/2005/8/layout/pyramid1"/>
    <dgm:cxn modelId="{85F41D7D-06E0-4A62-9F57-72542C9EA64F}" type="presParOf" srcId="{699A69B0-40D8-44CD-BA49-FC08285CB544}" destId="{6B68A2A2-8B79-4DB3-8FBB-8B45B84E5FDF}" srcOrd="1" destOrd="0" presId="urn:microsoft.com/office/officeart/2005/8/layout/pyramid1"/>
    <dgm:cxn modelId="{59967F79-6D3C-4F3C-B231-0482821ACC1B}" type="presParOf" srcId="{514DA3F8-710A-4A54-8038-945ABF3E833E}" destId="{61E15B78-FCF6-44A4-A948-07F264EFC7E6}" srcOrd="2" destOrd="0" presId="urn:microsoft.com/office/officeart/2005/8/layout/pyramid1"/>
    <dgm:cxn modelId="{3B80A54C-BED4-4B2C-955A-A2340503333A}" type="presParOf" srcId="{61E15B78-FCF6-44A4-A948-07F264EFC7E6}" destId="{F715DD27-BF2D-4D13-9713-4DC056454783}" srcOrd="0" destOrd="0" presId="urn:microsoft.com/office/officeart/2005/8/layout/pyramid1"/>
    <dgm:cxn modelId="{FEAA1C61-661D-4F74-977E-CD17C295730E}" type="presParOf" srcId="{61E15B78-FCF6-44A4-A948-07F264EFC7E6}" destId="{1465FC11-509F-44A5-AAF1-97975AFA0172}" srcOrd="1" destOrd="0" presId="urn:microsoft.com/office/officeart/2005/8/layout/pyramid1"/>
    <dgm:cxn modelId="{6ED482FF-9B16-475A-B68D-68431F162760}" type="presParOf" srcId="{514DA3F8-710A-4A54-8038-945ABF3E833E}" destId="{306E3CE0-2FA5-4E09-B014-8AD50AD1918E}" srcOrd="3" destOrd="0" presId="urn:microsoft.com/office/officeart/2005/8/layout/pyramid1"/>
    <dgm:cxn modelId="{006D8A2E-97B6-466C-9C3B-82708115F8D5}" type="presParOf" srcId="{306E3CE0-2FA5-4E09-B014-8AD50AD1918E}" destId="{52C199CA-B1C4-4F8D-BA25-774069CE6629}" srcOrd="0" destOrd="0" presId="urn:microsoft.com/office/officeart/2005/8/layout/pyramid1"/>
    <dgm:cxn modelId="{E04E50EB-711C-418C-AE96-7F375EB5C269}" type="presParOf" srcId="{306E3CE0-2FA5-4E09-B014-8AD50AD1918E}" destId="{6CF30330-F530-43AB-BC6E-7DBC0F5166D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A790CC-F127-4046-BBA3-BA3FF03E883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A15DE352-89CA-4AB8-8B41-80184FA7185C}">
      <dgm:prSet phldrT="[Texto]"/>
      <dgm:spPr/>
      <dgm:t>
        <a:bodyPr/>
        <a:lstStyle/>
        <a:p>
          <a:r>
            <a:rPr lang="es-ES_tradnl" dirty="0" smtClean="0"/>
            <a:t>Desayuno incluido</a:t>
          </a:r>
          <a:endParaRPr lang="es-ES" dirty="0"/>
        </a:p>
      </dgm:t>
    </dgm:pt>
    <dgm:pt modelId="{660849B9-86E7-4AD8-BE01-9D22467AE25D}" type="parTrans" cxnId="{23ADB43A-0E81-44B3-A769-5637046BBEB3}">
      <dgm:prSet/>
      <dgm:spPr/>
      <dgm:t>
        <a:bodyPr/>
        <a:lstStyle/>
        <a:p>
          <a:endParaRPr lang="es-ES"/>
        </a:p>
      </dgm:t>
    </dgm:pt>
    <dgm:pt modelId="{C8AB883B-40E2-4132-A829-0FC435FE4BFE}" type="sibTrans" cxnId="{23ADB43A-0E81-44B3-A769-5637046BBEB3}">
      <dgm:prSet/>
      <dgm:spPr/>
      <dgm:t>
        <a:bodyPr/>
        <a:lstStyle/>
        <a:p>
          <a:endParaRPr lang="es-ES"/>
        </a:p>
      </dgm:t>
    </dgm:pt>
    <dgm:pt modelId="{ECC887D4-0034-4851-93E0-1DC6F710805F}">
      <dgm:prSet phldrT="[Texto]"/>
      <dgm:spPr/>
      <dgm:t>
        <a:bodyPr/>
        <a:lstStyle/>
        <a:p>
          <a:r>
            <a:rPr lang="es-ES_tradnl" dirty="0" smtClean="0"/>
            <a:t>Noche gratis</a:t>
          </a:r>
        </a:p>
        <a:p>
          <a:r>
            <a:rPr lang="es-ES_tradnl" dirty="0" err="1" smtClean="0"/>
            <a:t>Wifi</a:t>
          </a:r>
          <a:r>
            <a:rPr lang="es-ES_tradnl" dirty="0" smtClean="0"/>
            <a:t> gratis</a:t>
          </a:r>
          <a:endParaRPr lang="es-ES" dirty="0"/>
        </a:p>
      </dgm:t>
    </dgm:pt>
    <dgm:pt modelId="{68165741-9BA3-46EE-950D-3BB6FF40D1F3}" type="parTrans" cxnId="{DFDD1797-DFB4-4061-83B2-C1C6B755229C}">
      <dgm:prSet/>
      <dgm:spPr/>
      <dgm:t>
        <a:bodyPr/>
        <a:lstStyle/>
        <a:p>
          <a:endParaRPr lang="es-ES"/>
        </a:p>
      </dgm:t>
    </dgm:pt>
    <dgm:pt modelId="{D9BB6804-CEF4-46DF-B9C4-D820056B3D4D}" type="sibTrans" cxnId="{DFDD1797-DFB4-4061-83B2-C1C6B755229C}">
      <dgm:prSet/>
      <dgm:spPr/>
      <dgm:t>
        <a:bodyPr/>
        <a:lstStyle/>
        <a:p>
          <a:endParaRPr lang="es-ES"/>
        </a:p>
      </dgm:t>
    </dgm:pt>
    <dgm:pt modelId="{3A03D9DF-69B1-4032-975D-5B73A59B4A1A}">
      <dgm:prSet phldrT="[Texto]"/>
      <dgm:spPr/>
      <dgm:t>
        <a:bodyPr/>
        <a:lstStyle/>
        <a:p>
          <a:r>
            <a:rPr lang="es-ES_tradnl" dirty="0" smtClean="0"/>
            <a:t>Traslado gratis</a:t>
          </a:r>
          <a:endParaRPr lang="es-ES" dirty="0"/>
        </a:p>
      </dgm:t>
    </dgm:pt>
    <dgm:pt modelId="{E8F9D630-0FF5-4E08-8F30-F3E1F4A73CD7}" type="parTrans" cxnId="{D4691EA4-E18E-4016-BC77-F2015B14431E}">
      <dgm:prSet/>
      <dgm:spPr/>
      <dgm:t>
        <a:bodyPr/>
        <a:lstStyle/>
        <a:p>
          <a:endParaRPr lang="es-ES"/>
        </a:p>
      </dgm:t>
    </dgm:pt>
    <dgm:pt modelId="{364D49D9-DDAF-450B-AFFF-1EE88371217A}" type="sibTrans" cxnId="{D4691EA4-E18E-4016-BC77-F2015B14431E}">
      <dgm:prSet/>
      <dgm:spPr/>
      <dgm:t>
        <a:bodyPr/>
        <a:lstStyle/>
        <a:p>
          <a:endParaRPr lang="es-ES"/>
        </a:p>
      </dgm:t>
    </dgm:pt>
    <dgm:pt modelId="{29C172B8-FAEF-44D9-A3E3-01841028A01E}" type="pres">
      <dgm:prSet presAssocID="{00A790CC-F127-4046-BBA3-BA3FF03E8834}" presName="Name0" presStyleCnt="0">
        <dgm:presLayoutVars>
          <dgm:dir/>
          <dgm:animLvl val="lvl"/>
          <dgm:resizeHandles val="exact"/>
        </dgm:presLayoutVars>
      </dgm:prSet>
      <dgm:spPr/>
    </dgm:pt>
    <dgm:pt modelId="{5AF1C067-E38A-4DF9-8CDD-0DA5E055860B}" type="pres">
      <dgm:prSet presAssocID="{A15DE352-89CA-4AB8-8B41-80184FA7185C}" presName="Name8" presStyleCnt="0"/>
      <dgm:spPr/>
    </dgm:pt>
    <dgm:pt modelId="{20EA79E7-856D-4EB5-B38D-2F8CFF1E1E21}" type="pres">
      <dgm:prSet presAssocID="{A15DE352-89CA-4AB8-8B41-80184FA7185C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B49C1E-970E-4AD8-91A2-7B4CA1917A6A}" type="pres">
      <dgm:prSet presAssocID="{A15DE352-89CA-4AB8-8B41-80184FA7185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CA997C-9D72-4CB4-AC91-D2DB6A65059B}" type="pres">
      <dgm:prSet presAssocID="{ECC887D4-0034-4851-93E0-1DC6F710805F}" presName="Name8" presStyleCnt="0"/>
      <dgm:spPr/>
    </dgm:pt>
    <dgm:pt modelId="{5270AA60-33C3-4784-87F8-70F0BAFA042D}" type="pres">
      <dgm:prSet presAssocID="{ECC887D4-0034-4851-93E0-1DC6F710805F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687E90-66D6-4A78-9784-5215EBB5AA6F}" type="pres">
      <dgm:prSet presAssocID="{ECC887D4-0034-4851-93E0-1DC6F710805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0B859A-8958-4BEC-A519-B85C7DD3414B}" type="pres">
      <dgm:prSet presAssocID="{3A03D9DF-69B1-4032-975D-5B73A59B4A1A}" presName="Name8" presStyleCnt="0"/>
      <dgm:spPr/>
    </dgm:pt>
    <dgm:pt modelId="{6A546A0D-3370-4F6E-9A5B-7C0B0B661B19}" type="pres">
      <dgm:prSet presAssocID="{3A03D9DF-69B1-4032-975D-5B73A59B4A1A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2045A1-0314-4D28-B75B-66C070A9DBF5}" type="pres">
      <dgm:prSet presAssocID="{3A03D9DF-69B1-4032-975D-5B73A59B4A1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4691EA4-E18E-4016-BC77-F2015B14431E}" srcId="{00A790CC-F127-4046-BBA3-BA3FF03E8834}" destId="{3A03D9DF-69B1-4032-975D-5B73A59B4A1A}" srcOrd="2" destOrd="0" parTransId="{E8F9D630-0FF5-4E08-8F30-F3E1F4A73CD7}" sibTransId="{364D49D9-DDAF-450B-AFFF-1EE88371217A}"/>
    <dgm:cxn modelId="{6B958F0B-95F0-4551-9B81-EFB33BE21B8C}" type="presOf" srcId="{A15DE352-89CA-4AB8-8B41-80184FA7185C}" destId="{20EA79E7-856D-4EB5-B38D-2F8CFF1E1E21}" srcOrd="0" destOrd="0" presId="urn:microsoft.com/office/officeart/2005/8/layout/pyramid1"/>
    <dgm:cxn modelId="{7A64F330-F750-48D8-986B-DE4A979CED4E}" type="presOf" srcId="{ECC887D4-0034-4851-93E0-1DC6F710805F}" destId="{A3687E90-66D6-4A78-9784-5215EBB5AA6F}" srcOrd="1" destOrd="0" presId="urn:microsoft.com/office/officeart/2005/8/layout/pyramid1"/>
    <dgm:cxn modelId="{52E8AD27-3DDF-4C26-A74F-8FBF50495724}" type="presOf" srcId="{3A03D9DF-69B1-4032-975D-5B73A59B4A1A}" destId="{6A546A0D-3370-4F6E-9A5B-7C0B0B661B19}" srcOrd="0" destOrd="0" presId="urn:microsoft.com/office/officeart/2005/8/layout/pyramid1"/>
    <dgm:cxn modelId="{FD7A0A1D-A5D5-4042-A4AE-F3E84239BD2F}" type="presOf" srcId="{3A03D9DF-69B1-4032-975D-5B73A59B4A1A}" destId="{8D2045A1-0314-4D28-B75B-66C070A9DBF5}" srcOrd="1" destOrd="0" presId="urn:microsoft.com/office/officeart/2005/8/layout/pyramid1"/>
    <dgm:cxn modelId="{8A27BBFF-FEF4-415F-8639-F878D3B1C74F}" type="presOf" srcId="{ECC887D4-0034-4851-93E0-1DC6F710805F}" destId="{5270AA60-33C3-4784-87F8-70F0BAFA042D}" srcOrd="0" destOrd="0" presId="urn:microsoft.com/office/officeart/2005/8/layout/pyramid1"/>
    <dgm:cxn modelId="{C617AEF5-8E7A-45FE-9087-3046B4764AB3}" type="presOf" srcId="{00A790CC-F127-4046-BBA3-BA3FF03E8834}" destId="{29C172B8-FAEF-44D9-A3E3-01841028A01E}" srcOrd="0" destOrd="0" presId="urn:microsoft.com/office/officeart/2005/8/layout/pyramid1"/>
    <dgm:cxn modelId="{23ADB43A-0E81-44B3-A769-5637046BBEB3}" srcId="{00A790CC-F127-4046-BBA3-BA3FF03E8834}" destId="{A15DE352-89CA-4AB8-8B41-80184FA7185C}" srcOrd="0" destOrd="0" parTransId="{660849B9-86E7-4AD8-BE01-9D22467AE25D}" sibTransId="{C8AB883B-40E2-4132-A829-0FC435FE4BFE}"/>
    <dgm:cxn modelId="{DFDD1797-DFB4-4061-83B2-C1C6B755229C}" srcId="{00A790CC-F127-4046-BBA3-BA3FF03E8834}" destId="{ECC887D4-0034-4851-93E0-1DC6F710805F}" srcOrd="1" destOrd="0" parTransId="{68165741-9BA3-46EE-950D-3BB6FF40D1F3}" sibTransId="{D9BB6804-CEF4-46DF-B9C4-D820056B3D4D}"/>
    <dgm:cxn modelId="{940518E9-6E34-42D1-8AA7-1B193CE32AEF}" type="presOf" srcId="{A15DE352-89CA-4AB8-8B41-80184FA7185C}" destId="{1FB49C1E-970E-4AD8-91A2-7B4CA1917A6A}" srcOrd="1" destOrd="0" presId="urn:microsoft.com/office/officeart/2005/8/layout/pyramid1"/>
    <dgm:cxn modelId="{3ADEAD0C-2AAA-4602-A2FC-CE2E16B4F0BF}" type="presParOf" srcId="{29C172B8-FAEF-44D9-A3E3-01841028A01E}" destId="{5AF1C067-E38A-4DF9-8CDD-0DA5E055860B}" srcOrd="0" destOrd="0" presId="urn:microsoft.com/office/officeart/2005/8/layout/pyramid1"/>
    <dgm:cxn modelId="{ED78789E-D248-4F5C-9A79-A693862B1189}" type="presParOf" srcId="{5AF1C067-E38A-4DF9-8CDD-0DA5E055860B}" destId="{20EA79E7-856D-4EB5-B38D-2F8CFF1E1E21}" srcOrd="0" destOrd="0" presId="urn:microsoft.com/office/officeart/2005/8/layout/pyramid1"/>
    <dgm:cxn modelId="{4C125468-ED5C-46AE-A0D0-9377125DADD9}" type="presParOf" srcId="{5AF1C067-E38A-4DF9-8CDD-0DA5E055860B}" destId="{1FB49C1E-970E-4AD8-91A2-7B4CA1917A6A}" srcOrd="1" destOrd="0" presId="urn:microsoft.com/office/officeart/2005/8/layout/pyramid1"/>
    <dgm:cxn modelId="{517F7046-E1A2-4967-AC79-A44037E20D62}" type="presParOf" srcId="{29C172B8-FAEF-44D9-A3E3-01841028A01E}" destId="{D0CA997C-9D72-4CB4-AC91-D2DB6A65059B}" srcOrd="1" destOrd="0" presId="urn:microsoft.com/office/officeart/2005/8/layout/pyramid1"/>
    <dgm:cxn modelId="{F4DDE5CD-918C-4015-8B02-19A3254571D8}" type="presParOf" srcId="{D0CA997C-9D72-4CB4-AC91-D2DB6A65059B}" destId="{5270AA60-33C3-4784-87F8-70F0BAFA042D}" srcOrd="0" destOrd="0" presId="urn:microsoft.com/office/officeart/2005/8/layout/pyramid1"/>
    <dgm:cxn modelId="{16D746C0-57FF-4ECC-BA15-F3498D10527D}" type="presParOf" srcId="{D0CA997C-9D72-4CB4-AC91-D2DB6A65059B}" destId="{A3687E90-66D6-4A78-9784-5215EBB5AA6F}" srcOrd="1" destOrd="0" presId="urn:microsoft.com/office/officeart/2005/8/layout/pyramid1"/>
    <dgm:cxn modelId="{75D77AFB-6A87-42B3-8F5B-CF730C47884F}" type="presParOf" srcId="{29C172B8-FAEF-44D9-A3E3-01841028A01E}" destId="{350B859A-8958-4BEC-A519-B85C7DD3414B}" srcOrd="2" destOrd="0" presId="urn:microsoft.com/office/officeart/2005/8/layout/pyramid1"/>
    <dgm:cxn modelId="{E87F5421-3C49-4532-A04B-24CBDACBC172}" type="presParOf" srcId="{350B859A-8958-4BEC-A519-B85C7DD3414B}" destId="{6A546A0D-3370-4F6E-9A5B-7C0B0B661B19}" srcOrd="0" destOrd="0" presId="urn:microsoft.com/office/officeart/2005/8/layout/pyramid1"/>
    <dgm:cxn modelId="{6189D66F-DACA-4E30-B219-23F5FF58B7C0}" type="presParOf" srcId="{350B859A-8958-4BEC-A519-B85C7DD3414B}" destId="{8D2045A1-0314-4D28-B75B-66C070A9DBF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11599E-25AB-4EA6-8A94-2A193A68AAB4}">
      <dsp:nvSpPr>
        <dsp:cNvPr id="0" name=""/>
        <dsp:cNvSpPr/>
      </dsp:nvSpPr>
      <dsp:spPr>
        <a:xfrm>
          <a:off x="1469962" y="33788"/>
          <a:ext cx="1564081" cy="1651429"/>
        </a:xfrm>
        <a:prstGeom prst="trapezoid">
          <a:avLst>
            <a:gd name="adj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Arial" pitchFamily="34" charset="0"/>
              <a:cs typeface="Arial" pitchFamily="34" charset="0"/>
            </a:rPr>
            <a:t>Destinos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Arial" pitchFamily="34" charset="0"/>
              <a:cs typeface="Arial" pitchFamily="34" charset="0"/>
            </a:rPr>
            <a:t>certificados</a:t>
          </a:r>
          <a:endParaRPr lang="es-EC" sz="1800" kern="1200" dirty="0"/>
        </a:p>
      </dsp:txBody>
      <dsp:txXfrm>
        <a:off x="1469962" y="33788"/>
        <a:ext cx="1564081" cy="1651429"/>
      </dsp:txXfrm>
    </dsp:sp>
    <dsp:sp modelId="{FCEA5119-1B47-4DA3-89C2-024F3CFA007F}">
      <dsp:nvSpPr>
        <dsp:cNvPr id="0" name=""/>
        <dsp:cNvSpPr/>
      </dsp:nvSpPr>
      <dsp:spPr>
        <a:xfrm>
          <a:off x="1026764" y="1651429"/>
          <a:ext cx="2450477" cy="935898"/>
        </a:xfrm>
        <a:prstGeom prst="trapezoid">
          <a:avLst>
            <a:gd name="adj" fmla="val 4735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Arial" pitchFamily="34" charset="0"/>
              <a:cs typeface="Arial" pitchFamily="34" charset="0"/>
            </a:rPr>
            <a:t>Promoción y comercialización</a:t>
          </a:r>
          <a:endParaRPr lang="es-EC" sz="1800" kern="1200" dirty="0"/>
        </a:p>
      </dsp:txBody>
      <dsp:txXfrm>
        <a:off x="1455598" y="1651429"/>
        <a:ext cx="1592810" cy="935898"/>
      </dsp:txXfrm>
    </dsp:sp>
    <dsp:sp modelId="{F715DD27-BF2D-4D13-9713-4DC056454783}">
      <dsp:nvSpPr>
        <dsp:cNvPr id="0" name=""/>
        <dsp:cNvSpPr/>
      </dsp:nvSpPr>
      <dsp:spPr>
        <a:xfrm>
          <a:off x="511955" y="2587327"/>
          <a:ext cx="3480096" cy="1087119"/>
        </a:xfrm>
        <a:prstGeom prst="trapezoid">
          <a:avLst>
            <a:gd name="adj" fmla="val 4735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Arial" pitchFamily="34" charset="0"/>
              <a:cs typeface="Arial" pitchFamily="34" charset="0"/>
            </a:rPr>
            <a:t>Estructuración de productos turísticos</a:t>
          </a:r>
          <a:endParaRPr lang="es-EC" sz="2000" kern="1200" dirty="0"/>
        </a:p>
      </dsp:txBody>
      <dsp:txXfrm>
        <a:off x="1120972" y="2587327"/>
        <a:ext cx="2262062" cy="1087119"/>
      </dsp:txXfrm>
    </dsp:sp>
    <dsp:sp modelId="{52C199CA-B1C4-4F8D-BA25-774069CE6629}">
      <dsp:nvSpPr>
        <dsp:cNvPr id="0" name=""/>
        <dsp:cNvSpPr/>
      </dsp:nvSpPr>
      <dsp:spPr>
        <a:xfrm>
          <a:off x="0" y="3635985"/>
          <a:ext cx="4504007" cy="1081091"/>
        </a:xfrm>
        <a:prstGeom prst="trapezoid">
          <a:avLst>
            <a:gd name="adj" fmla="val 4735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500" kern="1200" dirty="0" smtClean="0"/>
            <a:t>Calidad Turística</a:t>
          </a:r>
          <a:endParaRPr lang="es-EC" sz="3500" kern="1200" dirty="0"/>
        </a:p>
      </dsp:txBody>
      <dsp:txXfrm>
        <a:off x="788201" y="3635985"/>
        <a:ext cx="2927604" cy="108109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34EC1-E9BA-48CA-BC7D-6E580899197E}" type="datetimeFigureOut">
              <a:rPr lang="es-ES" smtClean="0"/>
              <a:pPr/>
              <a:t>02/11/2015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33200-82C4-4021-B0BA-0F03E6E8298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33200-82C4-4021-B0BA-0F03E6E82980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33200-82C4-4021-B0BA-0F03E6E82980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33200-82C4-4021-B0BA-0F03E6E82980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33200-82C4-4021-B0BA-0F03E6E82980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33200-82C4-4021-B0BA-0F03E6E82980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33200-82C4-4021-B0BA-0F03E6E82980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33200-82C4-4021-B0BA-0F03E6E82980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33200-82C4-4021-B0BA-0F03E6E82980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33200-82C4-4021-B0BA-0F03E6E82980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33200-82C4-4021-B0BA-0F03E6E82980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33200-82C4-4021-B0BA-0F03E6E82980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33200-82C4-4021-B0BA-0F03E6E82980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33200-82C4-4021-B0BA-0F03E6E82980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33200-82C4-4021-B0BA-0F03E6E82980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33200-82C4-4021-B0BA-0F03E6E82980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33200-82C4-4021-B0BA-0F03E6E82980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33200-82C4-4021-B0BA-0F03E6E82980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33200-82C4-4021-B0BA-0F03E6E82980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33200-82C4-4021-B0BA-0F03E6E82980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6E9D-3340-914C-8B3A-910AFC7681E5}" type="datetimeFigureOut">
              <a:rPr lang="es-ES" smtClean="0"/>
              <a:pPr/>
              <a:t>02/11/2015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5268-0FB8-CC46-9BA8-43FA5598729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4753933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6E9D-3340-914C-8B3A-910AFC7681E5}" type="datetimeFigureOut">
              <a:rPr lang="es-ES" smtClean="0"/>
              <a:pPr/>
              <a:t>02/11/2015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5268-0FB8-CC46-9BA8-43FA5598729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5549119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6E9D-3340-914C-8B3A-910AFC7681E5}" type="datetimeFigureOut">
              <a:rPr lang="es-ES" smtClean="0"/>
              <a:pPr/>
              <a:t>02/11/2015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5268-0FB8-CC46-9BA8-43FA5598729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3642312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6E9D-3340-914C-8B3A-910AFC7681E5}" type="datetimeFigureOut">
              <a:rPr lang="es-ES" smtClean="0"/>
              <a:pPr/>
              <a:t>02/11/2015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5268-0FB8-CC46-9BA8-43FA5598729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30863496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6E9D-3340-914C-8B3A-910AFC7681E5}" type="datetimeFigureOut">
              <a:rPr lang="es-ES" smtClean="0"/>
              <a:pPr/>
              <a:t>02/11/2015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5268-0FB8-CC46-9BA8-43FA5598729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4524168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6E9D-3340-914C-8B3A-910AFC7681E5}" type="datetimeFigureOut">
              <a:rPr lang="es-ES" smtClean="0"/>
              <a:pPr/>
              <a:t>02/11/2015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5268-0FB8-CC46-9BA8-43FA5598729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6651956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6E9D-3340-914C-8B3A-910AFC7681E5}" type="datetimeFigureOut">
              <a:rPr lang="es-ES" smtClean="0"/>
              <a:pPr/>
              <a:t>02/11/2015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5268-0FB8-CC46-9BA8-43FA5598729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6008096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6E9D-3340-914C-8B3A-910AFC7681E5}" type="datetimeFigureOut">
              <a:rPr lang="es-ES" smtClean="0"/>
              <a:pPr/>
              <a:t>02/11/2015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5268-0FB8-CC46-9BA8-43FA5598729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90120693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6E9D-3340-914C-8B3A-910AFC7681E5}" type="datetimeFigureOut">
              <a:rPr lang="es-ES" smtClean="0"/>
              <a:pPr/>
              <a:t>02/11/2015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5268-0FB8-CC46-9BA8-43FA5598729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0654264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6E9D-3340-914C-8B3A-910AFC7681E5}" type="datetimeFigureOut">
              <a:rPr lang="es-ES" smtClean="0"/>
              <a:pPr/>
              <a:t>02/11/2015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5268-0FB8-CC46-9BA8-43FA5598729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4644425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6E9D-3340-914C-8B3A-910AFC7681E5}" type="datetimeFigureOut">
              <a:rPr lang="es-ES" smtClean="0"/>
              <a:pPr/>
              <a:t>02/11/2015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5268-0FB8-CC46-9BA8-43FA5598729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7530702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F6E9D-3340-914C-8B3A-910AFC7681E5}" type="datetimeFigureOut">
              <a:rPr lang="es-ES" smtClean="0"/>
              <a:pPr/>
              <a:t>02/11/2015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65268-0FB8-CC46-9BA8-43FA5598729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4306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-r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5" y="2127221"/>
            <a:ext cx="7849190" cy="2603558"/>
          </a:xfrm>
          <a:prstGeom prst="rect">
            <a:avLst/>
          </a:prstGeom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3600" b="1" dirty="0" smtClean="0">
                <a:latin typeface="Bauhaus 93" pitchFamily="82" charset="0"/>
              </a:rPr>
              <a:t>CONCLUSIONES  DE LAS CONFERENCIAS</a:t>
            </a:r>
            <a:br>
              <a:rPr lang="es-ES_tradnl" sz="3600" b="1" dirty="0" smtClean="0">
                <a:latin typeface="Bauhaus 93" pitchFamily="82" charset="0"/>
              </a:rPr>
            </a:br>
            <a:r>
              <a:rPr lang="es-ES_tradnl" sz="3600" b="1" dirty="0" smtClean="0">
                <a:latin typeface="Bauhaus 93" pitchFamily="82" charset="0"/>
              </a:rPr>
              <a:t>Nicole Marrder</a:t>
            </a:r>
            <a:endParaRPr lang="es-ES" sz="3600" dirty="0"/>
          </a:p>
        </p:txBody>
      </p:sp>
    </p:spTree>
    <p:extLst>
      <p:ext uri="{BB962C8B-B14F-4D97-AF65-F5344CB8AC3E}">
        <p14:creationId xmlns="" xmlns:p14="http://schemas.microsoft.com/office/powerpoint/2010/main" val="18000215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-r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4748"/>
            <a:ext cx="2602523" cy="863251"/>
          </a:xfrm>
          <a:prstGeom prst="rect">
            <a:avLst/>
          </a:prstGeom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612775" y="274638"/>
            <a:ext cx="8229600" cy="13290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CARIBBEAN SMALL HOTELS</a:t>
            </a:r>
            <a:b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S_tradnl" sz="3600" b="1" dirty="0" smtClean="0">
                <a:latin typeface="Bauhaus 93" pitchFamily="82" charset="0"/>
              </a:rPr>
              <a:t>DENISE ALLEONG</a:t>
            </a:r>
            <a:endParaRPr lang="es-ES" sz="3600" dirty="0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457200" y="1786597"/>
            <a:ext cx="4038600" cy="4339566"/>
          </a:xfrm>
        </p:spPr>
        <p:txBody>
          <a:bodyPr>
            <a:normAutofit fontScale="85000" lnSpcReduction="20000"/>
          </a:bodyPr>
          <a:lstStyle/>
          <a:p>
            <a:r>
              <a:rPr lang="es-ES_tradnl" dirty="0" smtClean="0"/>
              <a:t>Nos describe el destino Caribe Insular</a:t>
            </a:r>
          </a:p>
          <a:p>
            <a:r>
              <a:rPr lang="es-ES_tradnl" dirty="0" smtClean="0"/>
              <a:t>Describe las razones por la cual los turistas visitan el Caribe y a los pequeños hoteles</a:t>
            </a:r>
          </a:p>
          <a:p>
            <a:r>
              <a:rPr lang="es-ES_tradnl" dirty="0" smtClean="0"/>
              <a:t>Explica el presente  y pasado de los pequeños hoteles</a:t>
            </a:r>
          </a:p>
          <a:p>
            <a:r>
              <a:rPr lang="es-ES_tradnl" dirty="0" smtClean="0"/>
              <a:t>Muestra imágenes de los pequeños hoteles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" dirty="0"/>
          </a:p>
        </p:txBody>
      </p:sp>
      <p:sp>
        <p:nvSpPr>
          <p:cNvPr id="3074" name="AutoShape 2" descr="https://us-mg6.mail.yahoo.com/ya/download?mid=2%5f0%5f0%5f1%5f962450%5fAGjsw0MAADG2VjGtIwO9CLNuflM&amp;m=YaDownload&amp;pid=2.67&amp;fid=Inbox&amp;inline=1&amp;appid=yahoomail"/>
          <p:cNvSpPr>
            <a:spLocks noChangeAspect="1" noChangeArrowheads="1"/>
          </p:cNvSpPr>
          <p:nvPr/>
        </p:nvSpPr>
        <p:spPr bwMode="auto">
          <a:xfrm>
            <a:off x="155575" y="-1462088"/>
            <a:ext cx="4572000" cy="3057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4648200" y="1786597"/>
            <a:ext cx="4038600" cy="4339566"/>
          </a:xfrm>
        </p:spPr>
        <p:txBody>
          <a:bodyPr>
            <a:normAutofit fontScale="85000" lnSpcReduction="20000"/>
          </a:bodyPr>
          <a:lstStyle/>
          <a:p>
            <a:r>
              <a:rPr lang="es-ES_tradnl" dirty="0" smtClean="0"/>
              <a:t>El FUTURO  de los pequeños hoteles:</a:t>
            </a:r>
          </a:p>
          <a:p>
            <a:r>
              <a:rPr lang="es-ES_tradnl" dirty="0" smtClean="0"/>
              <a:t>Aprovechar las oportunidades con RSE</a:t>
            </a:r>
          </a:p>
          <a:p>
            <a:r>
              <a:rPr lang="es-ES_tradnl" dirty="0" smtClean="0"/>
              <a:t>Explorar nuevos mercados como América Latina</a:t>
            </a:r>
          </a:p>
          <a:p>
            <a:r>
              <a:rPr lang="es-ES_tradnl" dirty="0" smtClean="0"/>
              <a:t>Tomar ventaja de las redes sociales</a:t>
            </a:r>
          </a:p>
          <a:p>
            <a:r>
              <a:rPr lang="es-ES_tradnl" dirty="0" smtClean="0"/>
              <a:t>Crear legislación para regular los estándares de calidad</a:t>
            </a:r>
          </a:p>
          <a:p>
            <a:r>
              <a:rPr lang="es-ES_tradnl" dirty="0" smtClean="0"/>
              <a:t>Buscar nuevas avenidas de financiamiento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8000215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-r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4748"/>
            <a:ext cx="2602523" cy="863251"/>
          </a:xfrm>
          <a:prstGeom prst="rect">
            <a:avLst/>
          </a:prstGeom>
        </p:spPr>
      </p:pic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457200" y="2401703"/>
            <a:ext cx="4038600" cy="4339566"/>
          </a:xfrm>
        </p:spPr>
        <p:txBody>
          <a:bodyPr>
            <a:normAutofit lnSpcReduction="10000"/>
          </a:bodyPr>
          <a:lstStyle/>
          <a:p>
            <a:r>
              <a:rPr lang="es-ES_tradnl" dirty="0" smtClean="0"/>
              <a:t>Realiza un análisis histórico de la Federación, mencionando el impulso del CCT y la determinación de las Asociaciones de cada </a:t>
            </a:r>
            <a:r>
              <a:rPr lang="es-ES_tradnl" dirty="0" err="1" smtClean="0"/>
              <a:t>pais</a:t>
            </a:r>
            <a:r>
              <a:rPr lang="es-ES_tradnl" dirty="0" smtClean="0"/>
              <a:t> centroamericano.</a:t>
            </a:r>
          </a:p>
          <a:p>
            <a:r>
              <a:rPr lang="es-ES_tradnl" dirty="0" smtClean="0"/>
              <a:t>Describe su estructura social.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" dirty="0"/>
          </a:p>
        </p:txBody>
      </p:sp>
      <p:sp>
        <p:nvSpPr>
          <p:cNvPr id="3074" name="AutoShape 2" descr="https://us-mg6.mail.yahoo.com/ya/download?mid=2%5f0%5f0%5f1%5f962450%5fAGjsw0MAADG2VjGtIwO9CLNuflM&amp;m=YaDownload&amp;pid=2.67&amp;fid=Inbox&amp;inline=1&amp;appid=yahoomail"/>
          <p:cNvSpPr>
            <a:spLocks noChangeAspect="1" noChangeArrowheads="1"/>
          </p:cNvSpPr>
          <p:nvPr/>
        </p:nvSpPr>
        <p:spPr bwMode="auto">
          <a:xfrm>
            <a:off x="155575" y="-1462088"/>
            <a:ext cx="4572000" cy="3057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4648200" y="2272972"/>
            <a:ext cx="4038600" cy="4339566"/>
          </a:xfrm>
        </p:spPr>
        <p:txBody>
          <a:bodyPr>
            <a:normAutofit lnSpcReduction="10000"/>
          </a:bodyPr>
          <a:lstStyle/>
          <a:p>
            <a:r>
              <a:rPr lang="es-ES_tradnl" dirty="0" smtClean="0"/>
              <a:t>La misión, visión y objetivos  de FECAH </a:t>
            </a:r>
          </a:p>
          <a:p>
            <a:r>
              <a:rPr lang="es-ES_tradnl" dirty="0" smtClean="0"/>
              <a:t>El futuro se cimienta en tres pilares o ejes estratégicos:</a:t>
            </a:r>
          </a:p>
          <a:p>
            <a:pPr marL="514350" indent="-514350">
              <a:buAutoNum type="arabicPeriod"/>
            </a:pPr>
            <a:r>
              <a:rPr lang="es-ES_tradnl" dirty="0" smtClean="0"/>
              <a:t>Institucional</a:t>
            </a:r>
          </a:p>
          <a:p>
            <a:pPr marL="514350" indent="-514350">
              <a:buAutoNum type="arabicPeriod"/>
            </a:pPr>
            <a:r>
              <a:rPr lang="es-ES_tradnl" dirty="0" smtClean="0"/>
              <a:t>Capacitación y Formación</a:t>
            </a:r>
          </a:p>
          <a:p>
            <a:pPr marL="514350" indent="-514350">
              <a:buAutoNum type="arabicPeriod"/>
            </a:pPr>
            <a:r>
              <a:rPr lang="es-ES_tradnl" dirty="0" smtClean="0"/>
              <a:t>Estrategias de Comunicación</a:t>
            </a:r>
          </a:p>
          <a:p>
            <a:endParaRPr lang="es-ES_tradnl" dirty="0" smtClean="0"/>
          </a:p>
          <a:p>
            <a:endParaRPr lang="es-ES" dirty="0"/>
          </a:p>
        </p:txBody>
      </p:sp>
      <p:pic>
        <p:nvPicPr>
          <p:cNvPr id="7" name="6 Imagen" descr="FECAP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2523" y="263650"/>
            <a:ext cx="6332740" cy="1651426"/>
          </a:xfrm>
          <a:prstGeom prst="rect">
            <a:avLst/>
          </a:prstGeom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1050622" y="1225793"/>
            <a:ext cx="5933804" cy="104717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_tradnl" sz="3600" b="1" dirty="0" smtClean="0">
                <a:latin typeface="Bauhaus 93" pitchFamily="82" charset="0"/>
              </a:rPr>
              <a:t>Anna </a:t>
            </a:r>
            <a:r>
              <a:rPr lang="es-ES_tradnl" sz="3600" b="1" dirty="0" smtClean="0">
                <a:latin typeface="Bauhaus 93" pitchFamily="82" charset="0"/>
              </a:rPr>
              <a:t>Mar</a:t>
            </a:r>
            <a:r>
              <a:rPr lang="es-419" sz="3600" b="1" dirty="0" smtClean="0">
                <a:latin typeface="Bauhaus 93" pitchFamily="82" charset="0"/>
              </a:rPr>
              <a:t>cedes</a:t>
            </a:r>
            <a:r>
              <a:rPr lang="es-ES_tradnl" sz="3600" b="1" dirty="0" smtClean="0">
                <a:latin typeface="Bauhaus 93" pitchFamily="82" charset="0"/>
              </a:rPr>
              <a:t> </a:t>
            </a:r>
            <a:r>
              <a:rPr lang="es-ES_tradnl" sz="3600" b="1" dirty="0" smtClean="0">
                <a:latin typeface="Bauhaus 93" pitchFamily="82" charset="0"/>
              </a:rPr>
              <a:t>de </a:t>
            </a:r>
            <a:r>
              <a:rPr lang="es-ES_tradnl" sz="3600" b="1" dirty="0" err="1" smtClean="0">
                <a:latin typeface="Bauhaus 93" pitchFamily="82" charset="0"/>
              </a:rPr>
              <a:t>Lembke</a:t>
            </a:r>
            <a:endParaRPr lang="es-ES" sz="3600" dirty="0"/>
          </a:p>
        </p:txBody>
      </p:sp>
    </p:spTree>
    <p:extLst>
      <p:ext uri="{BB962C8B-B14F-4D97-AF65-F5344CB8AC3E}">
        <p14:creationId xmlns="" xmlns:p14="http://schemas.microsoft.com/office/powerpoint/2010/main" val="18000215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-r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4748"/>
            <a:ext cx="2602523" cy="863251"/>
          </a:xfrm>
          <a:prstGeom prst="rect">
            <a:avLst/>
          </a:prstGeom>
        </p:spPr>
      </p:pic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457200" y="2190683"/>
            <a:ext cx="4038600" cy="4339566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 smtClean="0"/>
              <a:t>Presenta la relación entre la administración de riesgos y los costos de adquisición.</a:t>
            </a:r>
          </a:p>
          <a:p>
            <a:r>
              <a:rPr lang="es-ES_tradnl" dirty="0" smtClean="0"/>
              <a:t>Propone soluciones disponibles para seguridad física, protección de vidas, control operativo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" dirty="0"/>
          </a:p>
        </p:txBody>
      </p:sp>
      <p:sp>
        <p:nvSpPr>
          <p:cNvPr id="3074" name="AutoShape 2" descr="https://us-mg6.mail.yahoo.com/ya/download?mid=2%5f0%5f0%5f1%5f962450%5fAGjsw0MAADG2VjGtIwO9CLNuflM&amp;m=YaDownload&amp;pid=2.67&amp;fid=Inbox&amp;inline=1&amp;appid=yahoomail"/>
          <p:cNvSpPr>
            <a:spLocks noChangeAspect="1" noChangeArrowheads="1"/>
          </p:cNvSpPr>
          <p:nvPr/>
        </p:nvSpPr>
        <p:spPr bwMode="auto">
          <a:xfrm>
            <a:off x="155575" y="-1462088"/>
            <a:ext cx="4572000" cy="3057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4648200" y="2272972"/>
            <a:ext cx="4038600" cy="4339566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 smtClean="0"/>
              <a:t>Describe equipos concretos como alarma de fuego, sensores de humo, luces estroboscópicas, sirenas, sistema de extinción automático de incendios, puertas anti incendio, cerraduras electrónicas, cajas de seguridad, ahorradores de energía </a:t>
            </a:r>
            <a:r>
              <a:rPr lang="es-ES_tradnl" smtClean="0"/>
              <a:t>y mini bares</a:t>
            </a:r>
            <a:endParaRPr lang="es-ES_tradnl" dirty="0" smtClean="0"/>
          </a:p>
          <a:p>
            <a:endParaRPr lang="es-ES_tradnl" dirty="0" smtClean="0"/>
          </a:p>
          <a:p>
            <a:endParaRPr lang="es-ES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2602523" y="595664"/>
            <a:ext cx="5933804" cy="104717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_tradnl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Tecnología de Seguridad en Hoteles </a:t>
            </a:r>
            <a:r>
              <a:rPr lang="es-ES_tradnl" sz="3600" b="1" dirty="0" smtClean="0">
                <a:latin typeface="Bauhaus 93" pitchFamily="82" charset="0"/>
              </a:rPr>
              <a:t/>
            </a:r>
            <a:br>
              <a:rPr lang="es-ES_tradnl" sz="3600" b="1" dirty="0" smtClean="0">
                <a:latin typeface="Bauhaus 93" pitchFamily="82" charset="0"/>
              </a:rPr>
            </a:br>
            <a:r>
              <a:rPr lang="es-ES_tradnl" sz="3600" b="1" dirty="0" smtClean="0">
                <a:latin typeface="Bauhaus 93" pitchFamily="82" charset="0"/>
              </a:rPr>
              <a:t>Miguel Rafael Velásquez</a:t>
            </a:r>
            <a:endParaRPr lang="es-ES" sz="3600" dirty="0"/>
          </a:p>
        </p:txBody>
      </p:sp>
      <p:pic>
        <p:nvPicPr>
          <p:cNvPr id="9" name="3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63" y="14068"/>
            <a:ext cx="21082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000215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-r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4748"/>
            <a:ext cx="2602523" cy="863251"/>
          </a:xfrm>
          <a:prstGeom prst="rect">
            <a:avLst/>
          </a:prstGeom>
        </p:spPr>
      </p:pic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609600" y="2226608"/>
            <a:ext cx="4038600" cy="4339566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s-ES_tradnl" sz="4000" dirty="0" smtClean="0">
                <a:solidFill>
                  <a:srgbClr val="000000"/>
                </a:solidFill>
                <a:latin typeface="Avenir Book"/>
                <a:cs typeface="Avenir Book"/>
              </a:rPr>
              <a:t>Propone un </a:t>
            </a:r>
            <a:r>
              <a:rPr lang="es-ES" sz="4000" dirty="0" smtClean="0">
                <a:solidFill>
                  <a:srgbClr val="000000"/>
                </a:solidFill>
                <a:latin typeface="Avenir Book"/>
                <a:cs typeface="Avenir Book"/>
              </a:rPr>
              <a:t>Sistema de Reservas para Sitio Web del Hotel. -Libre de Comisiones por Reservas. </a:t>
            </a:r>
          </a:p>
          <a:p>
            <a:pPr algn="just"/>
            <a:endParaRPr lang="es-ES" sz="4000" dirty="0" smtClean="0">
              <a:solidFill>
                <a:srgbClr val="000000"/>
              </a:solidFill>
              <a:latin typeface="Avenir Book"/>
              <a:cs typeface="Avenir Book"/>
            </a:endParaRPr>
          </a:p>
          <a:p>
            <a:pPr algn="just"/>
            <a:r>
              <a:rPr lang="es-ES" sz="4000" dirty="0" smtClean="0">
                <a:solidFill>
                  <a:srgbClr val="000000"/>
                </a:solidFill>
                <a:latin typeface="Avenir Book"/>
                <a:cs typeface="Avenir Book"/>
              </a:rPr>
              <a:t>Brindando a los hoteleros la capacidad de ofrecer paquetes y reservas directamente de la página web del hotel. Permita que sus clientes reserven directamente con usted, en su sitio web, desde cualquier lugar, en cualquier momento desde cualquier dispositivo y libre de comisiones.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" dirty="0"/>
          </a:p>
        </p:txBody>
      </p:sp>
      <p:sp>
        <p:nvSpPr>
          <p:cNvPr id="3074" name="AutoShape 2" descr="https://us-mg6.mail.yahoo.com/ya/download?mid=2%5f0%5f0%5f1%5f962450%5fAGjsw0MAADG2VjGtIwO9CLNuflM&amp;m=YaDownload&amp;pid=2.67&amp;fid=Inbox&amp;inline=1&amp;appid=yahoomail"/>
          <p:cNvSpPr>
            <a:spLocks noChangeAspect="1" noChangeArrowheads="1"/>
          </p:cNvSpPr>
          <p:nvPr/>
        </p:nvSpPr>
        <p:spPr bwMode="auto">
          <a:xfrm>
            <a:off x="155575" y="-1462088"/>
            <a:ext cx="4572000" cy="3057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4648200" y="2382248"/>
            <a:ext cx="4038600" cy="4339566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s-ES" sz="3700" dirty="0" smtClean="0">
                <a:latin typeface="+mj-lt"/>
                <a:cs typeface="Avenir Book"/>
              </a:rPr>
              <a:t>Conecte con más de 100 Agencias de Viajes en Línea. </a:t>
            </a:r>
          </a:p>
          <a:p>
            <a:pPr algn="just"/>
            <a:endParaRPr lang="es-ES" sz="4000" dirty="0" smtClean="0">
              <a:solidFill>
                <a:srgbClr val="000000"/>
              </a:solidFill>
              <a:latin typeface="Avenir Book"/>
              <a:cs typeface="Avenir Book"/>
            </a:endParaRPr>
          </a:p>
          <a:p>
            <a:pPr algn="just"/>
            <a:r>
              <a:rPr lang="es-ES" sz="4000" dirty="0" err="1" smtClean="0">
                <a:solidFill>
                  <a:srgbClr val="000000"/>
                </a:solidFill>
                <a:latin typeface="Avenir Book"/>
                <a:cs typeface="Avenir Book"/>
              </a:rPr>
              <a:t>eZee</a:t>
            </a:r>
            <a:r>
              <a:rPr lang="es-ES" sz="4000" dirty="0" smtClean="0">
                <a:solidFill>
                  <a:srgbClr val="000000"/>
                </a:solidFill>
                <a:latin typeface="Avenir Book"/>
                <a:cs typeface="Avenir Book"/>
              </a:rPr>
              <a:t> </a:t>
            </a:r>
            <a:r>
              <a:rPr lang="es-ES" sz="4000" dirty="0" err="1" smtClean="0">
                <a:solidFill>
                  <a:srgbClr val="000000"/>
                </a:solidFill>
                <a:latin typeface="Avenir Book"/>
                <a:cs typeface="Avenir Book"/>
              </a:rPr>
              <a:t>Centrix</a:t>
            </a:r>
            <a:r>
              <a:rPr lang="es-ES" sz="4000" dirty="0" smtClean="0">
                <a:solidFill>
                  <a:srgbClr val="000000"/>
                </a:solidFill>
                <a:latin typeface="Avenir Book"/>
                <a:cs typeface="Avenir Book"/>
              </a:rPr>
              <a:t> es un administrador de canales que le ayuda a gestionar las tarifas de su propiedad y el inventario en varios canales o sitios web de viajes. El aumento de la exposición de su hotel impulsará más la ocupación mientras hace sus operaciones de reserva más eficientes</a:t>
            </a:r>
            <a:endParaRPr lang="es-ES" sz="3700" dirty="0" smtClean="0">
              <a:latin typeface="+mj-lt"/>
              <a:cs typeface="Avenir Book"/>
            </a:endParaRPr>
          </a:p>
          <a:p>
            <a:endParaRPr lang="es-ES_tradnl" dirty="0" smtClean="0"/>
          </a:p>
          <a:p>
            <a:endParaRPr lang="es-ES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2699798" y="517844"/>
            <a:ext cx="5933804" cy="104717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Administración de Hotel en la Nube</a:t>
            </a:r>
            <a:r>
              <a:rPr lang="es-ES" sz="3600" b="1" dirty="0" smtClean="0">
                <a:latin typeface="Avenir Book"/>
                <a:cs typeface="Avenir Book"/>
              </a:rPr>
              <a:t/>
            </a:r>
            <a:br>
              <a:rPr lang="es-ES" sz="3600" b="1" dirty="0" smtClean="0">
                <a:latin typeface="Avenir Book"/>
                <a:cs typeface="Avenir Book"/>
              </a:rPr>
            </a:br>
            <a:r>
              <a:rPr lang="es-ES_tradnl" sz="3600" b="1" dirty="0" err="1" smtClean="0">
                <a:latin typeface="Bauhaus 93" pitchFamily="82" charset="0"/>
              </a:rPr>
              <a:t>Dario</a:t>
            </a:r>
            <a:r>
              <a:rPr lang="es-ES_tradnl" sz="3600" b="1" dirty="0" smtClean="0">
                <a:latin typeface="Bauhaus 93" pitchFamily="82" charset="0"/>
              </a:rPr>
              <a:t> </a:t>
            </a:r>
            <a:r>
              <a:rPr lang="es-ES_tradnl" sz="3600" b="1" dirty="0" err="1" smtClean="0">
                <a:latin typeface="Bauhaus 93" pitchFamily="82" charset="0"/>
              </a:rPr>
              <a:t>Samudio</a:t>
            </a:r>
            <a:endParaRPr lang="es-ES" sz="3600" dirty="0"/>
          </a:p>
        </p:txBody>
      </p:sp>
      <p:pic>
        <p:nvPicPr>
          <p:cNvPr id="8" name="Imagen 10"/>
          <p:cNvPicPr>
            <a:picLocks noChangeAspect="1"/>
          </p:cNvPicPr>
          <p:nvPr/>
        </p:nvPicPr>
        <p:blipFill>
          <a:blip r:embed="rId4" cstate="email">
            <a:lum bright="70000" contrast="-1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75" y="231009"/>
            <a:ext cx="2602523" cy="13644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00215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-r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4748"/>
            <a:ext cx="2602523" cy="863251"/>
          </a:xfrm>
          <a:prstGeom prst="rect">
            <a:avLst/>
          </a:prstGeom>
        </p:spPr>
      </p:pic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583223" y="1987452"/>
            <a:ext cx="4038600" cy="433956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s-ES_tradnl" dirty="0" smtClean="0"/>
              <a:t>La empresa Camas Olimpia presento  las estadísticas de la  importancia  del descanso en  la industria hotelera, de acuerdo  a sus estudios  de la longevidad el cambio del uso de las camas es de 5 años para el buen descanso en las personas. </a:t>
            </a:r>
            <a:endParaRPr lang="es-ES" dirty="0"/>
          </a:p>
        </p:txBody>
      </p:sp>
      <p:sp>
        <p:nvSpPr>
          <p:cNvPr id="3074" name="AutoShape 2" descr="https://us-mg6.mail.yahoo.com/ya/download?mid=2%5f0%5f0%5f1%5f962450%5fAGjsw0MAADG2VjGtIwO9CLNuflM&amp;m=YaDownload&amp;pid=2.67&amp;fid=Inbox&amp;inline=1&amp;appid=yahoomail"/>
          <p:cNvSpPr>
            <a:spLocks noChangeAspect="1" noChangeArrowheads="1"/>
          </p:cNvSpPr>
          <p:nvPr/>
        </p:nvSpPr>
        <p:spPr bwMode="auto">
          <a:xfrm>
            <a:off x="155575" y="-1462088"/>
            <a:ext cx="4572000" cy="3057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4648200" y="2382248"/>
            <a:ext cx="4038600" cy="4339566"/>
          </a:xfrm>
        </p:spPr>
        <p:txBody>
          <a:bodyPr>
            <a:normAutofit fontScale="92500"/>
          </a:bodyPr>
          <a:lstStyle/>
          <a:p>
            <a:pPr algn="just"/>
            <a:r>
              <a:rPr lang="es-ES_tradnl" sz="2600" dirty="0" smtClean="0">
                <a:latin typeface="+mj-lt"/>
                <a:cs typeface="Avenir Book"/>
              </a:rPr>
              <a:t>En su periodo de vida una cama acumula 10% de:</a:t>
            </a:r>
          </a:p>
          <a:p>
            <a:pPr algn="just"/>
            <a:r>
              <a:rPr lang="es-ES_tradnl" sz="2600" dirty="0" smtClean="0">
                <a:latin typeface="+mj-lt"/>
              </a:rPr>
              <a:t>33.33% de </a:t>
            </a:r>
            <a:r>
              <a:rPr lang="es-ES_tradnl" sz="2600" dirty="0" err="1" smtClean="0">
                <a:latin typeface="+mj-lt"/>
              </a:rPr>
              <a:t>acaros</a:t>
            </a:r>
            <a:endParaRPr lang="es-ES_tradnl" sz="2600" dirty="0" smtClean="0">
              <a:latin typeface="+mj-lt"/>
            </a:endParaRPr>
          </a:p>
          <a:p>
            <a:pPr algn="just"/>
            <a:r>
              <a:rPr lang="es-ES_tradnl" sz="2600" dirty="0" smtClean="0">
                <a:latin typeface="+mj-lt"/>
              </a:rPr>
              <a:t>33.33% de polvo</a:t>
            </a:r>
          </a:p>
          <a:p>
            <a:pPr algn="just"/>
            <a:r>
              <a:rPr lang="es-ES_tradnl" sz="2600" dirty="0" smtClean="0">
                <a:latin typeface="+mj-lt"/>
              </a:rPr>
              <a:t>33.33% de </a:t>
            </a:r>
            <a:r>
              <a:rPr lang="es-ES_tradnl" sz="2600" dirty="0" err="1" smtClean="0">
                <a:latin typeface="+mj-lt"/>
              </a:rPr>
              <a:t>liquidos</a:t>
            </a:r>
            <a:r>
              <a:rPr lang="es-ES_tradnl" sz="2600" dirty="0" smtClean="0">
                <a:latin typeface="+mj-lt"/>
              </a:rPr>
              <a:t> humanos</a:t>
            </a:r>
          </a:p>
          <a:p>
            <a:pPr algn="just"/>
            <a:r>
              <a:rPr lang="es-ES_tradnl" sz="2600" dirty="0" smtClean="0">
                <a:latin typeface="+mj-lt"/>
              </a:rPr>
              <a:t>Hay que cambiar cama cada 5 años</a:t>
            </a:r>
            <a:endParaRPr lang="es-ES" sz="2600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583223" y="660803"/>
            <a:ext cx="8050379" cy="104717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La importancia del buen dormir y el descanso en los hoteles</a:t>
            </a:r>
            <a:r>
              <a:rPr lang="es-ES" sz="3600" b="1" dirty="0" smtClean="0">
                <a:latin typeface="Avenir Book"/>
                <a:cs typeface="Avenir Book"/>
              </a:rPr>
              <a:t/>
            </a:r>
            <a:br>
              <a:rPr lang="es-ES" sz="3600" b="1" dirty="0" smtClean="0">
                <a:latin typeface="Avenir Book"/>
                <a:cs typeface="Avenir Book"/>
              </a:rPr>
            </a:br>
            <a:r>
              <a:rPr lang="es-ES_tradnl" sz="3600" b="1" dirty="0" err="1" smtClean="0">
                <a:latin typeface="Bauhaus 93" pitchFamily="82" charset="0"/>
              </a:rPr>
              <a:t>Noe</a:t>
            </a:r>
            <a:r>
              <a:rPr lang="es-ES_tradnl" sz="3600" b="1" dirty="0" smtClean="0">
                <a:latin typeface="Bauhaus 93" pitchFamily="82" charset="0"/>
              </a:rPr>
              <a:t> Cano</a:t>
            </a:r>
            <a:endParaRPr lang="es-ES" sz="3600" dirty="0"/>
          </a:p>
        </p:txBody>
      </p:sp>
    </p:spTree>
    <p:extLst>
      <p:ext uri="{BB962C8B-B14F-4D97-AF65-F5344CB8AC3E}">
        <p14:creationId xmlns="" xmlns:p14="http://schemas.microsoft.com/office/powerpoint/2010/main" val="18000215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-r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4748"/>
            <a:ext cx="2602523" cy="863251"/>
          </a:xfrm>
          <a:prstGeom prst="rect">
            <a:avLst/>
          </a:prstGeom>
        </p:spPr>
      </p:pic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583223" y="1987452"/>
            <a:ext cx="4038600" cy="433956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_tradnl" dirty="0" smtClean="0"/>
              <a:t>Un hotel debe ser rentable en base a un desarrollo sostenible en lo ambiental, social y </a:t>
            </a:r>
            <a:r>
              <a:rPr lang="es-ES_tradnl" dirty="0" err="1" smtClean="0"/>
              <a:t>economico</a:t>
            </a:r>
            <a:r>
              <a:rPr lang="es-ES_tradnl" dirty="0" smtClean="0"/>
              <a:t>.  </a:t>
            </a:r>
          </a:p>
          <a:p>
            <a:pPr>
              <a:buNone/>
            </a:pPr>
            <a:r>
              <a:rPr lang="es-ES_tradnl" dirty="0" smtClean="0"/>
              <a:t>El ahorro </a:t>
            </a:r>
            <a:r>
              <a:rPr lang="es-ES_tradnl" dirty="0" err="1" smtClean="0"/>
              <a:t>energetico</a:t>
            </a:r>
            <a:r>
              <a:rPr lang="es-ES_tradnl" dirty="0" smtClean="0"/>
              <a:t> desarrolla la </a:t>
            </a:r>
            <a:r>
              <a:rPr lang="es-ES_tradnl" dirty="0" err="1" smtClean="0"/>
              <a:t>economica</a:t>
            </a:r>
            <a:r>
              <a:rPr lang="es-ES_tradnl" dirty="0" smtClean="0"/>
              <a:t>, generando empleo e incentivando la </a:t>
            </a:r>
            <a:r>
              <a:rPr lang="es-ES_tradnl" dirty="0" err="1" smtClean="0"/>
              <a:t>innovaciòn</a:t>
            </a:r>
            <a:r>
              <a:rPr lang="es-ES_tradnl" dirty="0" smtClean="0"/>
              <a:t>. </a:t>
            </a:r>
            <a:endParaRPr lang="es-ES" dirty="0"/>
          </a:p>
        </p:txBody>
      </p:sp>
      <p:sp>
        <p:nvSpPr>
          <p:cNvPr id="3074" name="AutoShape 2" descr="https://us-mg6.mail.yahoo.com/ya/download?mid=2%5f0%5f0%5f1%5f962450%5fAGjsw0MAADG2VjGtIwO9CLNuflM&amp;m=YaDownload&amp;pid=2.67&amp;fid=Inbox&amp;inline=1&amp;appid=yahoomail"/>
          <p:cNvSpPr>
            <a:spLocks noChangeAspect="1" noChangeArrowheads="1"/>
          </p:cNvSpPr>
          <p:nvPr/>
        </p:nvSpPr>
        <p:spPr bwMode="auto">
          <a:xfrm>
            <a:off x="155575" y="-1462088"/>
            <a:ext cx="4572000" cy="3057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4621823" y="1987452"/>
            <a:ext cx="4038600" cy="4339566"/>
          </a:xfrm>
        </p:spPr>
        <p:txBody>
          <a:bodyPr>
            <a:normAutofit lnSpcReduction="10000"/>
          </a:bodyPr>
          <a:lstStyle/>
          <a:p>
            <a:pPr algn="just"/>
            <a:r>
              <a:rPr lang="es-ES_tradnl" sz="2600" dirty="0" smtClean="0"/>
              <a:t>Deben realizarse  </a:t>
            </a:r>
            <a:r>
              <a:rPr lang="es-ES_tradnl" sz="2600" dirty="0" err="1" smtClean="0"/>
              <a:t>audiotrias</a:t>
            </a:r>
            <a:r>
              <a:rPr lang="es-ES_tradnl" sz="2600" dirty="0" smtClean="0"/>
              <a:t> </a:t>
            </a:r>
            <a:r>
              <a:rPr lang="es-ES_tradnl" sz="2600" dirty="0" err="1" smtClean="0"/>
              <a:t>energeticas</a:t>
            </a:r>
            <a:r>
              <a:rPr lang="es-ES_tradnl" sz="2600" dirty="0" smtClean="0"/>
              <a:t> mensualmente y medir la carga por: </a:t>
            </a:r>
          </a:p>
          <a:p>
            <a:pPr algn="just"/>
            <a:r>
              <a:rPr lang="es-ES_tradnl" sz="2600" dirty="0" smtClean="0"/>
              <a:t>áreas funcional ( por piso)</a:t>
            </a:r>
          </a:p>
          <a:p>
            <a:pPr algn="just"/>
            <a:r>
              <a:rPr lang="es-ES_tradnl" sz="2600" dirty="0" err="1" smtClean="0"/>
              <a:t>Energia</a:t>
            </a:r>
            <a:r>
              <a:rPr lang="es-ES_tradnl" sz="2600" dirty="0" smtClean="0"/>
              <a:t> por </a:t>
            </a:r>
            <a:r>
              <a:rPr lang="es-ES_tradnl" sz="2600" dirty="0" err="1" smtClean="0"/>
              <a:t>indice</a:t>
            </a:r>
            <a:r>
              <a:rPr lang="es-ES_tradnl" sz="2600" dirty="0" smtClean="0"/>
              <a:t> de </a:t>
            </a:r>
            <a:r>
              <a:rPr lang="es-ES_tradnl" sz="2600" dirty="0" err="1" smtClean="0"/>
              <a:t>ocupaciòn</a:t>
            </a:r>
            <a:r>
              <a:rPr lang="es-ES_tradnl" sz="2600" dirty="0" smtClean="0"/>
              <a:t> .</a:t>
            </a:r>
          </a:p>
          <a:p>
            <a:pPr algn="just"/>
            <a:r>
              <a:rPr lang="es-ES_tradnl" sz="2600" dirty="0" smtClean="0"/>
              <a:t>Por equipos. </a:t>
            </a:r>
          </a:p>
          <a:p>
            <a:pPr algn="just"/>
            <a:r>
              <a:rPr lang="es-ES_tradnl" sz="2600" dirty="0" smtClean="0"/>
              <a:t>El futuro </a:t>
            </a:r>
            <a:r>
              <a:rPr lang="es-ES_tradnl" sz="2600" dirty="0" err="1" smtClean="0"/>
              <a:t>enegertico</a:t>
            </a:r>
            <a:r>
              <a:rPr lang="es-ES_tradnl" sz="2600" dirty="0" smtClean="0"/>
              <a:t> debe buscar la aplicación de la norma ISO 50001</a:t>
            </a:r>
          </a:p>
          <a:p>
            <a:pPr algn="just"/>
            <a:endParaRPr lang="es-ES" sz="2600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583223" y="660803"/>
            <a:ext cx="8050379" cy="104717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Consejos </a:t>
            </a:r>
            <a:r>
              <a:rPr lang="es-ES" sz="4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practicos</a:t>
            </a:r>
            <a:r>
              <a:rPr lang="es-ES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para el ahorro </a:t>
            </a:r>
            <a:r>
              <a:rPr lang="es-ES" sz="4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energetico</a:t>
            </a:r>
            <a:r>
              <a:rPr lang="es-ES" sz="3600" b="1" dirty="0" smtClean="0">
                <a:latin typeface="Avenir Book"/>
                <a:cs typeface="Avenir Book"/>
              </a:rPr>
              <a:t/>
            </a:r>
            <a:br>
              <a:rPr lang="es-ES" sz="3600" b="1" dirty="0" smtClean="0">
                <a:latin typeface="Avenir Book"/>
                <a:cs typeface="Avenir Book"/>
              </a:rPr>
            </a:br>
            <a:r>
              <a:rPr lang="es-ES_tradnl" sz="3600" b="1" dirty="0" smtClean="0">
                <a:latin typeface="Bauhaus 93" pitchFamily="82" charset="0"/>
              </a:rPr>
              <a:t>José Jorge Canales</a:t>
            </a:r>
            <a:endParaRPr lang="es-ES" sz="3600" dirty="0"/>
          </a:p>
        </p:txBody>
      </p:sp>
    </p:spTree>
    <p:extLst>
      <p:ext uri="{BB962C8B-B14F-4D97-AF65-F5344CB8AC3E}">
        <p14:creationId xmlns="" xmlns:p14="http://schemas.microsoft.com/office/powerpoint/2010/main" val="18000215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-r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4748"/>
            <a:ext cx="2602523" cy="863251"/>
          </a:xfrm>
          <a:prstGeom prst="rect">
            <a:avLst/>
          </a:prstGeom>
        </p:spPr>
      </p:pic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556402" y="1392702"/>
            <a:ext cx="4038600" cy="433956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_tradnl" dirty="0" smtClean="0"/>
              <a:t>Los empleados contribuyen a la experiencia del huésped sea buena o mala.</a:t>
            </a:r>
          </a:p>
          <a:p>
            <a:pPr>
              <a:buNone/>
            </a:pPr>
            <a:r>
              <a:rPr lang="es-ES_tradnl" dirty="0" smtClean="0"/>
              <a:t>Los empresarios contratan sin conocer al candidato. </a:t>
            </a:r>
          </a:p>
          <a:p>
            <a:pPr>
              <a:buNone/>
            </a:pPr>
            <a:r>
              <a:rPr lang="es-ES_tradnl" dirty="0" smtClean="0"/>
              <a:t>Debe sistematizarse el reclutamiento de los recursos humanos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3074" name="AutoShape 2" descr="https://us-mg6.mail.yahoo.com/ya/download?mid=2%5f0%5f0%5f1%5f962450%5fAGjsw0MAADG2VjGtIwO9CLNuflM&amp;m=YaDownload&amp;pid=2.67&amp;fid=Inbox&amp;inline=1&amp;appid=yahoomail"/>
          <p:cNvSpPr>
            <a:spLocks noChangeAspect="1" noChangeArrowheads="1"/>
          </p:cNvSpPr>
          <p:nvPr/>
        </p:nvSpPr>
        <p:spPr bwMode="auto">
          <a:xfrm>
            <a:off x="155575" y="-1462088"/>
            <a:ext cx="4572000" cy="3057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4595002" y="1392702"/>
            <a:ext cx="4038600" cy="433956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_tradnl" sz="2600" dirty="0" smtClean="0"/>
              <a:t>Recomendaciones: </a:t>
            </a:r>
          </a:p>
          <a:p>
            <a:pPr marL="514350" indent="-514350" algn="just">
              <a:buAutoNum type="arabicPeriod"/>
            </a:pPr>
            <a:r>
              <a:rPr lang="es-ES_tradnl" sz="2600" dirty="0" smtClean="0"/>
              <a:t>Llevar expedientes</a:t>
            </a:r>
          </a:p>
          <a:p>
            <a:pPr marL="514350" indent="-514350" algn="just">
              <a:buAutoNum type="arabicPeriod"/>
            </a:pPr>
            <a:r>
              <a:rPr lang="es-ES_tradnl" sz="2600" dirty="0" smtClean="0"/>
              <a:t>Realizar contratos</a:t>
            </a:r>
          </a:p>
          <a:p>
            <a:pPr marL="514350" indent="-514350" algn="just">
              <a:buAutoNum type="arabicPeriod"/>
            </a:pPr>
            <a:r>
              <a:rPr lang="es-ES_tradnl" sz="2600" dirty="0" smtClean="0"/>
              <a:t>Prepara reglamento interno para evitar conflictos.</a:t>
            </a:r>
          </a:p>
          <a:p>
            <a:pPr marL="514350" indent="-514350" algn="just">
              <a:buAutoNum type="arabicPeriod"/>
            </a:pPr>
            <a:r>
              <a:rPr lang="es-ES_tradnl" sz="2600" dirty="0" smtClean="0"/>
              <a:t>Descripción del puesto</a:t>
            </a:r>
          </a:p>
          <a:p>
            <a:pPr marL="514350" indent="-514350" algn="just">
              <a:buAutoNum type="arabicPeriod"/>
            </a:pPr>
            <a:r>
              <a:rPr lang="es-ES_tradnl" sz="2600" dirty="0" smtClean="0"/>
              <a:t>Listar los requisitos</a:t>
            </a:r>
          </a:p>
          <a:p>
            <a:pPr marL="514350" indent="-514350" algn="just">
              <a:buAutoNum type="arabicPeriod"/>
            </a:pPr>
            <a:r>
              <a:rPr lang="es-ES_tradnl" sz="2600" dirty="0" smtClean="0"/>
              <a:t>Analizar la conducta del candidato</a:t>
            </a:r>
          </a:p>
          <a:p>
            <a:pPr marL="514350" indent="-514350" algn="just">
              <a:buAutoNum type="arabicPeriod"/>
            </a:pPr>
            <a:r>
              <a:rPr lang="es-ES_tradnl" sz="2600" dirty="0" smtClean="0"/>
              <a:t>Comprobar la información</a:t>
            </a:r>
          </a:p>
          <a:p>
            <a:pPr marL="514350" indent="-514350" algn="just">
              <a:buAutoNum type="arabicPeriod"/>
            </a:pPr>
            <a:endParaRPr lang="es-ES" sz="2600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583223" y="137213"/>
            <a:ext cx="8050379" cy="104717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Manejo del talento humano</a:t>
            </a:r>
            <a:r>
              <a:rPr lang="es-ES" sz="3600" b="1" dirty="0" smtClean="0">
                <a:latin typeface="Avenir Book"/>
                <a:cs typeface="Avenir Book"/>
              </a:rPr>
              <a:t/>
            </a:r>
            <a:br>
              <a:rPr lang="es-ES" sz="3600" b="1" dirty="0" smtClean="0">
                <a:latin typeface="Avenir Book"/>
                <a:cs typeface="Avenir Book"/>
              </a:rPr>
            </a:br>
            <a:r>
              <a:rPr lang="es-ES_tradnl" sz="3600" b="1" dirty="0" smtClean="0">
                <a:latin typeface="Bauhaus 93" pitchFamily="82" charset="0"/>
              </a:rPr>
              <a:t>Fred </a:t>
            </a:r>
            <a:r>
              <a:rPr lang="es-ES_tradnl" sz="3600" b="1" dirty="0" err="1" smtClean="0">
                <a:latin typeface="Bauhaus 93" pitchFamily="82" charset="0"/>
              </a:rPr>
              <a:t>Shelton</a:t>
            </a:r>
            <a:endParaRPr lang="es-ES" sz="3600" dirty="0"/>
          </a:p>
        </p:txBody>
      </p:sp>
    </p:spTree>
    <p:extLst>
      <p:ext uri="{BB962C8B-B14F-4D97-AF65-F5344CB8AC3E}">
        <p14:creationId xmlns="" xmlns:p14="http://schemas.microsoft.com/office/powerpoint/2010/main" val="18000215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-r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4748"/>
            <a:ext cx="2602523" cy="863251"/>
          </a:xfrm>
          <a:prstGeom prst="rect">
            <a:avLst/>
          </a:prstGeom>
        </p:spPr>
      </p:pic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556402" y="1392702"/>
            <a:ext cx="4038600" cy="433956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ES_tradnl" dirty="0" smtClean="0"/>
              <a:t>Describió la importancia del turismo en el mundo y en Honduras indicando que el 80% d las empresas son </a:t>
            </a:r>
            <a:r>
              <a:rPr lang="es-ES_tradnl" dirty="0" err="1" smtClean="0"/>
              <a:t>Mypes</a:t>
            </a:r>
            <a:r>
              <a:rPr lang="es-ES_tradnl" dirty="0" smtClean="0"/>
              <a:t>, 73% mueren en el primer año. </a:t>
            </a:r>
          </a:p>
          <a:p>
            <a:pPr>
              <a:buNone/>
            </a:pPr>
            <a:r>
              <a:rPr lang="es-ES_tradnl" dirty="0" smtClean="0"/>
              <a:t>Estas empresas tienen 2 retos: </a:t>
            </a:r>
          </a:p>
          <a:p>
            <a:pPr marL="514350" indent="-514350">
              <a:buAutoNum type="arabicPeriod"/>
            </a:pPr>
            <a:r>
              <a:rPr lang="es-ES_tradnl" dirty="0" smtClean="0"/>
              <a:t>Financieros</a:t>
            </a:r>
          </a:p>
          <a:p>
            <a:pPr marL="514350" indent="-514350">
              <a:buAutoNum type="arabicPeriod"/>
            </a:pPr>
            <a:r>
              <a:rPr lang="es-ES_tradnl" dirty="0" smtClean="0"/>
              <a:t>administrativos</a:t>
            </a:r>
          </a:p>
        </p:txBody>
      </p:sp>
      <p:sp>
        <p:nvSpPr>
          <p:cNvPr id="3074" name="AutoShape 2" descr="https://us-mg6.mail.yahoo.com/ya/download?mid=2%5f0%5f0%5f1%5f962450%5fAGjsw0MAADG2VjGtIwO9CLNuflM&amp;m=YaDownload&amp;pid=2.67&amp;fid=Inbox&amp;inline=1&amp;appid=yahoomail"/>
          <p:cNvSpPr>
            <a:spLocks noChangeAspect="1" noChangeArrowheads="1"/>
          </p:cNvSpPr>
          <p:nvPr/>
        </p:nvSpPr>
        <p:spPr bwMode="auto">
          <a:xfrm>
            <a:off x="155575" y="-1462088"/>
            <a:ext cx="4572000" cy="3057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4595002" y="1392702"/>
            <a:ext cx="4038600" cy="433956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r>
              <a:rPr lang="es-ES_tradnl" sz="2600" dirty="0" smtClean="0"/>
              <a:t>Financieros:  1. financiamiento a corto plazo,   2. no separar finanzas personales de la empresa, 3. contabilidad ineficiente, 4. compromisos financieros de largo plazo, 5. falta de planificación y presupuesto. </a:t>
            </a:r>
          </a:p>
          <a:p>
            <a:pPr marL="514350" indent="-514350">
              <a:buNone/>
            </a:pPr>
            <a:r>
              <a:rPr lang="es-ES_tradnl" sz="2600" dirty="0" smtClean="0"/>
              <a:t>Administrativos: 1. No delegar, 2. no tener sucesor, 3. “ La familia es primero” 4. no planificar para las ventas, 5. ser extremistas con el crédito. </a:t>
            </a:r>
          </a:p>
          <a:p>
            <a:pPr marL="514350" indent="-514350">
              <a:buNone/>
            </a:pPr>
            <a:r>
              <a:rPr lang="es-ES_tradnl" sz="2600" dirty="0" smtClean="0"/>
              <a:t>Conclusión: No sea Empírico.</a:t>
            </a:r>
          </a:p>
          <a:p>
            <a:pPr marL="514350" indent="-514350" algn="just">
              <a:buNone/>
            </a:pPr>
            <a:endParaRPr lang="es-ES" sz="2600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1992312" y="137213"/>
            <a:ext cx="7151688" cy="104717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Retos de los hoteles familiares</a:t>
            </a:r>
            <a:br>
              <a:rPr lang="es-ES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S_tradnl" sz="3600" b="1" dirty="0" smtClean="0">
                <a:latin typeface="Bauhaus 93" pitchFamily="82" charset="0"/>
              </a:rPr>
              <a:t>Sandra Martínez </a:t>
            </a:r>
            <a:endParaRPr lang="es-ES" sz="3600" dirty="0"/>
          </a:p>
        </p:txBody>
      </p:sp>
      <p:pic>
        <p:nvPicPr>
          <p:cNvPr id="7" name="7 Im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90" t="46124" r="55290" b="39999"/>
          <a:stretch>
            <a:fillRect/>
          </a:stretch>
        </p:blipFill>
        <p:spPr bwMode="auto">
          <a:xfrm>
            <a:off x="155575" y="137213"/>
            <a:ext cx="199231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000215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D:\fotos dia 1\Exportación sin título\IMG_16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53551" y="2377440"/>
            <a:ext cx="5775959" cy="36626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-r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4748"/>
            <a:ext cx="2602523" cy="863251"/>
          </a:xfrm>
          <a:prstGeom prst="rect">
            <a:avLst/>
          </a:prstGeom>
        </p:spPr>
      </p:pic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556402" y="1392702"/>
            <a:ext cx="4038600" cy="433956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_tradnl" dirty="0" smtClean="0"/>
              <a:t>Nos presenta el proyecto de Copan y lanzamiento de libro de recetas</a:t>
            </a:r>
          </a:p>
          <a:p>
            <a:pPr>
              <a:buNone/>
            </a:pPr>
            <a:r>
              <a:rPr lang="es-ES_tradnl" dirty="0" err="1" smtClean="0"/>
              <a:t>Fusion</a:t>
            </a:r>
            <a:r>
              <a:rPr lang="es-ES_tradnl" dirty="0" smtClean="0"/>
              <a:t> </a:t>
            </a:r>
            <a:r>
              <a:rPr lang="es-ES_tradnl" dirty="0" err="1" smtClean="0"/>
              <a:t>gastronomica</a:t>
            </a:r>
            <a:r>
              <a:rPr lang="es-ES_tradnl" dirty="0" smtClean="0"/>
              <a:t> de Honduras y </a:t>
            </a:r>
            <a:r>
              <a:rPr lang="es-ES_tradnl" dirty="0" err="1" smtClean="0"/>
              <a:t>Peru</a:t>
            </a:r>
            <a:endParaRPr lang="es-ES_tradnl" dirty="0" smtClean="0"/>
          </a:p>
          <a:p>
            <a:pPr>
              <a:buNone/>
            </a:pPr>
            <a:r>
              <a:rPr lang="es-ES_tradnl" dirty="0" smtClean="0"/>
              <a:t>Presento videos de </a:t>
            </a:r>
            <a:r>
              <a:rPr lang="es-ES_tradnl" dirty="0" err="1" smtClean="0"/>
              <a:t>gastronomia</a:t>
            </a:r>
            <a:r>
              <a:rPr lang="es-ES_tradnl" dirty="0" smtClean="0"/>
              <a:t> </a:t>
            </a:r>
            <a:r>
              <a:rPr lang="es-ES_tradnl" dirty="0" err="1" smtClean="0"/>
              <a:t>diplomatica</a:t>
            </a:r>
            <a:r>
              <a:rPr lang="es-ES_tradnl" dirty="0" smtClean="0"/>
              <a:t> que es una idea francesa pero que han explotado mundialmente.</a:t>
            </a:r>
          </a:p>
          <a:p>
            <a:pPr>
              <a:buNone/>
            </a:pPr>
            <a:r>
              <a:rPr lang="es-ES_tradnl" dirty="0" smtClean="0"/>
              <a:t>Habla del reciente premio en Alemania</a:t>
            </a:r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3074" name="AutoShape 2" descr="https://us-mg6.mail.yahoo.com/ya/download?mid=2%5f0%5f0%5f1%5f962450%5fAGjsw0MAADG2VjGtIwO9CLNuflM&amp;m=YaDownload&amp;pid=2.67&amp;fid=Inbox&amp;inline=1&amp;appid=yahoomail"/>
          <p:cNvSpPr>
            <a:spLocks noChangeAspect="1" noChangeArrowheads="1"/>
          </p:cNvSpPr>
          <p:nvPr/>
        </p:nvSpPr>
        <p:spPr bwMode="auto">
          <a:xfrm>
            <a:off x="155575" y="-1462088"/>
            <a:ext cx="4572000" cy="3057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583223" y="137213"/>
            <a:ext cx="8050379" cy="104717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sz="4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Peru</a:t>
            </a:r>
            <a:r>
              <a:rPr lang="es-ES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destino Gastronómico</a:t>
            </a:r>
            <a:br>
              <a:rPr lang="es-ES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S_tradnl" sz="3600" b="1" dirty="0" smtClean="0">
                <a:latin typeface="Bauhaus 93" pitchFamily="82" charset="0"/>
              </a:rPr>
              <a:t>Guillermo  Gonzales  Arica</a:t>
            </a:r>
            <a:endParaRPr lang="es-ES" sz="3600" dirty="0"/>
          </a:p>
        </p:txBody>
      </p:sp>
      <p:pic>
        <p:nvPicPr>
          <p:cNvPr id="2" name="Picture 2" descr="D:\fotos dia 1\Exportación sin título\_MG_16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4714" y="2234212"/>
            <a:ext cx="4839286" cy="32278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000215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D:\fotos dia 1\Exportación sin título\_MG_13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127504"/>
            <a:ext cx="6096000" cy="40660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-r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4748"/>
            <a:ext cx="2602523" cy="863251"/>
          </a:xfrm>
          <a:prstGeom prst="rect">
            <a:avLst/>
          </a:prstGeom>
        </p:spPr>
      </p:pic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556402" y="1392702"/>
            <a:ext cx="4038600" cy="4339566"/>
          </a:xfrm>
        </p:spPr>
        <p:txBody>
          <a:bodyPr>
            <a:normAutofit fontScale="70000" lnSpcReduction="20000"/>
          </a:bodyPr>
          <a:lstStyle/>
          <a:p>
            <a:endParaRPr lang="es-ES_tradnl" dirty="0" smtClean="0"/>
          </a:p>
          <a:p>
            <a:r>
              <a:rPr lang="es-HN" dirty="0" smtClean="0">
                <a:latin typeface="Century Gothic" panose="020B0502020202020204" pitchFamily="34" charset="0"/>
              </a:rPr>
              <a:t>Implementación de proyectos definidos en la agenda de acción </a:t>
            </a:r>
          </a:p>
          <a:p>
            <a:r>
              <a:rPr lang="es-HN" dirty="0" smtClean="0">
                <a:latin typeface="Century Gothic" panose="020B0502020202020204" pitchFamily="34" charset="0"/>
              </a:rPr>
              <a:t>Implementación de SICCS en Restaurantes y Hoteles</a:t>
            </a:r>
          </a:p>
          <a:p>
            <a:r>
              <a:rPr lang="es-HN" dirty="0" smtClean="0">
                <a:latin typeface="Century Gothic" panose="020B0502020202020204" pitchFamily="34" charset="0"/>
              </a:rPr>
              <a:t>Proyecto para el fortalecimiento de la cultura Isleña</a:t>
            </a:r>
            <a:endParaRPr lang="es-HN" sz="2400" dirty="0" smtClean="0">
              <a:latin typeface="Century Gothic" panose="020B0502020202020204" pitchFamily="34" charset="0"/>
            </a:endParaRPr>
          </a:p>
          <a:p>
            <a:r>
              <a:rPr lang="es-HN" dirty="0" smtClean="0">
                <a:latin typeface="Century Gothic" panose="020B0502020202020204" pitchFamily="34" charset="0"/>
              </a:rPr>
              <a:t>Elaboración del plan de acción del ente gestor del destino (UDSC)</a:t>
            </a:r>
          </a:p>
          <a:p>
            <a:r>
              <a:rPr lang="es-HN" dirty="0" smtClean="0">
                <a:latin typeface="Century Gothic" panose="020B0502020202020204" pitchFamily="34" charset="0"/>
              </a:rPr>
              <a:t>Estrategia de Marketing y comercialización. </a:t>
            </a:r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3074" name="AutoShape 2" descr="https://us-mg6.mail.yahoo.com/ya/download?mid=2%5f0%5f0%5f1%5f962450%5fAGjsw0MAADG2VjGtIwO9CLNuflM&amp;m=YaDownload&amp;pid=2.67&amp;fid=Inbox&amp;inline=1&amp;appid=yahoomail"/>
          <p:cNvSpPr>
            <a:spLocks noChangeAspect="1" noChangeArrowheads="1"/>
          </p:cNvSpPr>
          <p:nvPr/>
        </p:nvSpPr>
        <p:spPr bwMode="auto">
          <a:xfrm>
            <a:off x="155575" y="-1462088"/>
            <a:ext cx="4572000" cy="3057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4595002" y="1392702"/>
            <a:ext cx="4038600" cy="4339566"/>
          </a:xfrm>
        </p:spPr>
        <p:txBody>
          <a:bodyPr>
            <a:noAutofit/>
          </a:bodyPr>
          <a:lstStyle/>
          <a:p>
            <a:r>
              <a:rPr lang="es-HN" sz="2000" dirty="0" smtClean="0">
                <a:latin typeface="Century Gothic" panose="020B0502020202020204" pitchFamily="34" charset="0"/>
              </a:rPr>
              <a:t>Un destino debe ser gestionado</a:t>
            </a:r>
          </a:p>
          <a:p>
            <a:r>
              <a:rPr lang="es-HN" sz="2000" dirty="0" smtClean="0">
                <a:latin typeface="Century Gothic" panose="020B0502020202020204" pitchFamily="34" charset="0"/>
              </a:rPr>
              <a:t>Partir de un diagnostico integral</a:t>
            </a:r>
          </a:p>
          <a:p>
            <a:r>
              <a:rPr lang="es-HN" sz="2000" dirty="0" smtClean="0">
                <a:latin typeface="Century Gothic" panose="020B0502020202020204" pitchFamily="34" charset="0"/>
              </a:rPr>
              <a:t>La participación activa de los actores públicos y privados del territorio.</a:t>
            </a:r>
          </a:p>
          <a:p>
            <a:r>
              <a:rPr lang="es-HN" sz="2000" dirty="0" smtClean="0">
                <a:latin typeface="Century Gothic" panose="020B0502020202020204" pitchFamily="34" charset="0"/>
              </a:rPr>
              <a:t>Plataforma publico privado de dialogo, planificación y concertación (OGD)</a:t>
            </a:r>
          </a:p>
          <a:p>
            <a:r>
              <a:rPr lang="es-HN" sz="2000" dirty="0" smtClean="0">
                <a:latin typeface="Century Gothic" panose="020B0502020202020204" pitchFamily="34" charset="0"/>
              </a:rPr>
              <a:t>Planificación estratégica para un desarrollo sostenible</a:t>
            </a:r>
            <a:endParaRPr lang="es-ES" sz="2000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583223" y="137213"/>
            <a:ext cx="8050379" cy="104717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OGD DE LAS ISLAS DE LA BAHIA</a:t>
            </a:r>
            <a:r>
              <a:rPr lang="es-ES" sz="3600" b="1" dirty="0" smtClean="0">
                <a:latin typeface="Avenir Book"/>
                <a:cs typeface="Avenir Book"/>
              </a:rPr>
              <a:t/>
            </a:r>
            <a:br>
              <a:rPr lang="es-ES" sz="3600" b="1" dirty="0" smtClean="0">
                <a:latin typeface="Avenir Book"/>
                <a:cs typeface="Avenir Book"/>
              </a:rPr>
            </a:br>
            <a:r>
              <a:rPr lang="es-ES_tradnl" sz="3600" b="1" dirty="0" smtClean="0">
                <a:latin typeface="Bauhaus 93" pitchFamily="82" charset="0"/>
              </a:rPr>
              <a:t>SYNTIA SALOMON</a:t>
            </a:r>
            <a:endParaRPr lang="es-ES" sz="3600" dirty="0"/>
          </a:p>
        </p:txBody>
      </p:sp>
    </p:spTree>
    <p:extLst>
      <p:ext uri="{BB962C8B-B14F-4D97-AF65-F5344CB8AC3E}">
        <p14:creationId xmlns="" xmlns:p14="http://schemas.microsoft.com/office/powerpoint/2010/main" val="18000215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-r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4748"/>
            <a:ext cx="2602523" cy="863251"/>
          </a:xfrm>
          <a:prstGeom prst="rect">
            <a:avLst/>
          </a:prstGeom>
        </p:spPr>
      </p:pic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556402" y="1392702"/>
            <a:ext cx="4038600" cy="4339566"/>
          </a:xfrm>
        </p:spPr>
        <p:txBody>
          <a:bodyPr>
            <a:normAutofit/>
          </a:bodyPr>
          <a:lstStyle/>
          <a:p>
            <a:endParaRPr lang="es-ES_tradnl" dirty="0" smtClean="0"/>
          </a:p>
          <a:p>
            <a:r>
              <a:rPr lang="en-US" dirty="0" smtClean="0"/>
              <a:t>5 </a:t>
            </a:r>
            <a:r>
              <a:rPr lang="en-US" dirty="0" err="1" smtClean="0"/>
              <a:t>elementos</a:t>
            </a:r>
            <a:r>
              <a:rPr lang="en-US" dirty="0" smtClean="0"/>
              <a:t> de </a:t>
            </a:r>
            <a:r>
              <a:rPr lang="en-US" dirty="0" err="1" smtClean="0"/>
              <a:t>sabor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b="1" dirty="0" smtClean="0"/>
              <a:t>DULCE</a:t>
            </a:r>
          </a:p>
          <a:p>
            <a:pPr>
              <a:buNone/>
            </a:pPr>
            <a:r>
              <a:rPr lang="en-US" b="1" dirty="0" smtClean="0"/>
              <a:t>2. SALADO</a:t>
            </a:r>
          </a:p>
          <a:p>
            <a:pPr>
              <a:buNone/>
            </a:pPr>
            <a:r>
              <a:rPr lang="en-US" b="1" dirty="0" smtClean="0"/>
              <a:t>3. AGRIO –ACIDO</a:t>
            </a:r>
          </a:p>
          <a:p>
            <a:pPr>
              <a:buNone/>
            </a:pPr>
            <a:r>
              <a:rPr lang="en-US" b="1" dirty="0" smtClean="0"/>
              <a:t>4.AMARGO</a:t>
            </a:r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3074" name="AutoShape 2" descr="https://us-mg6.mail.yahoo.com/ya/download?mid=2%5f0%5f0%5f1%5f962450%5fAGjsw0MAADG2VjGtIwO9CLNuflM&amp;m=YaDownload&amp;pid=2.67&amp;fid=Inbox&amp;inline=1&amp;appid=yahoomail"/>
          <p:cNvSpPr>
            <a:spLocks noChangeAspect="1" noChangeArrowheads="1"/>
          </p:cNvSpPr>
          <p:nvPr/>
        </p:nvSpPr>
        <p:spPr bwMode="auto">
          <a:xfrm>
            <a:off x="155575" y="-1462088"/>
            <a:ext cx="4572000" cy="3057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583223" y="137213"/>
            <a:ext cx="8050379" cy="104717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CHEF DANIEL “DOC” O’CONNOR</a:t>
            </a:r>
            <a:br>
              <a:rPr lang="en-US" sz="3600" dirty="0" smtClean="0"/>
            </a:br>
            <a:r>
              <a:rPr lang="es-ES_tradnl" sz="3600" b="1" dirty="0" smtClean="0">
                <a:latin typeface="Bauhaus 93" pitchFamily="82" charset="0"/>
              </a:rPr>
              <a:t>GASTRONOMIA</a:t>
            </a:r>
            <a:endParaRPr lang="es-ES" sz="3600" dirty="0"/>
          </a:p>
        </p:txBody>
      </p:sp>
      <p:pic>
        <p:nvPicPr>
          <p:cNvPr id="7" name="Picture 3" descr="10954640_1580877438852267_2035391882_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75" y="137213"/>
            <a:ext cx="1255489" cy="1255489"/>
          </a:xfrm>
          <a:prstGeom prst="rect">
            <a:avLst/>
          </a:prstGeom>
        </p:spPr>
      </p:pic>
      <p:pic>
        <p:nvPicPr>
          <p:cNvPr id="8" name="Content Placeholder 3" descr="SPICY3.png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418" b="13418"/>
          <a:stretch>
            <a:fillRect/>
          </a:stretch>
        </p:blipFill>
        <p:spPr>
          <a:xfrm>
            <a:off x="4594225" y="2451804"/>
            <a:ext cx="4038600" cy="2221092"/>
          </a:xfrm>
        </p:spPr>
      </p:pic>
    </p:spTree>
    <p:extLst>
      <p:ext uri="{BB962C8B-B14F-4D97-AF65-F5344CB8AC3E}">
        <p14:creationId xmlns="" xmlns:p14="http://schemas.microsoft.com/office/powerpoint/2010/main" val="18000215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-r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4748"/>
            <a:ext cx="2602523" cy="863251"/>
          </a:xfrm>
          <a:prstGeom prst="rect">
            <a:avLst/>
          </a:prstGeom>
        </p:spPr>
      </p:pic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556402" y="1392702"/>
            <a:ext cx="4038600" cy="4339566"/>
          </a:xfrm>
        </p:spPr>
        <p:txBody>
          <a:bodyPr>
            <a:normAutofit fontScale="92500" lnSpcReduction="20000"/>
          </a:bodyPr>
          <a:lstStyle/>
          <a:p>
            <a:endParaRPr lang="es-ES_tradnl" dirty="0" smtClean="0"/>
          </a:p>
          <a:p>
            <a:pPr>
              <a:buNone/>
            </a:pPr>
            <a:r>
              <a:rPr lang="es-ES_tradnl" dirty="0" smtClean="0"/>
              <a:t>Un ecosistema para el turismo con </a:t>
            </a:r>
            <a:r>
              <a:rPr lang="es-ES_tradnl" dirty="0" err="1" smtClean="0"/>
              <a:t>modulos</a:t>
            </a:r>
            <a:r>
              <a:rPr lang="es-ES_tradnl" dirty="0" smtClean="0"/>
              <a:t> para alojamiento, transporte </a:t>
            </a:r>
            <a:r>
              <a:rPr lang="es-ES_tradnl" dirty="0" err="1" smtClean="0"/>
              <a:t>alimentacion</a:t>
            </a:r>
            <a:r>
              <a:rPr lang="es-ES_tradnl" dirty="0" smtClean="0"/>
              <a:t> y entretenimiento:</a:t>
            </a:r>
          </a:p>
          <a:p>
            <a:pPr marL="514350" indent="-514350">
              <a:buAutoNum type="arabicPeriod"/>
            </a:pPr>
            <a:r>
              <a:rPr lang="es-ES_tradnl" dirty="0" smtClean="0"/>
              <a:t>City Break</a:t>
            </a:r>
          </a:p>
          <a:p>
            <a:pPr marL="514350" indent="-514350">
              <a:buAutoNum type="arabicPeriod"/>
            </a:pPr>
            <a:r>
              <a:rPr lang="es-ES_tradnl" dirty="0" err="1" smtClean="0"/>
              <a:t>Book</a:t>
            </a:r>
            <a:r>
              <a:rPr lang="es-ES_tradnl" dirty="0" smtClean="0"/>
              <a:t> </a:t>
            </a:r>
            <a:r>
              <a:rPr lang="es-ES_tradnl" dirty="0" err="1" smtClean="0"/>
              <a:t>Visit</a:t>
            </a:r>
            <a:endParaRPr lang="es-ES_tradnl" dirty="0" smtClean="0"/>
          </a:p>
          <a:p>
            <a:pPr marL="514350" indent="-514350">
              <a:buAutoNum type="arabicPeriod"/>
            </a:pPr>
            <a:r>
              <a:rPr lang="es-ES_tradnl" dirty="0" err="1" smtClean="0"/>
              <a:t>Arrival</a:t>
            </a:r>
            <a:r>
              <a:rPr lang="es-ES_tradnl" dirty="0" smtClean="0"/>
              <a:t> Guides</a:t>
            </a:r>
          </a:p>
          <a:p>
            <a:pPr marL="514350" indent="-514350">
              <a:buAutoNum type="arabicPeriod"/>
            </a:pPr>
            <a:r>
              <a:rPr lang="es-ES_tradnl" dirty="0" smtClean="0"/>
              <a:t>I Tickets</a:t>
            </a:r>
          </a:p>
          <a:p>
            <a:pPr marL="514350" indent="-514350">
              <a:buAutoNum type="arabicPeriod"/>
            </a:pPr>
            <a:r>
              <a:rPr lang="es-ES_tradnl" dirty="0" err="1" smtClean="0"/>
              <a:t>Visit</a:t>
            </a:r>
            <a:r>
              <a:rPr lang="es-ES_tradnl" dirty="0" smtClean="0"/>
              <a:t> Alliance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3074" name="AutoShape 2" descr="https://us-mg6.mail.yahoo.com/ya/download?mid=2%5f0%5f0%5f1%5f962450%5fAGjsw0MAADG2VjGtIwO9CLNuflM&amp;m=YaDownload&amp;pid=2.67&amp;fid=Inbox&amp;inline=1&amp;appid=yahoomail"/>
          <p:cNvSpPr>
            <a:spLocks noChangeAspect="1" noChangeArrowheads="1"/>
          </p:cNvSpPr>
          <p:nvPr/>
        </p:nvSpPr>
        <p:spPr bwMode="auto">
          <a:xfrm>
            <a:off x="155575" y="-1462088"/>
            <a:ext cx="4572000" cy="3057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4595002" y="1392702"/>
            <a:ext cx="4038600" cy="4602046"/>
          </a:xfrm>
        </p:spPr>
        <p:txBody>
          <a:bodyPr>
            <a:noAutofit/>
          </a:bodyPr>
          <a:lstStyle/>
          <a:p>
            <a:r>
              <a:rPr lang="es-PA" sz="2000" dirty="0" smtClean="0"/>
              <a:t>70 profesionales de la tecnología. </a:t>
            </a:r>
          </a:p>
          <a:p>
            <a:r>
              <a:rPr lang="es-PA" sz="2000" dirty="0" smtClean="0"/>
              <a:t>Más de 300 </a:t>
            </a:r>
            <a:r>
              <a:rPr lang="es-PA" sz="2000" dirty="0" err="1" smtClean="0"/>
              <a:t>DMOs</a:t>
            </a:r>
            <a:r>
              <a:rPr lang="es-PA" sz="2000" dirty="0" smtClean="0"/>
              <a:t>, </a:t>
            </a:r>
            <a:r>
              <a:rPr lang="es-PA" sz="2000" dirty="0" err="1" smtClean="0"/>
              <a:t>CVBs</a:t>
            </a:r>
            <a:r>
              <a:rPr lang="es-PA" sz="2000" dirty="0" smtClean="0"/>
              <a:t>, agencia de viajes receptivas, asociaciones hoteleras, etc.</a:t>
            </a:r>
          </a:p>
          <a:p>
            <a:r>
              <a:rPr lang="es-PA" sz="2000" dirty="0" smtClean="0"/>
              <a:t> En 2013 se vendieron con nuestros sistemas 4.5 millones de habitaciones por noche. </a:t>
            </a:r>
            <a:endParaRPr lang="en-US" sz="2000" dirty="0" smtClean="0"/>
          </a:p>
          <a:p>
            <a:r>
              <a:rPr lang="en-US" sz="2000" dirty="0" smtClean="0"/>
              <a:t>Socio </a:t>
            </a:r>
            <a:r>
              <a:rPr lang="en-US" sz="2000" dirty="0" err="1" smtClean="0"/>
              <a:t>distinguido</a:t>
            </a:r>
            <a:r>
              <a:rPr lang="en-US" sz="2000" dirty="0" smtClean="0"/>
              <a:t> de Microsoft </a:t>
            </a:r>
            <a:r>
              <a:rPr lang="en-US" sz="2000" dirty="0" err="1" smtClean="0"/>
              <a:t>por</a:t>
            </a:r>
            <a:r>
              <a:rPr lang="en-US" sz="2000" dirty="0" smtClean="0"/>
              <a:t> 11 </a:t>
            </a:r>
            <a:r>
              <a:rPr lang="en-US" sz="2000" dirty="0" err="1" smtClean="0"/>
              <a:t>años</a:t>
            </a:r>
            <a:r>
              <a:rPr lang="en-US" sz="2000" dirty="0" smtClean="0"/>
              <a:t>.</a:t>
            </a:r>
          </a:p>
          <a:p>
            <a:r>
              <a:rPr lang="es-PA" sz="2000" dirty="0" smtClean="0"/>
              <a:t>Con oficinas en Nueva York, </a:t>
            </a:r>
            <a:r>
              <a:rPr lang="es-PA" sz="2000" dirty="0" err="1" smtClean="0"/>
              <a:t>Stockholm</a:t>
            </a:r>
            <a:r>
              <a:rPr lang="es-PA" sz="2000" dirty="0" smtClean="0"/>
              <a:t>, </a:t>
            </a:r>
            <a:r>
              <a:rPr lang="es-PA" sz="2000" dirty="0" err="1" smtClean="0"/>
              <a:t>Gothenburg</a:t>
            </a:r>
            <a:r>
              <a:rPr lang="es-PA" sz="2000" dirty="0" smtClean="0"/>
              <a:t>, Oslo, Nantes, Ciudad de Panamá and </a:t>
            </a:r>
            <a:r>
              <a:rPr lang="es-PA" sz="2000" dirty="0" err="1" smtClean="0"/>
              <a:t>Belgrade</a:t>
            </a:r>
            <a:r>
              <a:rPr lang="es-PA" sz="2000" dirty="0" smtClean="0"/>
              <a:t>. </a:t>
            </a:r>
            <a:endParaRPr lang="en-US" sz="2000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702385" y="137213"/>
            <a:ext cx="8050379" cy="125548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ESTRATEGIA DE COMERCIALIZACION ON LINE</a:t>
            </a:r>
            <a:r>
              <a:rPr lang="es-ES" sz="3600" b="1" dirty="0" smtClean="0">
                <a:latin typeface="Avenir Book"/>
                <a:cs typeface="Avenir Book"/>
              </a:rPr>
              <a:t/>
            </a:r>
            <a:br>
              <a:rPr lang="es-ES" sz="3600" b="1" dirty="0" smtClean="0">
                <a:latin typeface="Avenir Book"/>
                <a:cs typeface="Avenir Book"/>
              </a:rPr>
            </a:br>
            <a:r>
              <a:rPr lang="es-ES_tradnl" sz="3600" b="1" dirty="0" smtClean="0">
                <a:latin typeface="Bauhaus 93" pitchFamily="82" charset="0"/>
              </a:rPr>
              <a:t>EDWARD BRILL</a:t>
            </a:r>
            <a:endParaRPr lang="es-ES" sz="3600" dirty="0"/>
          </a:p>
        </p:txBody>
      </p:sp>
    </p:spTree>
    <p:extLst>
      <p:ext uri="{BB962C8B-B14F-4D97-AF65-F5344CB8AC3E}">
        <p14:creationId xmlns="" xmlns:p14="http://schemas.microsoft.com/office/powerpoint/2010/main" val="18000215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-r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4748"/>
            <a:ext cx="2602523" cy="863251"/>
          </a:xfrm>
          <a:prstGeom prst="rect">
            <a:avLst/>
          </a:prstGeom>
        </p:spPr>
      </p:pic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556402" y="1392702"/>
            <a:ext cx="4038600" cy="433956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_tradnl" dirty="0" smtClean="0"/>
              <a:t>Considerar:</a:t>
            </a:r>
          </a:p>
          <a:p>
            <a:r>
              <a:rPr lang="es-ES_tradnl" dirty="0" smtClean="0"/>
              <a:t>Ayúdeles a estar conectados</a:t>
            </a:r>
          </a:p>
          <a:p>
            <a:r>
              <a:rPr lang="es-ES_tradnl" dirty="0" smtClean="0"/>
              <a:t>Les gustan las fotos</a:t>
            </a:r>
          </a:p>
          <a:p>
            <a:r>
              <a:rPr lang="es-ES_tradnl" dirty="0" smtClean="0"/>
              <a:t>Dar respuestas</a:t>
            </a:r>
          </a:p>
          <a:p>
            <a:r>
              <a:rPr lang="es-ES_tradnl" dirty="0" smtClean="0"/>
              <a:t>Conciencia del Impacto Ambiental</a:t>
            </a:r>
          </a:p>
          <a:p>
            <a:r>
              <a:rPr lang="es-ES_tradnl" dirty="0" smtClean="0"/>
              <a:t>Use las promociones adecuadas</a:t>
            </a:r>
          </a:p>
          <a:p>
            <a:endParaRPr lang="es-ES_tradnl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3074" name="AutoShape 2" descr="https://us-mg6.mail.yahoo.com/ya/download?mid=2%5f0%5f0%5f1%5f962450%5fAGjsw0MAADG2VjGtIwO9CLNuflM&amp;m=YaDownload&amp;pid=2.67&amp;fid=Inbox&amp;inline=1&amp;appid=yahoomail"/>
          <p:cNvSpPr>
            <a:spLocks noChangeAspect="1" noChangeArrowheads="1"/>
          </p:cNvSpPr>
          <p:nvPr/>
        </p:nvSpPr>
        <p:spPr bwMode="auto">
          <a:xfrm>
            <a:off x="155575" y="-1462088"/>
            <a:ext cx="4572000" cy="3057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4594225" y="1392238"/>
          <a:ext cx="4038600" cy="460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702385" y="137213"/>
            <a:ext cx="8050379" cy="125548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ANATOMIA DE UNA CAMPAÑA DE MARKETING</a:t>
            </a:r>
            <a:br>
              <a:rPr lang="es-ES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S_tradnl" sz="3600" b="1" dirty="0" smtClean="0">
                <a:latin typeface="Bauhaus 93" pitchFamily="82" charset="0"/>
              </a:rPr>
              <a:t>ROLANDO PERALTA</a:t>
            </a:r>
            <a:endParaRPr lang="es-ES" sz="3600" dirty="0"/>
          </a:p>
        </p:txBody>
      </p:sp>
    </p:spTree>
    <p:extLst>
      <p:ext uri="{BB962C8B-B14F-4D97-AF65-F5344CB8AC3E}">
        <p14:creationId xmlns="" xmlns:p14="http://schemas.microsoft.com/office/powerpoint/2010/main" val="18000215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-r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4748"/>
            <a:ext cx="2602523" cy="863251"/>
          </a:xfrm>
          <a:prstGeom prst="rect">
            <a:avLst/>
          </a:prstGeom>
        </p:spPr>
      </p:pic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556402" y="1392702"/>
            <a:ext cx="4038600" cy="4339566"/>
          </a:xfrm>
        </p:spPr>
        <p:txBody>
          <a:bodyPr>
            <a:normAutofit fontScale="92500" lnSpcReduction="20000"/>
          </a:bodyPr>
          <a:lstStyle/>
          <a:p>
            <a:endParaRPr lang="es-ES_tradnl" dirty="0" smtClean="0"/>
          </a:p>
          <a:p>
            <a:pPr>
              <a:buNone/>
            </a:pPr>
            <a:r>
              <a:rPr lang="es-ES_tradnl" dirty="0" smtClean="0"/>
              <a:t>Conocer a la persona del turista previo a perfilarlo como consumidor es </a:t>
            </a:r>
            <a:r>
              <a:rPr lang="es-ES_tradnl" dirty="0" err="1" smtClean="0"/>
              <a:t>quizas</a:t>
            </a:r>
            <a:r>
              <a:rPr lang="es-ES_tradnl" dirty="0" smtClean="0"/>
              <a:t> una practica en ocasiones, ausente de la planificación de la experiencia turística, pero sin duda puede constituirse en una ventaja competitiva, para un país y/o empresa turística.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3074" name="AutoShape 2" descr="https://us-mg6.mail.yahoo.com/ya/download?mid=2%5f0%5f0%5f1%5f962450%5fAGjsw0MAADG2VjGtIwO9CLNuflM&amp;m=YaDownload&amp;pid=2.67&amp;fid=Inbox&amp;inline=1&amp;appid=yahoomail"/>
          <p:cNvSpPr>
            <a:spLocks noChangeAspect="1" noChangeArrowheads="1"/>
          </p:cNvSpPr>
          <p:nvPr/>
        </p:nvSpPr>
        <p:spPr bwMode="auto">
          <a:xfrm>
            <a:off x="155575" y="-1462088"/>
            <a:ext cx="4572000" cy="3057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4595002" y="1828800"/>
            <a:ext cx="4038600" cy="41659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600" dirty="0" smtClean="0"/>
              <a:t>Si </a:t>
            </a:r>
            <a:r>
              <a:rPr lang="en-US" sz="2600" dirty="0" err="1" smtClean="0"/>
              <a:t>por</a:t>
            </a:r>
            <a:r>
              <a:rPr lang="en-US" sz="2600" dirty="0" smtClean="0"/>
              <a:t> </a:t>
            </a:r>
            <a:r>
              <a:rPr lang="en-US" sz="2600" dirty="0" err="1" smtClean="0"/>
              <a:t>una</a:t>
            </a:r>
            <a:r>
              <a:rPr lang="en-US" sz="2600" dirty="0" smtClean="0"/>
              <a:t> parte se pone </a:t>
            </a:r>
            <a:r>
              <a:rPr lang="en-US" sz="2600" dirty="0" err="1" smtClean="0"/>
              <a:t>enfasis</a:t>
            </a:r>
            <a:r>
              <a:rPr lang="en-US" sz="2600" dirty="0" smtClean="0"/>
              <a:t> en </a:t>
            </a:r>
            <a:r>
              <a:rPr lang="en-US" sz="2600" dirty="0" err="1" smtClean="0"/>
              <a:t>conocer</a:t>
            </a:r>
            <a:r>
              <a:rPr lang="en-US" sz="2600" dirty="0" smtClean="0"/>
              <a:t> al </a:t>
            </a:r>
            <a:r>
              <a:rPr lang="en-US" sz="2600" dirty="0" err="1" smtClean="0"/>
              <a:t>turista</a:t>
            </a:r>
            <a:r>
              <a:rPr lang="en-US" sz="2600" dirty="0" smtClean="0"/>
              <a:t> </a:t>
            </a:r>
            <a:r>
              <a:rPr lang="en-US" sz="2600" dirty="0" err="1" smtClean="0"/>
              <a:t>desde</a:t>
            </a:r>
            <a:r>
              <a:rPr lang="en-US" sz="2600" dirty="0" smtClean="0"/>
              <a:t> lo </a:t>
            </a:r>
            <a:r>
              <a:rPr lang="en-US" sz="2600" dirty="0" err="1" smtClean="0"/>
              <a:t>humano</a:t>
            </a:r>
            <a:r>
              <a:rPr lang="en-US" sz="2600" dirty="0" smtClean="0"/>
              <a:t> y </a:t>
            </a:r>
            <a:r>
              <a:rPr lang="en-US" sz="2600" dirty="0" err="1" smtClean="0"/>
              <a:t>si</a:t>
            </a:r>
            <a:r>
              <a:rPr lang="en-US" sz="2600" dirty="0" smtClean="0"/>
              <a:t> se </a:t>
            </a:r>
            <a:r>
              <a:rPr lang="en-US" sz="2600" dirty="0" err="1" smtClean="0"/>
              <a:t>buscan</a:t>
            </a:r>
            <a:r>
              <a:rPr lang="en-US" sz="2600" dirty="0" smtClean="0"/>
              <a:t> los </a:t>
            </a:r>
            <a:r>
              <a:rPr lang="en-US" sz="2600" dirty="0" err="1" smtClean="0"/>
              <a:t>medios</a:t>
            </a:r>
            <a:r>
              <a:rPr lang="en-US" sz="2600" dirty="0" smtClean="0"/>
              <a:t> </a:t>
            </a:r>
            <a:r>
              <a:rPr lang="en-US" sz="2600" dirty="0" err="1" smtClean="0"/>
              <a:t>para</a:t>
            </a:r>
            <a:r>
              <a:rPr lang="en-US" sz="2600" dirty="0" smtClean="0"/>
              <a:t> </a:t>
            </a:r>
            <a:r>
              <a:rPr lang="en-US" sz="2600" dirty="0" err="1" smtClean="0"/>
              <a:t>reducir</a:t>
            </a:r>
            <a:r>
              <a:rPr lang="en-US" sz="2600" dirty="0" smtClean="0"/>
              <a:t> </a:t>
            </a:r>
            <a:r>
              <a:rPr lang="en-US" sz="2600" dirty="0" err="1" smtClean="0"/>
              <a:t>su</a:t>
            </a:r>
            <a:r>
              <a:rPr lang="en-US" sz="2600" dirty="0" smtClean="0"/>
              <a:t> </a:t>
            </a:r>
            <a:r>
              <a:rPr lang="en-US" sz="2600" dirty="0" err="1" smtClean="0"/>
              <a:t>sentimiento</a:t>
            </a:r>
            <a:r>
              <a:rPr lang="en-US" sz="2600" dirty="0" smtClean="0"/>
              <a:t> de </a:t>
            </a:r>
            <a:r>
              <a:rPr lang="en-US" sz="2600" dirty="0" err="1" smtClean="0"/>
              <a:t>vulnerabilidad</a:t>
            </a:r>
            <a:r>
              <a:rPr lang="en-US" sz="2600" dirty="0" smtClean="0"/>
              <a:t>, a </a:t>
            </a:r>
            <a:r>
              <a:rPr lang="en-US" sz="2600" dirty="0" err="1" smtClean="0"/>
              <a:t>traves</a:t>
            </a:r>
            <a:r>
              <a:rPr lang="en-US" sz="2600" dirty="0" smtClean="0"/>
              <a:t> de </a:t>
            </a:r>
            <a:r>
              <a:rPr lang="en-US" sz="2600" dirty="0" err="1" smtClean="0"/>
              <a:t>acciones</a:t>
            </a:r>
            <a:r>
              <a:rPr lang="en-US" sz="2600" dirty="0" smtClean="0"/>
              <a:t> </a:t>
            </a:r>
            <a:r>
              <a:rPr lang="en-US" sz="2600" dirty="0" err="1" smtClean="0"/>
              <a:t>concretas</a:t>
            </a:r>
            <a:r>
              <a:rPr lang="en-US" sz="2600" dirty="0" smtClean="0"/>
              <a:t> a </a:t>
            </a:r>
            <a:r>
              <a:rPr lang="en-US" sz="2600" dirty="0" err="1" smtClean="0"/>
              <a:t>nivel</a:t>
            </a:r>
            <a:r>
              <a:rPr lang="en-US" sz="2600" dirty="0" smtClean="0"/>
              <a:t> </a:t>
            </a:r>
            <a:r>
              <a:rPr lang="en-US" sz="2600" dirty="0" err="1" smtClean="0"/>
              <a:t>país</a:t>
            </a:r>
            <a:r>
              <a:rPr lang="en-US" sz="2600" dirty="0" smtClean="0"/>
              <a:t>.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702385" y="137213"/>
            <a:ext cx="8050379" cy="125548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LA HUMANIZACION DEL TURISTA</a:t>
            </a:r>
            <a:br>
              <a:rPr lang="es-ES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S_tradnl" sz="3600" b="1" dirty="0" smtClean="0">
                <a:latin typeface="Bauhaus 93" pitchFamily="82" charset="0"/>
              </a:rPr>
              <a:t>LORETO IBANEZ</a:t>
            </a:r>
            <a:endParaRPr lang="es-ES" sz="3600" dirty="0"/>
          </a:p>
        </p:txBody>
      </p:sp>
    </p:spTree>
    <p:extLst>
      <p:ext uri="{BB962C8B-B14F-4D97-AF65-F5344CB8AC3E}">
        <p14:creationId xmlns="" xmlns:p14="http://schemas.microsoft.com/office/powerpoint/2010/main" val="18000215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D:\fotos dia 1\Exportación sin título\IMG_15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199"/>
            <a:ext cx="5212080" cy="4525963"/>
          </a:xfrm>
          <a:prstGeom prst="rect">
            <a:avLst/>
          </a:prstGeom>
          <a:noFill/>
        </p:spPr>
      </p:pic>
      <p:pic>
        <p:nvPicPr>
          <p:cNvPr id="4099" name="Picture 3" descr="D:\fotos dia 1\Exportación sin título\_MG_16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880100" y="2927147"/>
            <a:ext cx="2806700" cy="18720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onduras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995" y="2397831"/>
            <a:ext cx="5474291" cy="3282436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31822" y="3390514"/>
            <a:ext cx="449714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400" b="1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61298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-r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5" y="2127221"/>
            <a:ext cx="7849190" cy="26035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83963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ES" sz="32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856935"/>
            <a:ext cx="8229600" cy="42692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_tradnl" dirty="0" smtClean="0"/>
              <a:t>INAUGURACIÓN</a:t>
            </a:r>
          </a:p>
          <a:p>
            <a:pPr>
              <a:buNone/>
            </a:pPr>
            <a:r>
              <a:rPr lang="es-ES_tradnl" dirty="0" smtClean="0"/>
              <a:t>Nicole Marrder agradece a la Alcaldía, </a:t>
            </a:r>
            <a:r>
              <a:rPr lang="es-ES_tradnl" dirty="0" err="1" smtClean="0"/>
              <a:t>Infop</a:t>
            </a:r>
            <a:r>
              <a:rPr lang="es-ES_tradnl" dirty="0" smtClean="0"/>
              <a:t>, </a:t>
            </a:r>
            <a:r>
              <a:rPr lang="es-ES_tradnl" dirty="0" err="1" smtClean="0"/>
              <a:t>Iht</a:t>
            </a:r>
            <a:r>
              <a:rPr lang="es-ES_tradnl" dirty="0" smtClean="0"/>
              <a:t>, OEA, </a:t>
            </a:r>
            <a:r>
              <a:rPr lang="es-ES_tradnl" dirty="0" err="1" smtClean="0"/>
              <a:t>Hopeh</a:t>
            </a:r>
            <a:r>
              <a:rPr lang="es-ES_tradnl" dirty="0" smtClean="0"/>
              <a:t> por el respaldo y propone reunir los proyectos regionales en uno solo interamericano.</a:t>
            </a:r>
          </a:p>
          <a:p>
            <a:pPr>
              <a:buNone/>
            </a:pPr>
            <a:r>
              <a:rPr lang="es-ES_tradnl" dirty="0" smtClean="0"/>
              <a:t>Gabriel </a:t>
            </a:r>
            <a:r>
              <a:rPr lang="es-ES_tradnl" dirty="0" err="1" smtClean="0"/>
              <a:t>Lopez</a:t>
            </a:r>
            <a:r>
              <a:rPr lang="es-ES_tradnl" dirty="0" smtClean="0"/>
              <a:t> es necesario fortalecer las instituciones buscando normas que a su vez fortalezcan los hoteles. Asegura que “al final de la jornada </a:t>
            </a:r>
            <a:r>
              <a:rPr lang="es-ES_tradnl" dirty="0" err="1" smtClean="0"/>
              <a:t>habra</a:t>
            </a:r>
            <a:r>
              <a:rPr lang="es-ES_tradnl" dirty="0" smtClean="0"/>
              <a:t> un buen baile”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3976217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ES" sz="32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856935"/>
            <a:ext cx="8229600" cy="426922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ES_tradnl" dirty="0" smtClean="0"/>
              <a:t>INAUGURACIÓN</a:t>
            </a:r>
          </a:p>
          <a:p>
            <a:pPr>
              <a:buNone/>
            </a:pPr>
            <a:r>
              <a:rPr lang="es-ES_tradnl" dirty="0" smtClean="0"/>
              <a:t>Karla Salgado asegura que el encuentro es de calidad por los destacados conferencistas y sus temas.</a:t>
            </a:r>
          </a:p>
          <a:p>
            <a:pPr>
              <a:buNone/>
            </a:pPr>
            <a:r>
              <a:rPr lang="es-ES_tradnl" dirty="0" err="1" smtClean="0"/>
              <a:t>Syntia</a:t>
            </a:r>
            <a:r>
              <a:rPr lang="es-ES_tradnl" dirty="0" smtClean="0"/>
              <a:t> </a:t>
            </a:r>
            <a:r>
              <a:rPr lang="es-ES_tradnl" dirty="0" err="1" smtClean="0"/>
              <a:t>Salomon</a:t>
            </a:r>
            <a:r>
              <a:rPr lang="es-ES_tradnl" dirty="0" smtClean="0"/>
              <a:t> ofrece saludo del Ministro Emilio Silvestre  y manifiesta que aprenderán sobre calidad, sostenibilidad y comercialización. Que son los destinos los que compiten y que la diferencia es la calidad y el recurso humano.</a:t>
            </a:r>
          </a:p>
          <a:p>
            <a:pPr>
              <a:buNone/>
            </a:pPr>
            <a:r>
              <a:rPr lang="es-ES_tradnl" dirty="0" err="1" smtClean="0"/>
              <a:t>Annie</a:t>
            </a:r>
            <a:r>
              <a:rPr lang="es-ES_tradnl" dirty="0" smtClean="0"/>
              <a:t> Zacapa ofrece la bienvenida a Tegucigalpa una ciudad que se esta posicionando como destino turístico.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3976217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ES" sz="32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927274"/>
            <a:ext cx="8229600" cy="419888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s-ES_tradnl" dirty="0" smtClean="0"/>
              <a:t>INAUGURACIÓN</a:t>
            </a:r>
          </a:p>
          <a:p>
            <a:pPr>
              <a:buNone/>
            </a:pPr>
            <a:r>
              <a:rPr lang="es-ES_tradnl" dirty="0" smtClean="0"/>
              <a:t>Richard Campbell advierte que la OEA propone la Red Interamericana de Pequeños Hoteles como columna vertebral del desarrollo turístico sostenible de las Américas. Tal y como lo reconocen los ministros de turismo en la declaración de Lima, para fortalecer las MIPYMES mejorando la calidad y ofreciendo mas entrenamiento. Plantea una red de Artesanos vinculados a la red de Pequeños Hoteles, compartiendo recursos.</a:t>
            </a:r>
          </a:p>
        </p:txBody>
      </p:sp>
    </p:spTree>
    <p:extLst>
      <p:ext uri="{BB962C8B-B14F-4D97-AF65-F5344CB8AC3E}">
        <p14:creationId xmlns="" xmlns:p14="http://schemas.microsoft.com/office/powerpoint/2010/main" val="13976217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-r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4748"/>
            <a:ext cx="2602523" cy="863251"/>
          </a:xfrm>
          <a:prstGeom prst="rect">
            <a:avLst/>
          </a:prstGeom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1195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C" sz="3200" dirty="0" smtClean="0">
                <a:latin typeface="Bauhaus 93" pitchFamily="82" charset="0"/>
              </a:rPr>
              <a:t>La Calidad como eje estratégico para el  </a:t>
            </a:r>
            <a:br>
              <a:rPr lang="es-EC" sz="3200" dirty="0" smtClean="0">
                <a:latin typeface="Bauhaus 93" pitchFamily="82" charset="0"/>
              </a:rPr>
            </a:br>
            <a:r>
              <a:rPr lang="es-EC" sz="3200" dirty="0" smtClean="0">
                <a:latin typeface="Bauhaus 93" pitchFamily="82" charset="0"/>
              </a:rPr>
              <a:t>Desarrollo Turístico</a:t>
            </a:r>
            <a:r>
              <a:rPr lang="es-ES_tradnl" sz="3600" b="1" dirty="0" smtClean="0">
                <a:latin typeface="Bauhaus 93" pitchFamily="82" charset="0"/>
              </a:rPr>
              <a:t/>
            </a:r>
            <a:br>
              <a:rPr lang="es-ES_tradnl" sz="3600" b="1" dirty="0" smtClean="0">
                <a:latin typeface="Bauhaus 93" pitchFamily="82" charset="0"/>
              </a:rPr>
            </a:br>
            <a:r>
              <a:rPr lang="es-ES_tradnl" sz="3600" b="1" dirty="0" smtClean="0">
                <a:latin typeface="Bauhaus 93" pitchFamily="82" charset="0"/>
              </a:rPr>
              <a:t>ARMANDO ROMERO</a:t>
            </a:r>
            <a:endParaRPr lang="es-ES" sz="3600" dirty="0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457200" y="1786597"/>
            <a:ext cx="4038600" cy="4339566"/>
          </a:xfrm>
        </p:spPr>
        <p:txBody>
          <a:bodyPr>
            <a:normAutofit fontScale="62500" lnSpcReduction="20000"/>
          </a:bodyPr>
          <a:lstStyle/>
          <a:p>
            <a:r>
              <a:rPr lang="es-ES_tradnl" dirty="0" smtClean="0"/>
              <a:t>Nos muestra imágenes del potencial turístico de Ecuador y Pichincha</a:t>
            </a:r>
          </a:p>
          <a:p>
            <a:r>
              <a:rPr lang="es-ES_tradnl" dirty="0" smtClean="0"/>
              <a:t>Nos comparte que analizaron con que cuentan y que ofrecen.</a:t>
            </a:r>
          </a:p>
          <a:p>
            <a:r>
              <a:rPr lang="es-ES_tradnl" dirty="0" smtClean="0"/>
              <a:t>Eso inicia un proceso de dialogo con todos los actores para desarrollar una agenda común.	</a:t>
            </a:r>
          </a:p>
          <a:p>
            <a:r>
              <a:rPr lang="es-ES_tradnl" dirty="0" smtClean="0"/>
              <a:t>Se crea un espacio de concertación con mesas sectoriales con la participación de las partes pública y privada para lograr un ordenamiento territorial y la certificación en competencias laborales.</a:t>
            </a:r>
          </a:p>
          <a:p>
            <a:r>
              <a:rPr lang="es-ES_tradnl" dirty="0" smtClean="0"/>
              <a:t>Con un programa de mejora continua derivado de PACTUR, logran Qualitur que certifica y evalúa. </a:t>
            </a:r>
          </a:p>
          <a:p>
            <a:r>
              <a:rPr lang="es-ES_tradnl" dirty="0" smtClean="0"/>
              <a:t>Nos señala la pirámide de acciones a tomar.</a:t>
            </a:r>
            <a:endParaRPr lang="es-ES" dirty="0"/>
          </a:p>
        </p:txBody>
      </p:sp>
      <p:pic>
        <p:nvPicPr>
          <p:cNvPr id="12" name="Picture 8" descr="C:\Users\GADPP\Documents\Armando Romero Sotomayor\2012\2012 LOGOS GPP\GADPP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"/>
            <a:ext cx="1167618" cy="108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Diagrama 3"/>
          <p:cNvGraphicFramePr>
            <a:graphicFrameLocks noGrp="1"/>
          </p:cNvGraphicFramePr>
          <p:nvPr>
            <p:ph sz="half" idx="2"/>
          </p:nvPr>
        </p:nvGraphicFramePr>
        <p:xfrm>
          <a:off x="4318782" y="1785938"/>
          <a:ext cx="4504007" cy="4755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18000215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-r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4748"/>
            <a:ext cx="2602523" cy="863251"/>
          </a:xfrm>
          <a:prstGeom prst="rect">
            <a:avLst/>
          </a:prstGeom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90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_tradnl" sz="3600" b="1" dirty="0" smtClean="0">
                <a:latin typeface="Bauhaus 93" pitchFamily="82" charset="0"/>
              </a:rPr>
              <a:t>SICCS</a:t>
            </a:r>
            <a:br>
              <a:rPr lang="es-ES_tradnl" sz="3600" b="1" dirty="0" smtClean="0">
                <a:latin typeface="Bauhaus 93" pitchFamily="82" charset="0"/>
              </a:rPr>
            </a:br>
            <a:r>
              <a:rPr lang="es-ES_tradnl" sz="3600" b="1" dirty="0" smtClean="0">
                <a:latin typeface="Bauhaus 93" pitchFamily="82" charset="0"/>
              </a:rPr>
              <a:t>ISABEL PEREZ</a:t>
            </a:r>
            <a:endParaRPr lang="es-ES" sz="3600" dirty="0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457200" y="1786597"/>
            <a:ext cx="4038600" cy="4339566"/>
          </a:xfrm>
        </p:spPr>
        <p:txBody>
          <a:bodyPr>
            <a:normAutofit fontScale="85000" lnSpcReduction="20000"/>
          </a:bodyPr>
          <a:lstStyle/>
          <a:p>
            <a:r>
              <a:rPr lang="es-ES_tradnl" dirty="0" err="1" smtClean="0"/>
              <a:t>Proparque</a:t>
            </a:r>
            <a:r>
              <a:rPr lang="es-ES_tradnl" dirty="0" smtClean="0"/>
              <a:t> es un proyecto externo que se incorpora al SISTEMA INTEGRADO CENTROAMERICANO DE CALIDAD Y SOSTENIBILIDAD, como una propuesta económica en los destinos priorizados, para obtener mayores ingresos, aumentar el empleo y reducir barreras en Honduras.</a:t>
            </a:r>
          </a:p>
          <a:p>
            <a:r>
              <a:rPr lang="es-ES_tradnl" dirty="0" smtClean="0"/>
              <a:t>Explica la participación de las Instituciones como: IHT, INFOP, CANATURH, HOPEH</a:t>
            </a:r>
            <a:endParaRPr lang="es-ES" dirty="0"/>
          </a:p>
        </p:txBody>
      </p:sp>
      <p:pic>
        <p:nvPicPr>
          <p:cNvPr id="7" name="Imagen 2" descr="usaid proparque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78302"/>
            <a:ext cx="2398541" cy="675774"/>
          </a:xfrm>
          <a:prstGeom prst="rect">
            <a:avLst/>
          </a:prstGeom>
        </p:spPr>
      </p:pic>
      <p:sp>
        <p:nvSpPr>
          <p:cNvPr id="3074" name="AutoShape 2" descr="https://us-mg6.mail.yahoo.com/ya/download?mid=2%5f0%5f0%5f1%5f962450%5fAGjsw0MAADG2VjGtIwO9CLNuflM&amp;m=YaDownload&amp;pid=2.67&amp;fid=Inbox&amp;inline=1&amp;appid=yahoomail"/>
          <p:cNvSpPr>
            <a:spLocks noChangeAspect="1" noChangeArrowheads="1"/>
          </p:cNvSpPr>
          <p:nvPr/>
        </p:nvSpPr>
        <p:spPr bwMode="auto">
          <a:xfrm>
            <a:off x="155575" y="-1462088"/>
            <a:ext cx="4572000" cy="3057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4648200" y="1786597"/>
            <a:ext cx="4038600" cy="4339566"/>
          </a:xfrm>
        </p:spPr>
        <p:txBody>
          <a:bodyPr>
            <a:normAutofit fontScale="85000" lnSpcReduction="20000"/>
          </a:bodyPr>
          <a:lstStyle/>
          <a:p>
            <a:r>
              <a:rPr lang="es-ES_tradnl" dirty="0" smtClean="0"/>
              <a:t>Después de un análisis FODA, explica las percepciones sobre la calidad los </a:t>
            </a:r>
            <a:r>
              <a:rPr lang="es-ES_tradnl" dirty="0" err="1" smtClean="0"/>
              <a:t>estandares</a:t>
            </a:r>
            <a:r>
              <a:rPr lang="es-ES_tradnl" dirty="0" smtClean="0"/>
              <a:t> y procedimientos.</a:t>
            </a:r>
          </a:p>
          <a:p>
            <a:r>
              <a:rPr lang="es-ES_tradnl" dirty="0" smtClean="0"/>
              <a:t>Señala que existe un Comité Ejecutivo con 7 representantes de cada sector, que constituye el Sistema de Calidad Turística de Honduras.</a:t>
            </a:r>
          </a:p>
          <a:p>
            <a:r>
              <a:rPr lang="es-ES_tradnl" dirty="0" smtClean="0"/>
              <a:t>El Rector es SITCA con el CCT como máxima autoridad.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8000215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-r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4748"/>
            <a:ext cx="2602523" cy="863251"/>
          </a:xfrm>
          <a:prstGeom prst="rect">
            <a:avLst/>
          </a:prstGeom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954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_tradnl" sz="3600" b="1" dirty="0" smtClean="0">
                <a:latin typeface="Bauhaus 93" pitchFamily="82" charset="0"/>
              </a:rPr>
              <a:t/>
            </a:r>
            <a:br>
              <a:rPr lang="es-ES_tradnl" sz="3600" b="1" dirty="0" smtClean="0">
                <a:latin typeface="Bauhaus 93" pitchFamily="82" charset="0"/>
              </a:rPr>
            </a:br>
            <a:r>
              <a:rPr lang="es-ES_tradnl" sz="3600" b="1" dirty="0" smtClean="0">
                <a:latin typeface="Bauhaus 93" pitchFamily="82" charset="0"/>
              </a:rPr>
              <a:t>IVAN LOPEZ</a:t>
            </a:r>
            <a:endParaRPr lang="es-ES" sz="3600" dirty="0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457200" y="1786597"/>
            <a:ext cx="4038600" cy="4339566"/>
          </a:xfrm>
        </p:spPr>
        <p:txBody>
          <a:bodyPr>
            <a:normAutofit fontScale="77500" lnSpcReduction="20000"/>
          </a:bodyPr>
          <a:lstStyle/>
          <a:p>
            <a:r>
              <a:rPr lang="es-ES_tradnl" b="1" dirty="0" smtClean="0">
                <a:latin typeface="Verdana" pitchFamily="34" charset="0"/>
              </a:rPr>
              <a:t>QUALITUR</a:t>
            </a:r>
            <a:r>
              <a:rPr lang="es-ES_tradnl" dirty="0" smtClean="0">
                <a:latin typeface="Verdana" pitchFamily="34" charset="0"/>
              </a:rPr>
              <a:t>, es una Corporación de propiedad de las Cámaras de Turismo del Ecuador  y de los Gremios organizados.</a:t>
            </a:r>
          </a:p>
          <a:p>
            <a:r>
              <a:rPr lang="es-ES_tradnl" dirty="0" smtClean="0">
                <a:latin typeface="Verdana" pitchFamily="34" charset="0"/>
              </a:rPr>
              <a:t>Se propone lograr el estándar de ISO/IEC 17024.</a:t>
            </a:r>
          </a:p>
          <a:p>
            <a:r>
              <a:rPr lang="es-ES_tradnl" dirty="0" smtClean="0">
                <a:latin typeface="Verdana" pitchFamily="34" charset="0"/>
              </a:rPr>
              <a:t>Es la primera entidad de certificación de personas.</a:t>
            </a:r>
          </a:p>
          <a:p>
            <a:r>
              <a:rPr lang="es-ES_tradnl" dirty="0" smtClean="0">
                <a:latin typeface="Verdana" pitchFamily="34" charset="0"/>
              </a:rPr>
              <a:t>Porque el turismo es una industria de personas para personas.</a:t>
            </a:r>
          </a:p>
          <a:p>
            <a:endParaRPr lang="es-ES" dirty="0"/>
          </a:p>
        </p:txBody>
      </p:sp>
      <p:sp>
        <p:nvSpPr>
          <p:cNvPr id="3074" name="AutoShape 2" descr="https://us-mg6.mail.yahoo.com/ya/download?mid=2%5f0%5f0%5f1%5f962450%5fAGjsw0MAADG2VjGtIwO9CLNuflM&amp;m=YaDownload&amp;pid=2.67&amp;fid=Inbox&amp;inline=1&amp;appid=yahoomail"/>
          <p:cNvSpPr>
            <a:spLocks noChangeAspect="1" noChangeArrowheads="1"/>
          </p:cNvSpPr>
          <p:nvPr/>
        </p:nvSpPr>
        <p:spPr bwMode="auto">
          <a:xfrm>
            <a:off x="155575" y="-1462088"/>
            <a:ext cx="4572000" cy="3057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2 Marcador de contenido"/>
          <p:cNvSpPr>
            <a:spLocks noGrp="1"/>
          </p:cNvSpPr>
          <p:nvPr>
            <p:ph sz="half" idx="2"/>
          </p:nvPr>
        </p:nvSpPr>
        <p:spPr>
          <a:xfrm>
            <a:off x="4648200" y="1785938"/>
            <a:ext cx="4038600" cy="4340225"/>
          </a:xfrm>
        </p:spPr>
        <p:txBody>
          <a:bodyPr>
            <a:noAutofit/>
          </a:bodyPr>
          <a:lstStyle/>
          <a:p>
            <a:r>
              <a:rPr lang="es-EC" sz="2400" b="1" dirty="0" smtClean="0"/>
              <a:t>SISTEMA DE CERTIFICACIÓN DE COMPETENCIAS LABORALES:</a:t>
            </a:r>
          </a:p>
          <a:p>
            <a:pPr marL="582930" indent="-514350">
              <a:buFont typeface="+mj-lt"/>
              <a:buAutoNum type="arabicPeriod"/>
            </a:pPr>
            <a:r>
              <a:rPr lang="es-EC" sz="2400" b="1" dirty="0" smtClean="0"/>
              <a:t>estudio e investigación </a:t>
            </a:r>
          </a:p>
          <a:p>
            <a:pPr marL="582930" indent="-514350">
              <a:buFont typeface="+mj-lt"/>
              <a:buAutoNum type="arabicPeriod"/>
            </a:pPr>
            <a:r>
              <a:rPr lang="es-EC" sz="2400" b="1" dirty="0" smtClean="0"/>
              <a:t>normalización </a:t>
            </a:r>
          </a:p>
          <a:p>
            <a:pPr marL="582930" indent="-514350">
              <a:buFont typeface="+mj-lt"/>
              <a:buAutoNum type="arabicPeriod"/>
            </a:pPr>
            <a:r>
              <a:rPr lang="es-EC" sz="2400" b="1" dirty="0" smtClean="0"/>
              <a:t>formación / capacitación </a:t>
            </a:r>
          </a:p>
          <a:p>
            <a:pPr marL="582930" indent="-514350">
              <a:buFont typeface="+mj-lt"/>
              <a:buAutoNum type="arabicPeriod"/>
            </a:pPr>
            <a:r>
              <a:rPr lang="es-EC" sz="2400" b="1" dirty="0" smtClean="0"/>
              <a:t>evaluación</a:t>
            </a:r>
          </a:p>
          <a:p>
            <a:pPr marL="582930" indent="-514350">
              <a:buFont typeface="+mj-lt"/>
              <a:buAutoNum type="arabicPeriod"/>
            </a:pPr>
            <a:r>
              <a:rPr lang="es-EC" sz="2400" b="1" dirty="0" smtClean="0"/>
              <a:t>certificación</a:t>
            </a:r>
            <a:endParaRPr lang="es-EC" sz="2400" b="1" dirty="0"/>
          </a:p>
        </p:txBody>
      </p:sp>
      <p:pic>
        <p:nvPicPr>
          <p:cNvPr id="12" name="Picture 4" descr="presentacion_port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01" b="74979"/>
          <a:stretch>
            <a:fillRect/>
          </a:stretch>
        </p:blipFill>
        <p:spPr bwMode="auto">
          <a:xfrm>
            <a:off x="612774" y="0"/>
            <a:ext cx="8229601" cy="81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000215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1822" y="3604713"/>
            <a:ext cx="449714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400" b="1" dirty="0">
              <a:latin typeface="Open Sans"/>
              <a:cs typeface="Open Sans"/>
            </a:endParaRPr>
          </a:p>
        </p:txBody>
      </p:sp>
      <p:sp>
        <p:nvSpPr>
          <p:cNvPr id="22530" name="AutoShape 2" descr="https://us-mg6.mail.yahoo.com/ya/download?mid=2%5f0%5f0%5f1%5f962450%5fAGjsw0MAADG2VjGtIwO9CLNuflM&amp;m=YaDownload&amp;pid=2.67&amp;fid=Inbox&amp;inline=1&amp;appid=yahoomail"/>
          <p:cNvSpPr>
            <a:spLocks noChangeAspect="1" noChangeArrowheads="1"/>
          </p:cNvSpPr>
          <p:nvPr/>
        </p:nvSpPr>
        <p:spPr bwMode="auto">
          <a:xfrm>
            <a:off x="155575" y="-1462088"/>
            <a:ext cx="4572000" cy="3057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2531" name="Picture 3" descr="C:\Users\uusario\Downloads\IMG_153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0967" y="2136237"/>
            <a:ext cx="6096000" cy="4076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686881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1510</Words>
  <Application>Microsoft Office PowerPoint</Application>
  <PresentationFormat>Presentación en pantalla (4:3)</PresentationFormat>
  <Paragraphs>183</Paragraphs>
  <Slides>27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CONCLUSIONES  DE LAS CONFERENCIAS Nicole Marrder</vt:lpstr>
      <vt:lpstr>Diapositiva 2</vt:lpstr>
      <vt:lpstr>Diapositiva 3</vt:lpstr>
      <vt:lpstr>Diapositiva 4</vt:lpstr>
      <vt:lpstr>Diapositiva 5</vt:lpstr>
      <vt:lpstr>La Calidad como eje estratégico para el   Desarrollo Turístico ARMANDO ROMERO</vt:lpstr>
      <vt:lpstr>SICCS ISABEL PEREZ</vt:lpstr>
      <vt:lpstr> IVAN LOPEZ</vt:lpstr>
      <vt:lpstr>Diapositiva 9</vt:lpstr>
      <vt:lpstr>CARIBBEAN SMALL HOTELS DENISE ALLEONG</vt:lpstr>
      <vt:lpstr>Anna Marcedes de Lembke</vt:lpstr>
      <vt:lpstr>Tecnología de Seguridad en Hoteles  Miguel Rafael Velásquez</vt:lpstr>
      <vt:lpstr>Administración de Hotel en la Nube Dario Samudio</vt:lpstr>
      <vt:lpstr>La importancia del buen dormir y el descanso en los hoteles Noe Cano</vt:lpstr>
      <vt:lpstr>Consejos practicos para el ahorro energetico José Jorge Canales</vt:lpstr>
      <vt:lpstr>Manejo del talento humano Fred Shelton</vt:lpstr>
      <vt:lpstr>Retos de los hoteles familiares Sandra Martínez </vt:lpstr>
      <vt:lpstr>Diapositiva 18</vt:lpstr>
      <vt:lpstr>Peru, destino Gastronómico Guillermo  Gonzales  Arica</vt:lpstr>
      <vt:lpstr>OGD DE LAS ISLAS DE LA BAHIA SYNTIA SALOMON</vt:lpstr>
      <vt:lpstr>CHEF DANIEL “DOC” O’CONNOR GASTRONOMIA</vt:lpstr>
      <vt:lpstr>ESTRATEGIA DE COMERCIALIZACION ON LINE EDWARD BRILL</vt:lpstr>
      <vt:lpstr>ANATOMIA DE UNA CAMPAÑA DE MARKETING ROLANDO PERALTA</vt:lpstr>
      <vt:lpstr>LA HUMANIZACION DEL TURISTA LORETO IBANEZ</vt:lpstr>
      <vt:lpstr>Diapositiva 25</vt:lpstr>
      <vt:lpstr>Diapositiva 26</vt:lpstr>
      <vt:lpstr>Diapositiva 27</vt:lpstr>
    </vt:vector>
  </TitlesOfParts>
  <Company>Allan Brand Designer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Allan R. Bulnes Larios</dc:creator>
  <cp:lastModifiedBy>Hopeh</cp:lastModifiedBy>
  <cp:revision>35</cp:revision>
  <dcterms:created xsi:type="dcterms:W3CDTF">2015-10-28T05:10:24Z</dcterms:created>
  <dcterms:modified xsi:type="dcterms:W3CDTF">2015-11-02T19:11:32Z</dcterms:modified>
</cp:coreProperties>
</file>